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 (W1)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 (W1)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 (W1)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 (W1)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Univers (W1)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Univers (W1)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Univers (W1)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Univers (W1)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Univers (W1)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799" autoAdjust="0"/>
    <p:restoredTop sz="98757" autoAdjust="0"/>
  </p:normalViewPr>
  <p:slideViewPr>
    <p:cSldViewPr snapToGrid="0">
      <p:cViewPr>
        <p:scale>
          <a:sx n="150" d="100"/>
          <a:sy n="150" d="100"/>
        </p:scale>
        <p:origin x="2390" y="432"/>
      </p:cViewPr>
      <p:guideLst>
        <p:guide orient="horz" pos="196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3C5736C-A107-442B-8B3A-84AD661CE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6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378CC-1205-46B1-8197-1A18D06C2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6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4912E-29B0-4150-A9A0-D1FCFBE8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C09A4-A189-4123-8382-82AA7B10F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1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DA621-72C7-4EB9-8C9A-30D614B3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8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F9434-8630-493E-A037-C636F4955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8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A2EBB-558B-4499-8BEB-DFB7662F5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5985F-2561-44AD-989C-59DBD32EB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4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7B965-F5DC-4C53-9E9D-55EA928A4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7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1E9F-599F-4FD5-908C-230E17146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5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123AC-74B4-4944-8852-1BCF9767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2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DDA8A-BB7C-4D38-A2A5-B5F03B39B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DDEA550-69F9-496F-B09F-F897495E9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19"/>
          <p:cNvSpPr>
            <a:spLocks noChangeArrowheads="1"/>
          </p:cNvSpPr>
          <p:nvPr/>
        </p:nvSpPr>
        <p:spPr bwMode="auto">
          <a:xfrm>
            <a:off x="8676481" y="1230948"/>
            <a:ext cx="382587" cy="219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51" name="Rectangle 420"/>
          <p:cNvSpPr>
            <a:spLocks noChangeArrowheads="1"/>
          </p:cNvSpPr>
          <p:nvPr/>
        </p:nvSpPr>
        <p:spPr bwMode="auto">
          <a:xfrm>
            <a:off x="9069387" y="1230948"/>
            <a:ext cx="382587" cy="219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52" name="Rectangle 176"/>
          <p:cNvSpPr>
            <a:spLocks noChangeArrowheads="1"/>
          </p:cNvSpPr>
          <p:nvPr/>
        </p:nvSpPr>
        <p:spPr bwMode="auto">
          <a:xfrm>
            <a:off x="8297862" y="1227138"/>
            <a:ext cx="382587" cy="219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53" name="Rectangle 494"/>
          <p:cNvSpPr>
            <a:spLocks noChangeArrowheads="1"/>
          </p:cNvSpPr>
          <p:nvPr/>
        </p:nvSpPr>
        <p:spPr bwMode="auto">
          <a:xfrm>
            <a:off x="8580438" y="1557338"/>
            <a:ext cx="1062037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185738" y="114300"/>
            <a:ext cx="94361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1200" b="1" dirty="0" err="1"/>
              <a:t>MBChB</a:t>
            </a:r>
            <a:r>
              <a:rPr lang="en-US" sz="1200" b="1" dirty="0"/>
              <a:t> Curriculum - School of Medicine - Faculty of Health Sciences - First Semester </a:t>
            </a:r>
            <a:r>
              <a:rPr lang="en-US" sz="1200" b="1" dirty="0" smtClean="0"/>
              <a:t>2014</a:t>
            </a:r>
            <a:endParaRPr lang="en-US" sz="1200" dirty="0"/>
          </a:p>
        </p:txBody>
      </p:sp>
      <p:sp>
        <p:nvSpPr>
          <p:cNvPr id="2055" name="Text Box 132"/>
          <p:cNvSpPr txBox="1">
            <a:spLocks noChangeArrowheads="1"/>
          </p:cNvSpPr>
          <p:nvPr/>
        </p:nvSpPr>
        <p:spPr bwMode="auto">
          <a:xfrm>
            <a:off x="1119188" y="5200650"/>
            <a:ext cx="352425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700" b="1" dirty="0" smtClean="0"/>
              <a:t>2014 online registration information will be provided at a later date.</a:t>
            </a:r>
            <a:endParaRPr lang="en-US" sz="700" b="1" dirty="0"/>
          </a:p>
          <a:p>
            <a:r>
              <a:rPr lang="en-US" sz="700" dirty="0">
                <a:solidFill>
                  <a:srgbClr val="FF0000"/>
                </a:solidFill>
              </a:rPr>
              <a:t>	</a:t>
            </a:r>
          </a:p>
          <a:p>
            <a:endParaRPr lang="en-US" sz="700" dirty="0" smtClean="0">
              <a:solidFill>
                <a:srgbClr val="FF0000"/>
              </a:solidFill>
            </a:endParaRPr>
          </a:p>
          <a:p>
            <a:r>
              <a:rPr lang="en-US" sz="700" b="1" u="sng" dirty="0" smtClean="0"/>
              <a:t>SA13:</a:t>
            </a:r>
            <a:endParaRPr lang="en-US" sz="700" b="1" u="sng" dirty="0"/>
          </a:p>
          <a:p>
            <a:r>
              <a:rPr lang="en-US" sz="700" dirty="0" smtClean="0"/>
              <a:t>EBM </a:t>
            </a:r>
            <a:r>
              <a:rPr lang="en-US" sz="700" dirty="0"/>
              <a:t>= Evidence Based Medicine (Prof P </a:t>
            </a:r>
            <a:r>
              <a:rPr lang="en-US" sz="700" dirty="0" err="1"/>
              <a:t>Rheeder</a:t>
            </a:r>
            <a:r>
              <a:rPr lang="en-US" sz="700" dirty="0"/>
              <a:t>)   </a:t>
            </a:r>
          </a:p>
          <a:p>
            <a:r>
              <a:rPr lang="en-US" sz="700" dirty="0"/>
              <a:t>Imaging = Imaging (Prof ZI </a:t>
            </a:r>
            <a:r>
              <a:rPr lang="en-US" sz="700" dirty="0" err="1"/>
              <a:t>Lockhat</a:t>
            </a:r>
            <a:r>
              <a:rPr lang="en-US" sz="700" dirty="0"/>
              <a:t>)</a:t>
            </a:r>
          </a:p>
          <a:p>
            <a:r>
              <a:rPr lang="en-US" sz="700" dirty="0"/>
              <a:t>DLM = Diagnostic Laboratory Medicine (</a:t>
            </a:r>
            <a:r>
              <a:rPr lang="en-US" sz="700" dirty="0" err="1"/>
              <a:t>Dr</a:t>
            </a:r>
            <a:r>
              <a:rPr lang="en-US" sz="700" dirty="0"/>
              <a:t> NM </a:t>
            </a:r>
            <a:r>
              <a:rPr lang="en-US" sz="700" dirty="0" err="1"/>
              <a:t>Oosthuizen</a:t>
            </a:r>
            <a:r>
              <a:rPr lang="en-US" sz="700" dirty="0"/>
              <a:t>)</a:t>
            </a:r>
          </a:p>
        </p:txBody>
      </p:sp>
      <p:sp>
        <p:nvSpPr>
          <p:cNvPr id="2056" name="Text Box 134"/>
          <p:cNvSpPr txBox="1">
            <a:spLocks noChangeArrowheads="1"/>
          </p:cNvSpPr>
          <p:nvPr/>
        </p:nvSpPr>
        <p:spPr bwMode="auto">
          <a:xfrm>
            <a:off x="203200" y="5241925"/>
            <a:ext cx="71365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800" dirty="0" smtClean="0"/>
              <a:t>14.11 </a:t>
            </a:r>
            <a:r>
              <a:rPr lang="en-US" sz="800" dirty="0"/>
              <a:t>issue</a:t>
            </a:r>
          </a:p>
        </p:txBody>
      </p:sp>
      <p:sp>
        <p:nvSpPr>
          <p:cNvPr id="2057" name="Text Box 135"/>
          <p:cNvSpPr txBox="1">
            <a:spLocks noChangeArrowheads="1"/>
          </p:cNvSpPr>
          <p:nvPr/>
        </p:nvSpPr>
        <p:spPr bwMode="auto">
          <a:xfrm>
            <a:off x="203200" y="5541963"/>
            <a:ext cx="10070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800" dirty="0"/>
              <a:t>Education Office</a:t>
            </a:r>
          </a:p>
          <a:p>
            <a:r>
              <a:rPr lang="en-US" sz="800" dirty="0"/>
              <a:t>Prof BG </a:t>
            </a:r>
            <a:r>
              <a:rPr lang="en-US" sz="800" dirty="0" err="1" smtClean="0"/>
              <a:t>Lindeque</a:t>
            </a:r>
            <a:endParaRPr lang="en-US" sz="800" dirty="0"/>
          </a:p>
        </p:txBody>
      </p:sp>
      <p:sp>
        <p:nvSpPr>
          <p:cNvPr id="2058" name="Text Box 98"/>
          <p:cNvSpPr txBox="1">
            <a:spLocks noChangeArrowheads="1"/>
          </p:cNvSpPr>
          <p:nvPr/>
        </p:nvSpPr>
        <p:spPr bwMode="auto">
          <a:xfrm>
            <a:off x="214313" y="2508250"/>
            <a:ext cx="2698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III</a:t>
            </a:r>
          </a:p>
        </p:txBody>
      </p:sp>
      <p:sp>
        <p:nvSpPr>
          <p:cNvPr id="2059" name="Text Box 99"/>
          <p:cNvSpPr txBox="1">
            <a:spLocks noChangeArrowheads="1"/>
          </p:cNvSpPr>
          <p:nvPr/>
        </p:nvSpPr>
        <p:spPr bwMode="auto">
          <a:xfrm>
            <a:off x="207963" y="3457575"/>
            <a:ext cx="285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IV</a:t>
            </a:r>
          </a:p>
        </p:txBody>
      </p:sp>
      <p:sp>
        <p:nvSpPr>
          <p:cNvPr id="2060" name="Text Box 150"/>
          <p:cNvSpPr txBox="1">
            <a:spLocks noChangeArrowheads="1"/>
          </p:cNvSpPr>
          <p:nvPr/>
        </p:nvSpPr>
        <p:spPr bwMode="auto">
          <a:xfrm>
            <a:off x="204788" y="4781550"/>
            <a:ext cx="280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VI</a:t>
            </a:r>
          </a:p>
        </p:txBody>
      </p:sp>
      <p:sp>
        <p:nvSpPr>
          <p:cNvPr id="2061" name="Text Box 376"/>
          <p:cNvSpPr txBox="1">
            <a:spLocks noChangeArrowheads="1"/>
          </p:cNvSpPr>
          <p:nvPr/>
        </p:nvSpPr>
        <p:spPr bwMode="auto">
          <a:xfrm>
            <a:off x="6853237" y="5298441"/>
            <a:ext cx="19907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sz="800" b="1" u="sng" dirty="0"/>
              <a:t>School quarters</a:t>
            </a:r>
          </a:p>
          <a:p>
            <a:pPr eaLnBrk="1" hangingPunct="1">
              <a:lnSpc>
                <a:spcPct val="75000"/>
              </a:lnSpc>
            </a:pPr>
            <a:endParaRPr lang="en-US" sz="800" dirty="0"/>
          </a:p>
          <a:p>
            <a:pPr eaLnBrk="1" hangingPunct="1">
              <a:lnSpc>
                <a:spcPct val="75000"/>
              </a:lnSpc>
            </a:pPr>
            <a:r>
              <a:rPr lang="en-US" sz="800" dirty="0"/>
              <a:t>1</a:t>
            </a:r>
            <a:r>
              <a:rPr lang="en-US" sz="800" baseline="30000" dirty="0"/>
              <a:t>st</a:t>
            </a:r>
            <a:r>
              <a:rPr lang="en-US" sz="800" dirty="0"/>
              <a:t> quarter     </a:t>
            </a:r>
            <a:r>
              <a:rPr lang="en-US" sz="800" dirty="0" smtClean="0"/>
              <a:t>15 </a:t>
            </a:r>
            <a:r>
              <a:rPr lang="en-US" sz="800" dirty="0"/>
              <a:t>Jan - </a:t>
            </a:r>
            <a:r>
              <a:rPr lang="en-US" sz="800" dirty="0" smtClean="0"/>
              <a:t>28 </a:t>
            </a:r>
            <a:r>
              <a:rPr lang="en-US" sz="800" dirty="0"/>
              <a:t>March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/>
              <a:t>2</a:t>
            </a:r>
            <a:r>
              <a:rPr lang="en-US" sz="800" baseline="30000" dirty="0"/>
              <a:t>nd</a:t>
            </a:r>
            <a:r>
              <a:rPr lang="en-US" sz="800" dirty="0"/>
              <a:t> quarter    </a:t>
            </a:r>
            <a:r>
              <a:rPr lang="en-US" sz="800" dirty="0" smtClean="0"/>
              <a:t>7 </a:t>
            </a:r>
            <a:r>
              <a:rPr lang="en-US" sz="800" dirty="0"/>
              <a:t>April - </a:t>
            </a:r>
            <a:r>
              <a:rPr lang="en-US" sz="800" dirty="0" smtClean="0"/>
              <a:t>27 </a:t>
            </a:r>
            <a:r>
              <a:rPr lang="en-US" sz="800" dirty="0"/>
              <a:t>June</a:t>
            </a:r>
          </a:p>
          <a:p>
            <a:pPr eaLnBrk="1" hangingPunct="1">
              <a:lnSpc>
                <a:spcPct val="75000"/>
              </a:lnSpc>
            </a:pPr>
            <a:endParaRPr lang="en-US" sz="800" b="1" u="sng" dirty="0"/>
          </a:p>
          <a:p>
            <a:pPr eaLnBrk="1" hangingPunct="1">
              <a:lnSpc>
                <a:spcPct val="75000"/>
              </a:lnSpc>
            </a:pPr>
            <a:r>
              <a:rPr lang="en-US" sz="800" b="1" u="sng" dirty="0"/>
              <a:t>SIC Examinations</a:t>
            </a:r>
            <a:r>
              <a:rPr lang="en-US" sz="800" dirty="0"/>
              <a:t>	</a:t>
            </a:r>
            <a:r>
              <a:rPr lang="en-US" sz="800" dirty="0" smtClean="0"/>
              <a:t>17 - 19 </a:t>
            </a:r>
            <a:r>
              <a:rPr lang="en-US" sz="800" dirty="0"/>
              <a:t>June </a:t>
            </a:r>
            <a:r>
              <a:rPr lang="en-US" sz="800" dirty="0" smtClean="0"/>
              <a:t>2014z</a:t>
            </a:r>
          </a:p>
          <a:p>
            <a:pPr eaLnBrk="1" hangingPunct="1">
              <a:lnSpc>
                <a:spcPct val="75000"/>
              </a:lnSpc>
            </a:pPr>
            <a:endParaRPr lang="en-US" sz="800" dirty="0"/>
          </a:p>
          <a:p>
            <a:pPr eaLnBrk="1" hangingPunct="1">
              <a:lnSpc>
                <a:spcPct val="75000"/>
              </a:lnSpc>
            </a:pPr>
            <a:endParaRPr lang="en-US" sz="800" dirty="0" smtClean="0"/>
          </a:p>
          <a:p>
            <a:pPr eaLnBrk="1" hangingPunct="1">
              <a:lnSpc>
                <a:spcPct val="75000"/>
              </a:lnSpc>
            </a:pPr>
            <a:r>
              <a:rPr lang="en-US" sz="800" b="1" dirty="0" smtClean="0"/>
              <a:t>Examination Moderation Committee Meeting  </a:t>
            </a:r>
            <a:r>
              <a:rPr lang="en-US" sz="800" dirty="0" smtClean="0"/>
              <a:t>20 June 2014</a:t>
            </a:r>
            <a:endParaRPr lang="en-US" sz="800" dirty="0"/>
          </a:p>
        </p:txBody>
      </p:sp>
      <p:sp>
        <p:nvSpPr>
          <p:cNvPr id="2062" name="Text Box 378"/>
          <p:cNvSpPr txBox="1">
            <a:spLocks noChangeArrowheads="1"/>
          </p:cNvSpPr>
          <p:nvPr/>
        </p:nvSpPr>
        <p:spPr bwMode="auto">
          <a:xfrm>
            <a:off x="4560888" y="5213350"/>
            <a:ext cx="217646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sz="800" dirty="0" smtClean="0"/>
              <a:t>18 January     </a:t>
            </a:r>
            <a:r>
              <a:rPr lang="en-US" sz="800" dirty="0"/>
              <a:t>1</a:t>
            </a:r>
            <a:r>
              <a:rPr lang="en-US" sz="800" baseline="30000" dirty="0"/>
              <a:t>st</a:t>
            </a:r>
            <a:r>
              <a:rPr lang="en-US" sz="800" dirty="0"/>
              <a:t> Years welcoming day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 smtClean="0"/>
              <a:t>1 </a:t>
            </a:r>
            <a:r>
              <a:rPr lang="en-US" sz="800" dirty="0"/>
              <a:t>February      Rag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/>
              <a:t>21 March        Human Rights day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 smtClean="0"/>
              <a:t>18 April           </a:t>
            </a:r>
            <a:r>
              <a:rPr lang="en-US" sz="800" dirty="0"/>
              <a:t>Good Friday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 smtClean="0"/>
              <a:t>21 April           </a:t>
            </a:r>
            <a:r>
              <a:rPr lang="en-US" sz="800" dirty="0"/>
              <a:t>Family day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/>
              <a:t>27 April           Freedom </a:t>
            </a:r>
            <a:r>
              <a:rPr lang="en-US" sz="800" dirty="0" smtClean="0"/>
              <a:t>day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 smtClean="0"/>
              <a:t>28 April           Public holiday</a:t>
            </a:r>
            <a:endParaRPr lang="en-US" sz="800" dirty="0"/>
          </a:p>
          <a:p>
            <a:pPr eaLnBrk="1" hangingPunct="1">
              <a:lnSpc>
                <a:spcPct val="75000"/>
              </a:lnSpc>
            </a:pPr>
            <a:r>
              <a:rPr lang="en-US" sz="800" dirty="0" smtClean="0"/>
              <a:t>29-30 </a:t>
            </a:r>
            <a:r>
              <a:rPr lang="en-US" sz="800" dirty="0"/>
              <a:t>April      </a:t>
            </a:r>
            <a:r>
              <a:rPr lang="en-US" sz="800" dirty="0" smtClean="0"/>
              <a:t>No UP </a:t>
            </a:r>
            <a:r>
              <a:rPr lang="en-US" sz="800" dirty="0"/>
              <a:t>lectures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/>
              <a:t>  1 May           Workers’ </a:t>
            </a:r>
            <a:r>
              <a:rPr lang="en-US" sz="800" dirty="0" smtClean="0"/>
              <a:t>day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 smtClean="0"/>
              <a:t>2 May             No UP lectures</a:t>
            </a:r>
            <a:endParaRPr lang="en-US" sz="800" dirty="0"/>
          </a:p>
          <a:p>
            <a:pPr eaLnBrk="1" hangingPunct="1">
              <a:lnSpc>
                <a:spcPct val="75000"/>
              </a:lnSpc>
            </a:pPr>
            <a:r>
              <a:rPr lang="en-US" sz="800" dirty="0"/>
              <a:t>9</a:t>
            </a:r>
            <a:r>
              <a:rPr lang="en-US" sz="800" dirty="0" smtClean="0"/>
              <a:t> </a:t>
            </a:r>
            <a:r>
              <a:rPr lang="en-US" sz="800" dirty="0"/>
              <a:t>May     </a:t>
            </a:r>
            <a:r>
              <a:rPr lang="en-US" sz="800" dirty="0" smtClean="0"/>
              <a:t>        </a:t>
            </a:r>
            <a:r>
              <a:rPr lang="en-US" sz="800" dirty="0"/>
              <a:t>Fun day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 smtClean="0"/>
              <a:t>17 May           Open </a:t>
            </a:r>
            <a:r>
              <a:rPr lang="en-US" sz="800" dirty="0"/>
              <a:t>day</a:t>
            </a:r>
          </a:p>
          <a:p>
            <a:pPr eaLnBrk="1" hangingPunct="1">
              <a:lnSpc>
                <a:spcPct val="75000"/>
              </a:lnSpc>
            </a:pPr>
            <a:r>
              <a:rPr lang="en-US" sz="800" dirty="0"/>
              <a:t>16 June          Youth </a:t>
            </a:r>
            <a:r>
              <a:rPr lang="en-US" sz="800" dirty="0" smtClean="0"/>
              <a:t>day</a:t>
            </a:r>
          </a:p>
        </p:txBody>
      </p:sp>
      <p:sp>
        <p:nvSpPr>
          <p:cNvPr id="2063" name="Rectangle 56"/>
          <p:cNvSpPr>
            <a:spLocks noChangeArrowheads="1"/>
          </p:cNvSpPr>
          <p:nvPr/>
        </p:nvSpPr>
        <p:spPr bwMode="auto">
          <a:xfrm>
            <a:off x="244475" y="1220788"/>
            <a:ext cx="179388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64" name="Rectangle 57"/>
          <p:cNvSpPr>
            <a:spLocks noChangeArrowheads="1"/>
          </p:cNvSpPr>
          <p:nvPr/>
        </p:nvSpPr>
        <p:spPr bwMode="auto">
          <a:xfrm>
            <a:off x="241300" y="2473325"/>
            <a:ext cx="180975" cy="944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65" name="Rectangle 58"/>
          <p:cNvSpPr>
            <a:spLocks noChangeArrowheads="1"/>
          </p:cNvSpPr>
          <p:nvPr/>
        </p:nvSpPr>
        <p:spPr bwMode="auto">
          <a:xfrm>
            <a:off x="241300" y="3440113"/>
            <a:ext cx="182563" cy="592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66" name="Rectangle 59"/>
          <p:cNvSpPr>
            <a:spLocks noChangeArrowheads="1"/>
          </p:cNvSpPr>
          <p:nvPr/>
        </p:nvSpPr>
        <p:spPr bwMode="auto">
          <a:xfrm>
            <a:off x="242888" y="828675"/>
            <a:ext cx="180975" cy="35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67" name="Rectangle 60"/>
          <p:cNvSpPr>
            <a:spLocks noChangeArrowheads="1"/>
          </p:cNvSpPr>
          <p:nvPr/>
        </p:nvSpPr>
        <p:spPr bwMode="auto">
          <a:xfrm>
            <a:off x="241300" y="4062413"/>
            <a:ext cx="182563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68" name="Rectangle 63"/>
          <p:cNvSpPr>
            <a:spLocks noChangeArrowheads="1"/>
          </p:cNvSpPr>
          <p:nvPr/>
        </p:nvSpPr>
        <p:spPr bwMode="auto">
          <a:xfrm>
            <a:off x="5619116" y="823913"/>
            <a:ext cx="1563687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69" name="Rectangle 71"/>
          <p:cNvSpPr>
            <a:spLocks noChangeArrowheads="1"/>
          </p:cNvSpPr>
          <p:nvPr/>
        </p:nvSpPr>
        <p:spPr bwMode="auto">
          <a:xfrm>
            <a:off x="4629468" y="3427413"/>
            <a:ext cx="3527425" cy="57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70" name="Rectangle 74"/>
          <p:cNvSpPr>
            <a:spLocks noChangeArrowheads="1"/>
          </p:cNvSpPr>
          <p:nvPr/>
        </p:nvSpPr>
        <p:spPr bwMode="auto">
          <a:xfrm>
            <a:off x="8185117" y="4052888"/>
            <a:ext cx="385762" cy="70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71" name="Text Box 77"/>
          <p:cNvSpPr txBox="1">
            <a:spLocks noChangeArrowheads="1"/>
          </p:cNvSpPr>
          <p:nvPr/>
        </p:nvSpPr>
        <p:spPr bwMode="auto">
          <a:xfrm>
            <a:off x="1386682" y="838080"/>
            <a:ext cx="76676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700" b="1" dirty="0"/>
              <a:t>Gen Physics</a:t>
            </a:r>
          </a:p>
          <a:p>
            <a:pPr algn="ctr">
              <a:lnSpc>
                <a:spcPct val="85000"/>
              </a:lnSpc>
            </a:pPr>
            <a:r>
              <a:rPr lang="en-US" sz="700" b="1" dirty="0"/>
              <a:t>PHY 131</a:t>
            </a:r>
          </a:p>
        </p:txBody>
      </p:sp>
      <p:sp>
        <p:nvSpPr>
          <p:cNvPr id="2072" name="Text Box 78"/>
          <p:cNvSpPr txBox="1">
            <a:spLocks noChangeArrowheads="1"/>
          </p:cNvSpPr>
          <p:nvPr/>
        </p:nvSpPr>
        <p:spPr bwMode="auto">
          <a:xfrm>
            <a:off x="2170113" y="850900"/>
            <a:ext cx="90170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People and their </a:t>
            </a:r>
          </a:p>
          <a:p>
            <a:pPr algn="ctr">
              <a:lnSpc>
                <a:spcPct val="75000"/>
              </a:lnSpc>
            </a:pPr>
            <a:r>
              <a:rPr lang="en-US" sz="700" b="1" dirty="0"/>
              <a:t>Environment</a:t>
            </a:r>
          </a:p>
          <a:p>
            <a:pPr algn="ctr">
              <a:lnSpc>
                <a:spcPct val="75000"/>
              </a:lnSpc>
            </a:pPr>
            <a:r>
              <a:rPr lang="en-US" sz="700" b="1" dirty="0"/>
              <a:t>MGW 112</a:t>
            </a:r>
          </a:p>
        </p:txBody>
      </p:sp>
      <p:sp>
        <p:nvSpPr>
          <p:cNvPr id="2073" name="Text Box 79"/>
          <p:cNvSpPr txBox="1">
            <a:spLocks noChangeArrowheads="1"/>
          </p:cNvSpPr>
          <p:nvPr/>
        </p:nvSpPr>
        <p:spPr bwMode="auto">
          <a:xfrm>
            <a:off x="3103563" y="846752"/>
            <a:ext cx="696912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Molecular &amp;</a:t>
            </a:r>
          </a:p>
          <a:p>
            <a:pPr algn="ctr">
              <a:lnSpc>
                <a:spcPct val="75000"/>
              </a:lnSpc>
            </a:pPr>
            <a:r>
              <a:rPr lang="en-US" sz="700" b="1" dirty="0"/>
              <a:t>Cell Biology</a:t>
            </a:r>
          </a:p>
          <a:p>
            <a:pPr algn="ctr">
              <a:lnSpc>
                <a:spcPct val="75000"/>
              </a:lnSpc>
            </a:pPr>
            <a:r>
              <a:rPr lang="en-US" sz="700" b="1" dirty="0"/>
              <a:t>MLB 111</a:t>
            </a:r>
            <a:endParaRPr lang="en-US" sz="700" dirty="0"/>
          </a:p>
        </p:txBody>
      </p:sp>
      <p:sp>
        <p:nvSpPr>
          <p:cNvPr id="2075" name="Text Box 83"/>
          <p:cNvSpPr txBox="1">
            <a:spLocks noChangeArrowheads="1"/>
          </p:cNvSpPr>
          <p:nvPr/>
        </p:nvSpPr>
        <p:spPr bwMode="auto">
          <a:xfrm>
            <a:off x="4795837" y="1318579"/>
            <a:ext cx="10128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SA 4 GNK 288</a:t>
            </a:r>
          </a:p>
          <a:p>
            <a:pPr algn="ctr"/>
            <a:r>
              <a:rPr lang="en-US" sz="800" b="1" dirty="0"/>
              <a:t>Prof MC </a:t>
            </a:r>
            <a:r>
              <a:rPr lang="en-US" sz="800" b="1" dirty="0" err="1"/>
              <a:t>Bosman</a:t>
            </a:r>
            <a:endParaRPr lang="en-US" sz="800" dirty="0"/>
          </a:p>
        </p:txBody>
      </p:sp>
      <p:sp>
        <p:nvSpPr>
          <p:cNvPr id="2076" name="Text Box 85"/>
          <p:cNvSpPr txBox="1">
            <a:spLocks noChangeArrowheads="1"/>
          </p:cNvSpPr>
          <p:nvPr/>
        </p:nvSpPr>
        <p:spPr bwMode="auto">
          <a:xfrm>
            <a:off x="4875213" y="1852612"/>
            <a:ext cx="968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Anatomy (Dissection</a:t>
            </a:r>
            <a:r>
              <a:rPr lang="en-US" sz="800" dirty="0"/>
              <a:t>)</a:t>
            </a:r>
          </a:p>
        </p:txBody>
      </p:sp>
      <p:sp>
        <p:nvSpPr>
          <p:cNvPr id="2077" name="Text Box 86"/>
          <p:cNvSpPr txBox="1">
            <a:spLocks noChangeArrowheads="1"/>
          </p:cNvSpPr>
          <p:nvPr/>
        </p:nvSpPr>
        <p:spPr bwMode="auto">
          <a:xfrm>
            <a:off x="5768340" y="1213647"/>
            <a:ext cx="2433638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BLOCK 2</a:t>
            </a:r>
          </a:p>
          <a:p>
            <a:pPr algn="ctr"/>
            <a:r>
              <a:rPr lang="en-US" sz="800" b="1" dirty="0"/>
              <a:t>         BOK 284:  Medicine/ BOK 283: Dentistry People and their Environment</a:t>
            </a:r>
          </a:p>
          <a:p>
            <a:pPr algn="ctr">
              <a:lnSpc>
                <a:spcPct val="75000"/>
              </a:lnSpc>
            </a:pPr>
            <a:endParaRPr lang="en-US" sz="800" b="1" dirty="0"/>
          </a:p>
          <a:p>
            <a:pPr algn="ctr"/>
            <a:endParaRPr lang="en-US" sz="800" dirty="0"/>
          </a:p>
        </p:txBody>
      </p:sp>
      <p:sp>
        <p:nvSpPr>
          <p:cNvPr id="2078" name="Text Box 89"/>
          <p:cNvSpPr txBox="1">
            <a:spLocks noChangeArrowheads="1"/>
          </p:cNvSpPr>
          <p:nvPr/>
        </p:nvSpPr>
        <p:spPr bwMode="auto">
          <a:xfrm>
            <a:off x="477203" y="1814513"/>
            <a:ext cx="752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endParaRPr lang="en-US" sz="800" dirty="0">
              <a:solidFill>
                <a:srgbClr val="FF0000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US" sz="800" dirty="0"/>
              <a:t>Intermediary</a:t>
            </a:r>
          </a:p>
          <a:p>
            <a:pPr algn="ctr">
              <a:lnSpc>
                <a:spcPct val="75000"/>
              </a:lnSpc>
            </a:pPr>
            <a:r>
              <a:rPr lang="en-US" sz="800" dirty="0"/>
              <a:t>metabolism</a:t>
            </a:r>
          </a:p>
        </p:txBody>
      </p:sp>
      <p:sp>
        <p:nvSpPr>
          <p:cNvPr id="2079" name="Text Box 90"/>
          <p:cNvSpPr txBox="1">
            <a:spLocks noChangeArrowheads="1"/>
          </p:cNvSpPr>
          <p:nvPr/>
        </p:nvSpPr>
        <p:spPr bwMode="auto">
          <a:xfrm>
            <a:off x="1213485" y="1812926"/>
            <a:ext cx="121983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endParaRPr lang="en-US" sz="800" dirty="0"/>
          </a:p>
          <a:p>
            <a:pPr algn="ctr">
              <a:lnSpc>
                <a:spcPct val="75000"/>
              </a:lnSpc>
            </a:pPr>
            <a:r>
              <a:rPr lang="en-US" sz="800" dirty="0"/>
              <a:t>Control Systems </a:t>
            </a:r>
          </a:p>
          <a:p>
            <a:pPr algn="ctr">
              <a:lnSpc>
                <a:spcPct val="75000"/>
              </a:lnSpc>
            </a:pPr>
            <a:r>
              <a:rPr lang="en-US" sz="800" dirty="0"/>
              <a:t>of the Body</a:t>
            </a:r>
          </a:p>
        </p:txBody>
      </p:sp>
      <p:sp>
        <p:nvSpPr>
          <p:cNvPr id="2080" name="Text Box 91"/>
          <p:cNvSpPr txBox="1">
            <a:spLocks noChangeArrowheads="1"/>
          </p:cNvSpPr>
          <p:nvPr/>
        </p:nvSpPr>
        <p:spPr bwMode="auto">
          <a:xfrm>
            <a:off x="2184754" y="1895793"/>
            <a:ext cx="11001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endParaRPr lang="en-US" sz="800" dirty="0">
              <a:solidFill>
                <a:srgbClr val="FF0000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n-US" sz="800" dirty="0"/>
              <a:t>Internal Milieu</a:t>
            </a:r>
          </a:p>
        </p:txBody>
      </p:sp>
      <p:sp>
        <p:nvSpPr>
          <p:cNvPr id="2081" name="Text Box 96"/>
          <p:cNvSpPr txBox="1">
            <a:spLocks noChangeArrowheads="1"/>
          </p:cNvSpPr>
          <p:nvPr/>
        </p:nvSpPr>
        <p:spPr bwMode="auto">
          <a:xfrm>
            <a:off x="220663" y="868363"/>
            <a:ext cx="2127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I</a:t>
            </a:r>
          </a:p>
        </p:txBody>
      </p:sp>
      <p:sp>
        <p:nvSpPr>
          <p:cNvPr id="2082" name="Text Box 97"/>
          <p:cNvSpPr txBox="1">
            <a:spLocks noChangeArrowheads="1"/>
          </p:cNvSpPr>
          <p:nvPr/>
        </p:nvSpPr>
        <p:spPr bwMode="auto">
          <a:xfrm>
            <a:off x="206375" y="1250950"/>
            <a:ext cx="2413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II</a:t>
            </a:r>
          </a:p>
        </p:txBody>
      </p:sp>
      <p:sp>
        <p:nvSpPr>
          <p:cNvPr id="2083" name="Text Box 100"/>
          <p:cNvSpPr txBox="1">
            <a:spLocks noChangeArrowheads="1"/>
          </p:cNvSpPr>
          <p:nvPr/>
        </p:nvSpPr>
        <p:spPr bwMode="auto">
          <a:xfrm>
            <a:off x="204788" y="4073525"/>
            <a:ext cx="2524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V</a:t>
            </a:r>
          </a:p>
        </p:txBody>
      </p:sp>
      <p:sp>
        <p:nvSpPr>
          <p:cNvPr id="2084" name="Line 102"/>
          <p:cNvSpPr>
            <a:spLocks noChangeShapeType="1"/>
          </p:cNvSpPr>
          <p:nvPr/>
        </p:nvSpPr>
        <p:spPr bwMode="auto">
          <a:xfrm flipH="1">
            <a:off x="1933893" y="2468563"/>
            <a:ext cx="0" cy="766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85" name="Text Box 103"/>
          <p:cNvSpPr txBox="1">
            <a:spLocks noChangeArrowheads="1"/>
          </p:cNvSpPr>
          <p:nvPr/>
        </p:nvSpPr>
        <p:spPr bwMode="auto">
          <a:xfrm>
            <a:off x="698500" y="2545080"/>
            <a:ext cx="1084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BLOCK 6 GNK 381</a:t>
            </a:r>
          </a:p>
          <a:p>
            <a:pPr algn="ctr"/>
            <a:r>
              <a:rPr lang="en-US" sz="800" b="1"/>
              <a:t>Prof JA Ker</a:t>
            </a:r>
          </a:p>
        </p:txBody>
      </p:sp>
      <p:sp>
        <p:nvSpPr>
          <p:cNvPr id="2086" name="Text Box 104"/>
          <p:cNvSpPr txBox="1">
            <a:spLocks noChangeArrowheads="1"/>
          </p:cNvSpPr>
          <p:nvPr/>
        </p:nvSpPr>
        <p:spPr bwMode="auto">
          <a:xfrm>
            <a:off x="2008824" y="2550772"/>
            <a:ext cx="1233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BLOCK 7 GNK 383</a:t>
            </a:r>
          </a:p>
          <a:p>
            <a:pPr algn="ctr"/>
            <a:r>
              <a:rPr lang="en-ZA" sz="800" b="1" dirty="0"/>
              <a:t>Prof JA Ker</a:t>
            </a:r>
            <a:endParaRPr lang="en-US" sz="800" b="1" dirty="0"/>
          </a:p>
        </p:txBody>
      </p:sp>
      <p:sp>
        <p:nvSpPr>
          <p:cNvPr id="2087" name="Text Box 107"/>
          <p:cNvSpPr txBox="1">
            <a:spLocks noChangeArrowheads="1"/>
          </p:cNvSpPr>
          <p:nvPr/>
        </p:nvSpPr>
        <p:spPr bwMode="auto">
          <a:xfrm>
            <a:off x="564833" y="2954338"/>
            <a:ext cx="12731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Heart &amp; Blood Vessels</a:t>
            </a:r>
            <a:endParaRPr lang="en-US" sz="800"/>
          </a:p>
        </p:txBody>
      </p:sp>
      <p:sp>
        <p:nvSpPr>
          <p:cNvPr id="2088" name="Text Box 108"/>
          <p:cNvSpPr txBox="1">
            <a:spLocks noChangeArrowheads="1"/>
          </p:cNvSpPr>
          <p:nvPr/>
        </p:nvSpPr>
        <p:spPr bwMode="auto">
          <a:xfrm>
            <a:off x="2068355" y="2974538"/>
            <a:ext cx="10826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Lungs &amp; Chest</a:t>
            </a:r>
            <a:endParaRPr lang="en-US" sz="800" dirty="0"/>
          </a:p>
        </p:txBody>
      </p:sp>
      <p:sp>
        <p:nvSpPr>
          <p:cNvPr id="2089" name="Text Box 109"/>
          <p:cNvSpPr txBox="1">
            <a:spLocks noChangeArrowheads="1"/>
          </p:cNvSpPr>
          <p:nvPr/>
        </p:nvSpPr>
        <p:spPr bwMode="auto">
          <a:xfrm>
            <a:off x="5297169" y="2489994"/>
            <a:ext cx="191293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BLOCK 8 BOK 380</a:t>
            </a:r>
          </a:p>
          <a:p>
            <a:pPr algn="ctr"/>
            <a:r>
              <a:rPr lang="en-US" sz="800" b="1" dirty="0"/>
              <a:t>  Abdomen and Breast</a:t>
            </a:r>
          </a:p>
          <a:p>
            <a:pPr algn="ctr"/>
            <a:r>
              <a:rPr lang="en-US" sz="800" dirty="0" smtClean="0"/>
              <a:t>T.B.A</a:t>
            </a:r>
            <a:endParaRPr lang="en-US" sz="800" dirty="0"/>
          </a:p>
        </p:txBody>
      </p:sp>
      <p:sp>
        <p:nvSpPr>
          <p:cNvPr id="2090" name="Text Box 111"/>
          <p:cNvSpPr txBox="1">
            <a:spLocks noChangeArrowheads="1"/>
          </p:cNvSpPr>
          <p:nvPr/>
        </p:nvSpPr>
        <p:spPr bwMode="auto">
          <a:xfrm>
            <a:off x="3225801" y="2520270"/>
            <a:ext cx="557212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SA 12</a:t>
            </a:r>
          </a:p>
          <a:p>
            <a:pPr algn="ctr">
              <a:lnSpc>
                <a:spcPct val="75000"/>
              </a:lnSpc>
            </a:pPr>
            <a:r>
              <a:rPr lang="en-US" sz="700" b="1" dirty="0"/>
              <a:t>GNK386</a:t>
            </a:r>
          </a:p>
          <a:p>
            <a:pPr algn="ctr">
              <a:lnSpc>
                <a:spcPct val="75000"/>
              </a:lnSpc>
              <a:spcBef>
                <a:spcPct val="75000"/>
              </a:spcBef>
            </a:pPr>
            <a:r>
              <a:rPr lang="en-US" sz="600" b="1" dirty="0" err="1"/>
              <a:t>Dr</a:t>
            </a:r>
            <a:r>
              <a:rPr lang="en-US" sz="600" b="1" dirty="0"/>
              <a:t> </a:t>
            </a:r>
            <a:r>
              <a:rPr lang="en-US" sz="600" b="1" dirty="0" smtClean="0"/>
              <a:t>F Omar</a:t>
            </a:r>
            <a:endParaRPr lang="en-US" sz="600" dirty="0"/>
          </a:p>
        </p:txBody>
      </p:sp>
      <p:sp>
        <p:nvSpPr>
          <p:cNvPr id="2091" name="Text Box 112"/>
          <p:cNvSpPr txBox="1">
            <a:spLocks noChangeArrowheads="1"/>
          </p:cNvSpPr>
          <p:nvPr/>
        </p:nvSpPr>
        <p:spPr bwMode="auto">
          <a:xfrm>
            <a:off x="3151030" y="2925763"/>
            <a:ext cx="730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endParaRPr lang="en-US" sz="600" dirty="0"/>
          </a:p>
          <a:p>
            <a:pPr algn="ctr">
              <a:lnSpc>
                <a:spcPct val="75000"/>
              </a:lnSpc>
            </a:pPr>
            <a:r>
              <a:rPr lang="en-US" sz="600" b="1" dirty="0" err="1"/>
              <a:t>Haema</a:t>
            </a:r>
            <a:r>
              <a:rPr lang="en-US" sz="600" b="1" dirty="0"/>
              <a:t>-</a:t>
            </a:r>
          </a:p>
          <a:p>
            <a:pPr algn="ctr">
              <a:lnSpc>
                <a:spcPct val="75000"/>
              </a:lnSpc>
            </a:pPr>
            <a:r>
              <a:rPr lang="en-US" sz="600" b="1" dirty="0" err="1"/>
              <a:t>tological</a:t>
            </a:r>
            <a:endParaRPr lang="en-US" sz="600" b="1" dirty="0"/>
          </a:p>
          <a:p>
            <a:pPr algn="ctr">
              <a:lnSpc>
                <a:spcPct val="75000"/>
              </a:lnSpc>
            </a:pPr>
            <a:r>
              <a:rPr lang="en-US" sz="600" b="1" dirty="0"/>
              <a:t>Malign.</a:t>
            </a:r>
            <a:endParaRPr lang="en-US" sz="600" dirty="0"/>
          </a:p>
        </p:txBody>
      </p:sp>
      <p:sp>
        <p:nvSpPr>
          <p:cNvPr id="2092" name="Line 113"/>
          <p:cNvSpPr>
            <a:spLocks noChangeShapeType="1"/>
          </p:cNvSpPr>
          <p:nvPr/>
        </p:nvSpPr>
        <p:spPr bwMode="auto">
          <a:xfrm>
            <a:off x="404143" y="3690621"/>
            <a:ext cx="38846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093" name="Text Box 114"/>
          <p:cNvSpPr txBox="1">
            <a:spLocks noChangeArrowheads="1"/>
          </p:cNvSpPr>
          <p:nvPr/>
        </p:nvSpPr>
        <p:spPr bwMode="auto">
          <a:xfrm>
            <a:off x="4756150" y="2901950"/>
            <a:ext cx="1784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800" dirty="0"/>
              <a:t>[GNK 313]</a:t>
            </a:r>
          </a:p>
          <a:p>
            <a:pPr algn="ctr">
              <a:lnSpc>
                <a:spcPct val="75000"/>
              </a:lnSpc>
            </a:pPr>
            <a:r>
              <a:rPr lang="en-US" sz="800" dirty="0"/>
              <a:t>Abdomen &amp; Abdominal  complaints</a:t>
            </a:r>
          </a:p>
        </p:txBody>
      </p:sp>
      <p:sp>
        <p:nvSpPr>
          <p:cNvPr id="2094" name="Text Box 115"/>
          <p:cNvSpPr txBox="1">
            <a:spLocks noChangeArrowheads="1"/>
          </p:cNvSpPr>
          <p:nvPr/>
        </p:nvSpPr>
        <p:spPr bwMode="auto">
          <a:xfrm>
            <a:off x="6896455" y="2901950"/>
            <a:ext cx="1079146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800"/>
              <a:t>[GNK 314]</a:t>
            </a:r>
          </a:p>
          <a:p>
            <a:pPr algn="ctr">
              <a:lnSpc>
                <a:spcPct val="75000"/>
              </a:lnSpc>
            </a:pPr>
            <a:r>
              <a:rPr lang="en-US" sz="800"/>
              <a:t>Mamma</a:t>
            </a:r>
          </a:p>
        </p:txBody>
      </p:sp>
      <p:sp>
        <p:nvSpPr>
          <p:cNvPr id="2095" name="Text Box 116"/>
          <p:cNvSpPr txBox="1">
            <a:spLocks noChangeArrowheads="1"/>
          </p:cNvSpPr>
          <p:nvPr/>
        </p:nvSpPr>
        <p:spPr bwMode="auto">
          <a:xfrm>
            <a:off x="1648265" y="3662363"/>
            <a:ext cx="1998663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BLOCK 10 GNK 481 </a:t>
            </a:r>
            <a:r>
              <a:rPr lang="en-US" sz="700" b="1" dirty="0" smtClean="0"/>
              <a:t>Prof  D </a:t>
            </a:r>
            <a:r>
              <a:rPr lang="en-US" sz="700" b="1" dirty="0" err="1" smtClean="0"/>
              <a:t>Reynders</a:t>
            </a:r>
            <a:endParaRPr lang="en-US" sz="700" b="1" dirty="0" smtClean="0"/>
          </a:p>
          <a:p>
            <a:pPr algn="ctr">
              <a:lnSpc>
                <a:spcPct val="75000"/>
              </a:lnSpc>
            </a:pPr>
            <a:r>
              <a:rPr lang="en-US" sz="700" b="1" dirty="0" smtClean="0"/>
              <a:t>Disorders </a:t>
            </a:r>
            <a:r>
              <a:rPr lang="en-US" sz="700" b="1" dirty="0"/>
              <a:t>of childhood</a:t>
            </a:r>
          </a:p>
        </p:txBody>
      </p:sp>
      <p:sp>
        <p:nvSpPr>
          <p:cNvPr id="2096" name="Text Box 118"/>
          <p:cNvSpPr txBox="1">
            <a:spLocks noChangeArrowheads="1"/>
          </p:cNvSpPr>
          <p:nvPr/>
        </p:nvSpPr>
        <p:spPr bwMode="auto">
          <a:xfrm>
            <a:off x="5133976" y="3659823"/>
            <a:ext cx="2560637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BLOCK 11  BOK 480  Prof BG </a:t>
            </a:r>
            <a:r>
              <a:rPr lang="en-US" sz="700" b="1" dirty="0" err="1"/>
              <a:t>Lindeque</a:t>
            </a:r>
            <a:endParaRPr lang="en-US" sz="700" b="1" dirty="0"/>
          </a:p>
          <a:p>
            <a:pPr algn="ctr">
              <a:lnSpc>
                <a:spcPct val="75000"/>
              </a:lnSpc>
            </a:pPr>
            <a:r>
              <a:rPr lang="en-US" sz="700" b="1" dirty="0" err="1"/>
              <a:t>Genito</a:t>
            </a:r>
            <a:r>
              <a:rPr lang="en-US" sz="700" b="1" dirty="0"/>
              <a:t>-urinary tract conditions</a:t>
            </a:r>
          </a:p>
        </p:txBody>
      </p:sp>
      <p:sp>
        <p:nvSpPr>
          <p:cNvPr id="2097" name="Text Box 122"/>
          <p:cNvSpPr txBox="1">
            <a:spLocks noChangeArrowheads="1"/>
          </p:cNvSpPr>
          <p:nvPr/>
        </p:nvSpPr>
        <p:spPr bwMode="auto">
          <a:xfrm>
            <a:off x="468630" y="4762501"/>
            <a:ext cx="1684337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 dirty="0"/>
              <a:t>Stud internship: </a:t>
            </a:r>
            <a:r>
              <a:rPr lang="en-US" sz="700" b="1" dirty="0"/>
              <a:t>Internal Medicine</a:t>
            </a:r>
            <a:endParaRPr lang="en-US" sz="700" dirty="0"/>
          </a:p>
          <a:p>
            <a:pPr algn="ctr"/>
            <a:r>
              <a:rPr lang="en-US" sz="700" dirty="0"/>
              <a:t>(7w) rotation</a:t>
            </a:r>
          </a:p>
          <a:p>
            <a:pPr algn="ctr"/>
            <a:r>
              <a:rPr lang="en-US" sz="700" b="1" dirty="0"/>
              <a:t>GNK 683</a:t>
            </a:r>
            <a:r>
              <a:rPr lang="en-US" sz="700" dirty="0"/>
              <a:t>  </a:t>
            </a:r>
          </a:p>
        </p:txBody>
      </p:sp>
      <p:sp>
        <p:nvSpPr>
          <p:cNvPr id="2098" name="Text Box 126"/>
          <p:cNvSpPr txBox="1">
            <a:spLocks noChangeArrowheads="1"/>
          </p:cNvSpPr>
          <p:nvPr/>
        </p:nvSpPr>
        <p:spPr bwMode="auto">
          <a:xfrm>
            <a:off x="4759643" y="3451225"/>
            <a:ext cx="10493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4. Urology</a:t>
            </a:r>
            <a:r>
              <a:rPr lang="en-US" sz="800" dirty="0"/>
              <a:t> rotation</a:t>
            </a:r>
          </a:p>
        </p:txBody>
      </p:sp>
      <p:sp>
        <p:nvSpPr>
          <p:cNvPr id="2099" name="Line 127"/>
          <p:cNvSpPr>
            <a:spLocks noChangeShapeType="1"/>
          </p:cNvSpPr>
          <p:nvPr/>
        </p:nvSpPr>
        <p:spPr bwMode="auto">
          <a:xfrm>
            <a:off x="4634230" y="3676650"/>
            <a:ext cx="3519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00" name="Text Box 128"/>
          <p:cNvSpPr txBox="1">
            <a:spLocks noChangeArrowheads="1"/>
          </p:cNvSpPr>
          <p:nvPr/>
        </p:nvSpPr>
        <p:spPr bwMode="auto">
          <a:xfrm>
            <a:off x="433388" y="3665537"/>
            <a:ext cx="1401762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BLOCK 13 BOK482 Nervous system  Prof CM </a:t>
            </a:r>
            <a:r>
              <a:rPr lang="en-US" sz="700" b="1" dirty="0" err="1"/>
              <a:t>Schutte</a:t>
            </a:r>
            <a:endParaRPr lang="en-US" sz="700" dirty="0"/>
          </a:p>
        </p:txBody>
      </p:sp>
      <p:sp>
        <p:nvSpPr>
          <p:cNvPr id="2101" name="Text Box 130"/>
          <p:cNvSpPr txBox="1">
            <a:spLocks noChangeArrowheads="1"/>
          </p:cNvSpPr>
          <p:nvPr/>
        </p:nvSpPr>
        <p:spPr bwMode="auto">
          <a:xfrm>
            <a:off x="6332345" y="4231481"/>
            <a:ext cx="83026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endParaRPr lang="en-US" sz="600" b="1" dirty="0"/>
          </a:p>
          <a:p>
            <a:pPr algn="ctr">
              <a:lnSpc>
                <a:spcPct val="110000"/>
              </a:lnSpc>
            </a:pPr>
            <a:r>
              <a:rPr lang="en-US" sz="600" b="1" dirty="0"/>
              <a:t>Prof OBW </a:t>
            </a:r>
            <a:r>
              <a:rPr lang="en-US" sz="600" b="1" dirty="0" err="1"/>
              <a:t>Greeff</a:t>
            </a:r>
            <a:endParaRPr lang="en-US" sz="600" b="1" dirty="0"/>
          </a:p>
          <a:p>
            <a:pPr algn="ctr">
              <a:lnSpc>
                <a:spcPct val="110000"/>
              </a:lnSpc>
            </a:pPr>
            <a:r>
              <a:rPr lang="en-US" sz="600" b="1" dirty="0"/>
              <a:t>Pharmacotherapy</a:t>
            </a:r>
          </a:p>
          <a:p>
            <a:pPr algn="ctr">
              <a:lnSpc>
                <a:spcPct val="110000"/>
              </a:lnSpc>
            </a:pPr>
            <a:r>
              <a:rPr lang="en-US" sz="600" b="1" dirty="0"/>
              <a:t>GNK 585</a:t>
            </a:r>
            <a:endParaRPr lang="en-US" sz="600" dirty="0"/>
          </a:p>
        </p:txBody>
      </p:sp>
      <p:sp>
        <p:nvSpPr>
          <p:cNvPr id="2102" name="Text Box 137"/>
          <p:cNvSpPr txBox="1">
            <a:spLocks noChangeArrowheads="1"/>
          </p:cNvSpPr>
          <p:nvPr/>
        </p:nvSpPr>
        <p:spPr bwMode="auto">
          <a:xfrm>
            <a:off x="5521325" y="823574"/>
            <a:ext cx="81280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First course</a:t>
            </a:r>
          </a:p>
          <a:p>
            <a:pPr algn="ctr">
              <a:lnSpc>
                <a:spcPct val="75000"/>
              </a:lnSpc>
            </a:pPr>
            <a:r>
              <a:rPr lang="en-US" sz="700" b="1" dirty="0"/>
              <a:t>in Chemistry</a:t>
            </a:r>
          </a:p>
          <a:p>
            <a:pPr algn="ctr">
              <a:lnSpc>
                <a:spcPct val="75000"/>
              </a:lnSpc>
            </a:pPr>
            <a:r>
              <a:rPr lang="en-US" sz="700" b="1" dirty="0"/>
              <a:t>CMY 151</a:t>
            </a:r>
            <a:endParaRPr lang="en-US" sz="700" dirty="0"/>
          </a:p>
        </p:txBody>
      </p:sp>
      <p:sp>
        <p:nvSpPr>
          <p:cNvPr id="2103" name="Text Box 138"/>
          <p:cNvSpPr txBox="1">
            <a:spLocks noChangeArrowheads="1"/>
          </p:cNvSpPr>
          <p:nvPr/>
        </p:nvSpPr>
        <p:spPr bwMode="auto">
          <a:xfrm>
            <a:off x="6048375" y="842963"/>
            <a:ext cx="8794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Science &amp; World Views</a:t>
            </a:r>
          </a:p>
          <a:p>
            <a:pPr algn="ctr">
              <a:lnSpc>
                <a:spcPct val="75000"/>
              </a:lnSpc>
            </a:pPr>
            <a:r>
              <a:rPr lang="en-US" sz="700" b="1" dirty="0"/>
              <a:t>FIL 155</a:t>
            </a:r>
          </a:p>
        </p:txBody>
      </p:sp>
      <p:sp>
        <p:nvSpPr>
          <p:cNvPr id="2105" name="Line 141"/>
          <p:cNvSpPr>
            <a:spLocks noChangeShapeType="1"/>
          </p:cNvSpPr>
          <p:nvPr/>
        </p:nvSpPr>
        <p:spPr bwMode="auto">
          <a:xfrm flipH="1">
            <a:off x="1835150" y="3440113"/>
            <a:ext cx="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06" name="Rectangle 143"/>
          <p:cNvSpPr>
            <a:spLocks noChangeArrowheads="1"/>
          </p:cNvSpPr>
          <p:nvPr/>
        </p:nvSpPr>
        <p:spPr bwMode="auto">
          <a:xfrm>
            <a:off x="241300" y="4779963"/>
            <a:ext cx="182563" cy="388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07" name="Text Box 153"/>
          <p:cNvSpPr txBox="1">
            <a:spLocks noChangeArrowheads="1"/>
          </p:cNvSpPr>
          <p:nvPr/>
        </p:nvSpPr>
        <p:spPr bwMode="auto">
          <a:xfrm>
            <a:off x="1766570" y="3705860"/>
            <a:ext cx="161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endParaRPr lang="en-US" sz="800">
              <a:solidFill>
                <a:srgbClr val="FF0000"/>
              </a:solidFill>
            </a:endParaRPr>
          </a:p>
          <a:p>
            <a:pPr algn="ctr"/>
            <a:endParaRPr lang="en-US" sz="800">
              <a:solidFill>
                <a:srgbClr val="FF0000"/>
              </a:solidFill>
            </a:endParaRPr>
          </a:p>
        </p:txBody>
      </p:sp>
      <p:sp>
        <p:nvSpPr>
          <p:cNvPr id="2108" name="Text Box 154"/>
          <p:cNvSpPr txBox="1">
            <a:spLocks noChangeArrowheads="1"/>
          </p:cNvSpPr>
          <p:nvPr/>
        </p:nvSpPr>
        <p:spPr bwMode="auto">
          <a:xfrm>
            <a:off x="242888" y="3427413"/>
            <a:ext cx="1600044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1. Pediatric</a:t>
            </a:r>
            <a:r>
              <a:rPr lang="en-US" sz="800" dirty="0"/>
              <a:t> rotation</a:t>
            </a:r>
          </a:p>
        </p:txBody>
      </p:sp>
      <p:sp>
        <p:nvSpPr>
          <p:cNvPr id="2109" name="Text Box 155"/>
          <p:cNvSpPr txBox="1">
            <a:spLocks noChangeArrowheads="1"/>
          </p:cNvSpPr>
          <p:nvPr/>
        </p:nvSpPr>
        <p:spPr bwMode="auto">
          <a:xfrm>
            <a:off x="1651354" y="3462338"/>
            <a:ext cx="158079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2. </a:t>
            </a:r>
            <a:r>
              <a:rPr lang="en-US" sz="800" b="1" dirty="0" err="1"/>
              <a:t>Gynaecology</a:t>
            </a:r>
            <a:r>
              <a:rPr lang="en-US" sz="800" dirty="0"/>
              <a:t> rotation</a:t>
            </a:r>
          </a:p>
        </p:txBody>
      </p:sp>
      <p:sp>
        <p:nvSpPr>
          <p:cNvPr id="2110" name="Text Box 156"/>
          <p:cNvSpPr txBox="1">
            <a:spLocks noChangeArrowheads="1"/>
          </p:cNvSpPr>
          <p:nvPr/>
        </p:nvSpPr>
        <p:spPr bwMode="auto">
          <a:xfrm>
            <a:off x="2635401" y="3451225"/>
            <a:ext cx="194612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3. Internal Med </a:t>
            </a:r>
            <a:r>
              <a:rPr lang="en-US" sz="800" dirty="0"/>
              <a:t>rotation</a:t>
            </a:r>
          </a:p>
        </p:txBody>
      </p:sp>
      <p:sp>
        <p:nvSpPr>
          <p:cNvPr id="2111" name="Text Box 157"/>
          <p:cNvSpPr txBox="1">
            <a:spLocks noChangeArrowheads="1"/>
          </p:cNvSpPr>
          <p:nvPr/>
        </p:nvSpPr>
        <p:spPr bwMode="auto">
          <a:xfrm>
            <a:off x="5792153" y="3451225"/>
            <a:ext cx="17081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5. Neurology</a:t>
            </a:r>
            <a:r>
              <a:rPr lang="en-US" sz="800"/>
              <a:t> rotation</a:t>
            </a:r>
          </a:p>
        </p:txBody>
      </p:sp>
      <p:sp>
        <p:nvSpPr>
          <p:cNvPr id="2112" name="Text Box 158"/>
          <p:cNvSpPr txBox="1">
            <a:spLocks noChangeArrowheads="1"/>
          </p:cNvSpPr>
          <p:nvPr/>
        </p:nvSpPr>
        <p:spPr bwMode="auto">
          <a:xfrm>
            <a:off x="6853237" y="3475672"/>
            <a:ext cx="17922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6. ENT</a:t>
            </a:r>
            <a:r>
              <a:rPr lang="en-US" sz="800" dirty="0"/>
              <a:t> rotation</a:t>
            </a:r>
          </a:p>
        </p:txBody>
      </p:sp>
      <p:sp>
        <p:nvSpPr>
          <p:cNvPr id="2113" name="Text Box 159"/>
          <p:cNvSpPr txBox="1">
            <a:spLocks noChangeArrowheads="1"/>
          </p:cNvSpPr>
          <p:nvPr/>
        </p:nvSpPr>
        <p:spPr bwMode="auto">
          <a:xfrm>
            <a:off x="4629468" y="3662363"/>
            <a:ext cx="1603057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>
              <a:lnSpc>
                <a:spcPct val="75000"/>
              </a:lnSpc>
            </a:pPr>
            <a:r>
              <a:rPr lang="en-US" sz="700" dirty="0"/>
              <a:t>[GNK 412]</a:t>
            </a:r>
          </a:p>
          <a:p>
            <a:pPr>
              <a:lnSpc>
                <a:spcPct val="75000"/>
              </a:lnSpc>
            </a:pPr>
            <a:r>
              <a:rPr lang="en-US" sz="700" dirty="0"/>
              <a:t>Genital conditions</a:t>
            </a:r>
          </a:p>
        </p:txBody>
      </p:sp>
      <p:sp>
        <p:nvSpPr>
          <p:cNvPr id="2114" name="Text Box 160"/>
          <p:cNvSpPr txBox="1">
            <a:spLocks noChangeArrowheads="1"/>
          </p:cNvSpPr>
          <p:nvPr/>
        </p:nvSpPr>
        <p:spPr bwMode="auto">
          <a:xfrm>
            <a:off x="6654801" y="3660775"/>
            <a:ext cx="151765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r">
              <a:lnSpc>
                <a:spcPct val="75000"/>
              </a:lnSpc>
            </a:pPr>
            <a:r>
              <a:rPr lang="en-US" sz="700" dirty="0"/>
              <a:t>[GNK 413]</a:t>
            </a:r>
          </a:p>
          <a:p>
            <a:pPr algn="r">
              <a:lnSpc>
                <a:spcPct val="75000"/>
              </a:lnSpc>
            </a:pPr>
            <a:r>
              <a:rPr lang="en-US" sz="700" dirty="0"/>
              <a:t>Urinary conditions</a:t>
            </a:r>
          </a:p>
        </p:txBody>
      </p:sp>
      <p:sp>
        <p:nvSpPr>
          <p:cNvPr id="2115" name="Text Box 162"/>
          <p:cNvSpPr txBox="1">
            <a:spLocks noChangeArrowheads="1"/>
          </p:cNvSpPr>
          <p:nvPr/>
        </p:nvSpPr>
        <p:spPr bwMode="auto">
          <a:xfrm>
            <a:off x="6907390" y="4141084"/>
            <a:ext cx="10572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endParaRPr lang="en-US" sz="600" dirty="0"/>
          </a:p>
          <a:p>
            <a:pPr algn="ctr">
              <a:lnSpc>
                <a:spcPct val="110000"/>
              </a:lnSpc>
            </a:pPr>
            <a:endParaRPr lang="en-US" sz="600" b="1" dirty="0"/>
          </a:p>
          <a:p>
            <a:pPr algn="ctr">
              <a:lnSpc>
                <a:spcPct val="110000"/>
              </a:lnSpc>
            </a:pPr>
            <a:r>
              <a:rPr lang="en-US" sz="600" b="1" dirty="0" err="1" smtClean="0"/>
              <a:t>Dr</a:t>
            </a:r>
            <a:r>
              <a:rPr lang="en-US" sz="600" b="1" dirty="0" smtClean="0"/>
              <a:t> S </a:t>
            </a:r>
            <a:r>
              <a:rPr lang="en-US" sz="600" b="1" dirty="0" err="1" smtClean="0"/>
              <a:t>Spijkerman</a:t>
            </a:r>
            <a:endParaRPr lang="en-US" sz="600" b="1" dirty="0"/>
          </a:p>
          <a:p>
            <a:pPr algn="ctr">
              <a:lnSpc>
                <a:spcPct val="110000"/>
              </a:lnSpc>
            </a:pPr>
            <a:r>
              <a:rPr lang="en-US" sz="600" b="1" dirty="0" err="1"/>
              <a:t>Anaesthesiology</a:t>
            </a:r>
            <a:endParaRPr lang="en-US" sz="600" b="1" dirty="0"/>
          </a:p>
          <a:p>
            <a:pPr algn="ctr">
              <a:lnSpc>
                <a:spcPct val="110000"/>
              </a:lnSpc>
            </a:pPr>
            <a:r>
              <a:rPr lang="en-US" sz="600" b="1" dirty="0"/>
              <a:t>GNK 586</a:t>
            </a:r>
            <a:endParaRPr lang="en-US" sz="600" dirty="0"/>
          </a:p>
        </p:txBody>
      </p:sp>
      <p:sp>
        <p:nvSpPr>
          <p:cNvPr id="2116" name="Text Box 167"/>
          <p:cNvSpPr txBox="1">
            <a:spLocks noChangeArrowheads="1"/>
          </p:cNvSpPr>
          <p:nvPr/>
        </p:nvSpPr>
        <p:spPr bwMode="auto">
          <a:xfrm>
            <a:off x="3109913" y="4800304"/>
            <a:ext cx="14509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105000"/>
              </a:lnSpc>
            </a:pPr>
            <a:r>
              <a:rPr lang="en-US" sz="700" dirty="0"/>
              <a:t> Student internship: </a:t>
            </a:r>
            <a:r>
              <a:rPr lang="en-US" sz="700" b="1" dirty="0"/>
              <a:t>Psychiatry </a:t>
            </a:r>
          </a:p>
          <a:p>
            <a:pPr algn="ctr">
              <a:lnSpc>
                <a:spcPct val="105000"/>
              </a:lnSpc>
            </a:pPr>
            <a:r>
              <a:rPr lang="en-US" sz="700" dirty="0"/>
              <a:t>(7w) rotation </a:t>
            </a:r>
          </a:p>
          <a:p>
            <a:pPr algn="ctr">
              <a:lnSpc>
                <a:spcPct val="105000"/>
              </a:lnSpc>
            </a:pPr>
            <a:r>
              <a:rPr lang="en-US" sz="700" b="1" dirty="0"/>
              <a:t>GNK 685</a:t>
            </a:r>
            <a:r>
              <a:rPr lang="en-US" sz="700" dirty="0"/>
              <a:t>  </a:t>
            </a:r>
          </a:p>
        </p:txBody>
      </p:sp>
      <p:sp>
        <p:nvSpPr>
          <p:cNvPr id="2117" name="Text Box 175"/>
          <p:cNvSpPr txBox="1">
            <a:spLocks noChangeArrowheads="1"/>
          </p:cNvSpPr>
          <p:nvPr/>
        </p:nvSpPr>
        <p:spPr bwMode="auto">
          <a:xfrm>
            <a:off x="5692141" y="4762658"/>
            <a:ext cx="25098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 dirty="0"/>
              <a:t>Stud internship:</a:t>
            </a:r>
            <a:r>
              <a:rPr lang="en-US" sz="700" b="1" dirty="0"/>
              <a:t> Neurology </a:t>
            </a:r>
            <a:r>
              <a:rPr lang="en-US" sz="700" dirty="0"/>
              <a:t>(3½ w) </a:t>
            </a:r>
            <a:r>
              <a:rPr lang="en-US" sz="700" b="1" dirty="0"/>
              <a:t>GNK 684</a:t>
            </a:r>
            <a:r>
              <a:rPr lang="en-US" sz="700" dirty="0"/>
              <a:t>;</a:t>
            </a:r>
          </a:p>
          <a:p>
            <a:pPr algn="ctr"/>
            <a:r>
              <a:rPr lang="en-US" sz="700" b="1" dirty="0"/>
              <a:t>Internal Medicine </a:t>
            </a:r>
            <a:r>
              <a:rPr lang="en-US" sz="700" dirty="0"/>
              <a:t>(including Cardiology, Dermatology, </a:t>
            </a:r>
            <a:r>
              <a:rPr lang="en-US" sz="700" dirty="0" err="1"/>
              <a:t>Haematology</a:t>
            </a:r>
            <a:r>
              <a:rPr lang="en-US" sz="700" dirty="0"/>
              <a:t>)</a:t>
            </a:r>
            <a:r>
              <a:rPr lang="en-US" sz="700" b="1" dirty="0"/>
              <a:t> </a:t>
            </a:r>
            <a:r>
              <a:rPr lang="en-US" sz="700" dirty="0"/>
              <a:t>(3½ w) </a:t>
            </a:r>
            <a:r>
              <a:rPr lang="en-US" sz="700" b="1" dirty="0"/>
              <a:t>GNK 683</a:t>
            </a:r>
            <a:r>
              <a:rPr lang="en-US" sz="700" dirty="0"/>
              <a:t> rotation</a:t>
            </a:r>
          </a:p>
          <a:p>
            <a:pPr algn="ctr"/>
            <a:endParaRPr lang="en-US" sz="700" dirty="0"/>
          </a:p>
        </p:txBody>
      </p:sp>
      <p:sp>
        <p:nvSpPr>
          <p:cNvPr id="2118" name="Text Box 183"/>
          <p:cNvSpPr txBox="1">
            <a:spLocks noChangeArrowheads="1"/>
          </p:cNvSpPr>
          <p:nvPr/>
        </p:nvSpPr>
        <p:spPr bwMode="auto">
          <a:xfrm>
            <a:off x="2493010" y="3232150"/>
            <a:ext cx="103505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 b="1" dirty="0"/>
              <a:t>SMO 311 JAK</a:t>
            </a:r>
          </a:p>
        </p:txBody>
      </p:sp>
      <p:sp>
        <p:nvSpPr>
          <p:cNvPr id="2119" name="Line 190"/>
          <p:cNvSpPr>
            <a:spLocks noChangeShapeType="1"/>
          </p:cNvSpPr>
          <p:nvPr/>
        </p:nvSpPr>
        <p:spPr bwMode="auto">
          <a:xfrm>
            <a:off x="7255589" y="3429001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20" name="Line 219"/>
          <p:cNvSpPr>
            <a:spLocks noChangeShapeType="1"/>
          </p:cNvSpPr>
          <p:nvPr/>
        </p:nvSpPr>
        <p:spPr bwMode="auto">
          <a:xfrm>
            <a:off x="8472488" y="5094288"/>
            <a:ext cx="22225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121" name="Rectangle 144"/>
          <p:cNvSpPr>
            <a:spLocks noChangeArrowheads="1"/>
          </p:cNvSpPr>
          <p:nvPr/>
        </p:nvSpPr>
        <p:spPr bwMode="auto">
          <a:xfrm>
            <a:off x="485775" y="4777581"/>
            <a:ext cx="2152650" cy="38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22" name="Text Box 234"/>
          <p:cNvSpPr txBox="1">
            <a:spLocks noChangeArrowheads="1"/>
          </p:cNvSpPr>
          <p:nvPr/>
        </p:nvSpPr>
        <p:spPr bwMode="auto">
          <a:xfrm>
            <a:off x="4673522" y="4776680"/>
            <a:ext cx="1221580" cy="33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400" b="1" dirty="0"/>
              <a:t>  </a:t>
            </a:r>
            <a:r>
              <a:rPr lang="en-US" sz="600" b="1" dirty="0"/>
              <a:t>SA13A GNK 689</a:t>
            </a:r>
          </a:p>
          <a:p>
            <a:pPr algn="ctr">
              <a:lnSpc>
                <a:spcPct val="80000"/>
              </a:lnSpc>
            </a:pPr>
            <a:r>
              <a:rPr lang="en-US" sz="600" b="1" dirty="0"/>
              <a:t>EBM, DLM, </a:t>
            </a:r>
            <a:r>
              <a:rPr lang="en-US" sz="600" b="1" dirty="0" err="1"/>
              <a:t>Im</a:t>
            </a:r>
            <a:endParaRPr lang="en-US" sz="600" b="1" dirty="0"/>
          </a:p>
          <a:p>
            <a:pPr algn="ctr"/>
            <a:r>
              <a:rPr lang="en-US" sz="500" b="1" dirty="0" err="1"/>
              <a:t>Dr</a:t>
            </a:r>
            <a:r>
              <a:rPr lang="en-US" sz="500" b="1" dirty="0"/>
              <a:t> NM </a:t>
            </a:r>
            <a:r>
              <a:rPr lang="en-US" sz="500" b="1" dirty="0" err="1" smtClean="0"/>
              <a:t>Oosthuizen</a:t>
            </a:r>
            <a:endParaRPr lang="en-US" sz="500" b="1" dirty="0" smtClean="0"/>
          </a:p>
        </p:txBody>
      </p:sp>
      <p:sp>
        <p:nvSpPr>
          <p:cNvPr id="2123" name="Text Box 238"/>
          <p:cNvSpPr txBox="1">
            <a:spLocks noChangeArrowheads="1"/>
          </p:cNvSpPr>
          <p:nvPr/>
        </p:nvSpPr>
        <p:spPr bwMode="auto">
          <a:xfrm>
            <a:off x="4206875" y="839426"/>
            <a:ext cx="542925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600" b="1" dirty="0" smtClean="0"/>
              <a:t>Long weekend</a:t>
            </a:r>
          </a:p>
          <a:p>
            <a:pPr algn="ctr">
              <a:lnSpc>
                <a:spcPct val="75000"/>
              </a:lnSpc>
            </a:pPr>
            <a:r>
              <a:rPr lang="en-US" sz="600" b="1" dirty="0" smtClean="0"/>
              <a:t>29/3-6/4</a:t>
            </a:r>
            <a:endParaRPr lang="en-US" sz="600" b="1" dirty="0"/>
          </a:p>
        </p:txBody>
      </p:sp>
      <p:sp>
        <p:nvSpPr>
          <p:cNvPr id="2124" name="Text Box 240"/>
          <p:cNvSpPr txBox="1">
            <a:spLocks noChangeArrowheads="1"/>
          </p:cNvSpPr>
          <p:nvPr/>
        </p:nvSpPr>
        <p:spPr bwMode="auto">
          <a:xfrm>
            <a:off x="6579042" y="820737"/>
            <a:ext cx="728662" cy="34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Academic Literacy</a:t>
            </a:r>
          </a:p>
          <a:p>
            <a:pPr algn="ctr">
              <a:lnSpc>
                <a:spcPct val="85000"/>
              </a:lnSpc>
            </a:pPr>
            <a:r>
              <a:rPr lang="en-US" sz="700" b="1" dirty="0" smtClean="0"/>
              <a:t>ELH 111</a:t>
            </a:r>
            <a:endParaRPr lang="en-US" sz="700" b="1" dirty="0"/>
          </a:p>
        </p:txBody>
      </p:sp>
      <p:sp>
        <p:nvSpPr>
          <p:cNvPr id="2125" name="Rectangle 269"/>
          <p:cNvSpPr>
            <a:spLocks noChangeArrowheads="1"/>
          </p:cNvSpPr>
          <p:nvPr/>
        </p:nvSpPr>
        <p:spPr bwMode="auto">
          <a:xfrm>
            <a:off x="6267450" y="3990975"/>
            <a:ext cx="17176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800" b="1" dirty="0"/>
              <a:t>BLOCK 18  BOK 580</a:t>
            </a:r>
          </a:p>
        </p:txBody>
      </p:sp>
      <p:sp>
        <p:nvSpPr>
          <p:cNvPr id="2126" name="Text Box 272"/>
          <p:cNvSpPr txBox="1">
            <a:spLocks noChangeArrowheads="1"/>
          </p:cNvSpPr>
          <p:nvPr/>
        </p:nvSpPr>
        <p:spPr bwMode="auto">
          <a:xfrm>
            <a:off x="436598" y="4991100"/>
            <a:ext cx="32861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/>
              <a:t>6</a:t>
            </a:r>
            <a:r>
              <a:rPr lang="en-US" sz="700" dirty="0" smtClean="0"/>
              <a:t>/1</a:t>
            </a:r>
            <a:endParaRPr lang="en-US" sz="700" dirty="0"/>
          </a:p>
        </p:txBody>
      </p:sp>
      <p:sp>
        <p:nvSpPr>
          <p:cNvPr id="2127" name="Text Box 274"/>
          <p:cNvSpPr txBox="1">
            <a:spLocks noChangeArrowheads="1"/>
          </p:cNvSpPr>
          <p:nvPr/>
        </p:nvSpPr>
        <p:spPr bwMode="auto">
          <a:xfrm>
            <a:off x="1804988" y="4991100"/>
            <a:ext cx="884238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 smtClean="0"/>
              <a:t>21/2</a:t>
            </a:r>
            <a:endParaRPr lang="en-US" sz="700" dirty="0"/>
          </a:p>
        </p:txBody>
      </p:sp>
      <p:sp>
        <p:nvSpPr>
          <p:cNvPr id="2128" name="Text Box 275"/>
          <p:cNvSpPr txBox="1">
            <a:spLocks noChangeArrowheads="1"/>
          </p:cNvSpPr>
          <p:nvPr/>
        </p:nvSpPr>
        <p:spPr bwMode="auto">
          <a:xfrm>
            <a:off x="2601913" y="4989513"/>
            <a:ext cx="697868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 24/2</a:t>
            </a:r>
            <a:endParaRPr lang="en-US" sz="700" dirty="0"/>
          </a:p>
        </p:txBody>
      </p:sp>
      <p:sp>
        <p:nvSpPr>
          <p:cNvPr id="2129" name="Text Box 276"/>
          <p:cNvSpPr txBox="1">
            <a:spLocks noChangeArrowheads="1"/>
          </p:cNvSpPr>
          <p:nvPr/>
        </p:nvSpPr>
        <p:spPr bwMode="auto">
          <a:xfrm>
            <a:off x="4656296" y="5031581"/>
            <a:ext cx="703104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  14/4 -  </a:t>
            </a:r>
            <a:endParaRPr lang="en-US" sz="700" dirty="0"/>
          </a:p>
        </p:txBody>
      </p:sp>
      <p:sp>
        <p:nvSpPr>
          <p:cNvPr id="2130" name="Text Box 277"/>
          <p:cNvSpPr txBox="1">
            <a:spLocks noChangeArrowheads="1"/>
          </p:cNvSpPr>
          <p:nvPr/>
        </p:nvSpPr>
        <p:spPr bwMode="auto">
          <a:xfrm>
            <a:off x="3881280" y="5006725"/>
            <a:ext cx="1052038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                   11/4                       </a:t>
            </a:r>
            <a:endParaRPr lang="en-US" sz="700" dirty="0"/>
          </a:p>
        </p:txBody>
      </p:sp>
      <p:sp>
        <p:nvSpPr>
          <p:cNvPr id="2131" name="Text Box 278"/>
          <p:cNvSpPr txBox="1">
            <a:spLocks noChangeArrowheads="1"/>
          </p:cNvSpPr>
          <p:nvPr/>
        </p:nvSpPr>
        <p:spPr bwMode="auto">
          <a:xfrm>
            <a:off x="4988083" y="5015547"/>
            <a:ext cx="78025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      25/4</a:t>
            </a:r>
            <a:endParaRPr lang="en-US" sz="700" dirty="0"/>
          </a:p>
        </p:txBody>
      </p:sp>
      <p:sp>
        <p:nvSpPr>
          <p:cNvPr id="2132" name="Text Box 283"/>
          <p:cNvSpPr txBox="1">
            <a:spLocks noChangeArrowheads="1"/>
          </p:cNvSpPr>
          <p:nvPr/>
        </p:nvSpPr>
        <p:spPr bwMode="auto">
          <a:xfrm>
            <a:off x="7514137" y="5013294"/>
            <a:ext cx="597988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 13/6</a:t>
            </a:r>
            <a:endParaRPr lang="en-US" sz="700" dirty="0"/>
          </a:p>
        </p:txBody>
      </p:sp>
      <p:sp>
        <p:nvSpPr>
          <p:cNvPr id="2133" name="Text Box 296"/>
          <p:cNvSpPr txBox="1">
            <a:spLocks noChangeArrowheads="1"/>
          </p:cNvSpPr>
          <p:nvPr/>
        </p:nvSpPr>
        <p:spPr bwMode="auto">
          <a:xfrm>
            <a:off x="5400673" y="5014738"/>
            <a:ext cx="647701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    28/4</a:t>
            </a:r>
            <a:endParaRPr lang="en-US" sz="700" dirty="0"/>
          </a:p>
        </p:txBody>
      </p:sp>
      <p:sp>
        <p:nvSpPr>
          <p:cNvPr id="2134" name="Line 310"/>
          <p:cNvSpPr>
            <a:spLocks noChangeShapeType="1"/>
          </p:cNvSpPr>
          <p:nvPr/>
        </p:nvSpPr>
        <p:spPr bwMode="auto">
          <a:xfrm>
            <a:off x="422275" y="10287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35" name="Text Box 332"/>
          <p:cNvSpPr txBox="1">
            <a:spLocks noChangeArrowheads="1"/>
          </p:cNvSpPr>
          <p:nvPr/>
        </p:nvSpPr>
        <p:spPr bwMode="auto">
          <a:xfrm>
            <a:off x="7728302" y="4027169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</a:t>
            </a:r>
            <a:r>
              <a:rPr lang="en-US" sz="600" b="1" dirty="0" err="1"/>
              <a:t>Sem</a:t>
            </a:r>
            <a:endParaRPr lang="en-US" sz="600" b="1" dirty="0"/>
          </a:p>
          <a:p>
            <a:pPr algn="ctr" eaLnBrk="1" hangingPunct="1">
              <a:lnSpc>
                <a:spcPct val="90000"/>
              </a:lnSpc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Exam</a:t>
            </a:r>
          </a:p>
          <a:p>
            <a:pPr algn="ctr" eaLnBrk="1" hangingPunct="1">
              <a:lnSpc>
                <a:spcPct val="90000"/>
              </a:lnSpc>
            </a:pPr>
            <a:endParaRPr lang="en-US" sz="600" dirty="0">
              <a:solidFill>
                <a:srgbClr val="FF0000"/>
              </a:solidFill>
            </a:endParaRPr>
          </a:p>
        </p:txBody>
      </p:sp>
      <p:sp>
        <p:nvSpPr>
          <p:cNvPr id="2136" name="Text Box 341"/>
          <p:cNvSpPr txBox="1">
            <a:spLocks noChangeArrowheads="1"/>
          </p:cNvSpPr>
          <p:nvPr/>
        </p:nvSpPr>
        <p:spPr bwMode="auto">
          <a:xfrm>
            <a:off x="7167563" y="3871913"/>
            <a:ext cx="10541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sz="700" b="1"/>
              <a:t>SMO 411 BGL</a:t>
            </a:r>
          </a:p>
        </p:txBody>
      </p:sp>
      <p:sp>
        <p:nvSpPr>
          <p:cNvPr id="2137" name="Text Box 353"/>
          <p:cNvSpPr txBox="1">
            <a:spLocks noChangeArrowheads="1"/>
          </p:cNvSpPr>
          <p:nvPr/>
        </p:nvSpPr>
        <p:spPr bwMode="auto">
          <a:xfrm>
            <a:off x="6688932" y="3245803"/>
            <a:ext cx="1956593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b="1" dirty="0"/>
              <a:t>GPS 380 Gen Procedural Skills</a:t>
            </a:r>
            <a:endParaRPr lang="en-US" sz="700" dirty="0"/>
          </a:p>
        </p:txBody>
      </p:sp>
      <p:sp>
        <p:nvSpPr>
          <p:cNvPr id="2138" name="Line 355"/>
          <p:cNvSpPr>
            <a:spLocks noChangeShapeType="1"/>
          </p:cNvSpPr>
          <p:nvPr/>
        </p:nvSpPr>
        <p:spPr bwMode="auto">
          <a:xfrm>
            <a:off x="4663281" y="3229768"/>
            <a:ext cx="3532187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40" name="Line 363"/>
          <p:cNvSpPr>
            <a:spLocks noChangeShapeType="1"/>
          </p:cNvSpPr>
          <p:nvPr/>
        </p:nvSpPr>
        <p:spPr bwMode="auto">
          <a:xfrm>
            <a:off x="3047366" y="3451225"/>
            <a:ext cx="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41" name="Text Box 371"/>
          <p:cNvSpPr txBox="1">
            <a:spLocks noChangeArrowheads="1"/>
          </p:cNvSpPr>
          <p:nvPr/>
        </p:nvSpPr>
        <p:spPr bwMode="auto">
          <a:xfrm>
            <a:off x="6656745" y="1035564"/>
            <a:ext cx="1167606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 smtClean="0"/>
              <a:t>26/5</a:t>
            </a:r>
            <a:endParaRPr lang="en-US" sz="700" dirty="0"/>
          </a:p>
        </p:txBody>
      </p:sp>
      <p:sp>
        <p:nvSpPr>
          <p:cNvPr id="2142" name="Line 372"/>
          <p:cNvSpPr>
            <a:spLocks noChangeShapeType="1"/>
          </p:cNvSpPr>
          <p:nvPr/>
        </p:nvSpPr>
        <p:spPr bwMode="auto">
          <a:xfrm>
            <a:off x="5933441" y="3432176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43" name="Text Box 383"/>
          <p:cNvSpPr txBox="1">
            <a:spLocks noChangeArrowheads="1"/>
          </p:cNvSpPr>
          <p:nvPr/>
        </p:nvSpPr>
        <p:spPr bwMode="auto">
          <a:xfrm>
            <a:off x="1630362" y="1006475"/>
            <a:ext cx="492125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 smtClean="0"/>
              <a:t>27/1</a:t>
            </a:r>
            <a:endParaRPr lang="en-GB" sz="700" dirty="0"/>
          </a:p>
        </p:txBody>
      </p:sp>
      <p:sp>
        <p:nvSpPr>
          <p:cNvPr id="2144" name="Text Box 385"/>
          <p:cNvSpPr txBox="1">
            <a:spLocks noChangeArrowheads="1"/>
          </p:cNvSpPr>
          <p:nvPr/>
        </p:nvSpPr>
        <p:spPr bwMode="auto">
          <a:xfrm>
            <a:off x="5589588" y="3252788"/>
            <a:ext cx="1555592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" b="1" dirty="0"/>
              <a:t>SMO 380 JHRB</a:t>
            </a:r>
          </a:p>
        </p:txBody>
      </p:sp>
      <p:sp>
        <p:nvSpPr>
          <p:cNvPr id="2145" name="Text Box 395"/>
          <p:cNvSpPr txBox="1">
            <a:spLocks noChangeArrowheads="1"/>
          </p:cNvSpPr>
          <p:nvPr/>
        </p:nvSpPr>
        <p:spPr bwMode="auto">
          <a:xfrm rot="-5400000">
            <a:off x="3173196" y="2830190"/>
            <a:ext cx="265096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900" b="1" dirty="0"/>
              <a:t>     Recess    </a:t>
            </a:r>
            <a:r>
              <a:rPr lang="en-US" sz="900" b="1" dirty="0" smtClean="0"/>
              <a:t>29/3 </a:t>
            </a:r>
            <a:r>
              <a:rPr lang="en-US" sz="900" b="1" dirty="0"/>
              <a:t>– </a:t>
            </a:r>
            <a:r>
              <a:rPr lang="en-US" sz="900" b="1" dirty="0" smtClean="0"/>
              <a:t>6/4</a:t>
            </a:r>
            <a:endParaRPr lang="en-US" sz="900" b="1" dirty="0"/>
          </a:p>
        </p:txBody>
      </p:sp>
      <p:sp>
        <p:nvSpPr>
          <p:cNvPr id="2146" name="Rectangle 396"/>
          <p:cNvSpPr>
            <a:spLocks noChangeArrowheads="1"/>
          </p:cNvSpPr>
          <p:nvPr/>
        </p:nvSpPr>
        <p:spPr bwMode="auto">
          <a:xfrm>
            <a:off x="424498" y="1237775"/>
            <a:ext cx="2895600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sz="800">
              <a:solidFill>
                <a:srgbClr val="FF0000"/>
              </a:solidFill>
            </a:endParaRPr>
          </a:p>
        </p:txBody>
      </p:sp>
      <p:sp>
        <p:nvSpPr>
          <p:cNvPr id="2147" name="Rectangle 397"/>
          <p:cNvSpPr>
            <a:spLocks noChangeArrowheads="1"/>
          </p:cNvSpPr>
          <p:nvPr/>
        </p:nvSpPr>
        <p:spPr bwMode="auto">
          <a:xfrm>
            <a:off x="1281113" y="820737"/>
            <a:ext cx="4310697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48" name="Rectangle 398"/>
          <p:cNvSpPr>
            <a:spLocks noChangeArrowheads="1"/>
          </p:cNvSpPr>
          <p:nvPr/>
        </p:nvSpPr>
        <p:spPr bwMode="auto">
          <a:xfrm>
            <a:off x="4629468" y="1223962"/>
            <a:ext cx="1309688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49" name="Rectangle 399"/>
          <p:cNvSpPr>
            <a:spLocks noChangeArrowheads="1"/>
          </p:cNvSpPr>
          <p:nvPr/>
        </p:nvSpPr>
        <p:spPr bwMode="auto">
          <a:xfrm>
            <a:off x="4629468" y="2474913"/>
            <a:ext cx="3529012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50" name="Rectangle 400"/>
          <p:cNvSpPr>
            <a:spLocks noChangeArrowheads="1"/>
          </p:cNvSpPr>
          <p:nvPr/>
        </p:nvSpPr>
        <p:spPr bwMode="auto">
          <a:xfrm>
            <a:off x="430212" y="2471738"/>
            <a:ext cx="2894013" cy="933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51" name="Rectangle 401"/>
          <p:cNvSpPr>
            <a:spLocks noChangeArrowheads="1"/>
          </p:cNvSpPr>
          <p:nvPr/>
        </p:nvSpPr>
        <p:spPr bwMode="auto">
          <a:xfrm>
            <a:off x="7820978" y="4791869"/>
            <a:ext cx="754062" cy="80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52" name="Rectangle 402"/>
          <p:cNvSpPr>
            <a:spLocks noChangeArrowheads="1"/>
          </p:cNvSpPr>
          <p:nvPr/>
        </p:nvSpPr>
        <p:spPr bwMode="auto">
          <a:xfrm>
            <a:off x="7821297" y="4057650"/>
            <a:ext cx="341312" cy="70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53" name="Rectangle 405"/>
          <p:cNvSpPr>
            <a:spLocks noChangeArrowheads="1"/>
          </p:cNvSpPr>
          <p:nvPr/>
        </p:nvSpPr>
        <p:spPr bwMode="auto">
          <a:xfrm>
            <a:off x="179530" y="3440113"/>
            <a:ext cx="41449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54" name="Line 406"/>
          <p:cNvSpPr>
            <a:spLocks noChangeShapeType="1"/>
          </p:cNvSpPr>
          <p:nvPr/>
        </p:nvSpPr>
        <p:spPr bwMode="auto">
          <a:xfrm>
            <a:off x="430213" y="3258503"/>
            <a:ext cx="28876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55" name="Text Box 407"/>
          <p:cNvSpPr txBox="1">
            <a:spLocks noChangeArrowheads="1"/>
          </p:cNvSpPr>
          <p:nvPr/>
        </p:nvSpPr>
        <p:spPr bwMode="auto">
          <a:xfrm>
            <a:off x="407414" y="3244851"/>
            <a:ext cx="2795147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700" b="1" dirty="0"/>
              <a:t>LCP 380 Longitudinal Clinical Attachment Program</a:t>
            </a:r>
            <a:endParaRPr lang="en-GB" sz="700" b="1" dirty="0"/>
          </a:p>
        </p:txBody>
      </p:sp>
      <p:sp>
        <p:nvSpPr>
          <p:cNvPr id="2156" name="Rectangle 424"/>
          <p:cNvSpPr>
            <a:spLocks noChangeArrowheads="1"/>
          </p:cNvSpPr>
          <p:nvPr/>
        </p:nvSpPr>
        <p:spPr bwMode="auto">
          <a:xfrm>
            <a:off x="8296275" y="3435350"/>
            <a:ext cx="1155699" cy="57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57" name="Rectangle 426"/>
          <p:cNvSpPr>
            <a:spLocks noChangeArrowheads="1"/>
          </p:cNvSpPr>
          <p:nvPr/>
        </p:nvSpPr>
        <p:spPr bwMode="auto">
          <a:xfrm>
            <a:off x="8528050" y="1247775"/>
            <a:ext cx="1066800" cy="219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58" name="Text Box 422"/>
          <p:cNvSpPr txBox="1">
            <a:spLocks noChangeArrowheads="1"/>
          </p:cNvSpPr>
          <p:nvPr/>
        </p:nvSpPr>
        <p:spPr bwMode="auto">
          <a:xfrm rot="-37235">
            <a:off x="8967921" y="802474"/>
            <a:ext cx="52228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r"/>
            <a:r>
              <a:rPr lang="en-US" sz="700" b="1" dirty="0" smtClean="0"/>
              <a:t>Recess2/7 – 20/7</a:t>
            </a:r>
            <a:endParaRPr lang="en-US" sz="700" b="1" dirty="0"/>
          </a:p>
        </p:txBody>
      </p:sp>
      <p:sp>
        <p:nvSpPr>
          <p:cNvPr id="2159" name="Rectangle 429"/>
          <p:cNvSpPr>
            <a:spLocks noChangeArrowheads="1"/>
          </p:cNvSpPr>
          <p:nvPr/>
        </p:nvSpPr>
        <p:spPr bwMode="auto">
          <a:xfrm>
            <a:off x="8917817" y="4038282"/>
            <a:ext cx="790575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60" name="Rectangle 430"/>
          <p:cNvSpPr>
            <a:spLocks noChangeArrowheads="1"/>
          </p:cNvSpPr>
          <p:nvPr/>
        </p:nvSpPr>
        <p:spPr bwMode="auto">
          <a:xfrm>
            <a:off x="8922931" y="4810155"/>
            <a:ext cx="790575" cy="387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61" name="Text Box 431"/>
          <p:cNvSpPr txBox="1">
            <a:spLocks noChangeArrowheads="1"/>
          </p:cNvSpPr>
          <p:nvPr/>
        </p:nvSpPr>
        <p:spPr bwMode="auto">
          <a:xfrm>
            <a:off x="8864599" y="4168775"/>
            <a:ext cx="9906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" dirty="0"/>
              <a:t>Second semester (SIC) starts </a:t>
            </a:r>
            <a:r>
              <a:rPr lang="en-US" sz="700" dirty="0" smtClean="0"/>
              <a:t>30/6</a:t>
            </a:r>
            <a:endParaRPr lang="en-GB" sz="700" dirty="0"/>
          </a:p>
        </p:txBody>
      </p:sp>
      <p:sp>
        <p:nvSpPr>
          <p:cNvPr id="2162" name="Text Box 432"/>
          <p:cNvSpPr txBox="1">
            <a:spLocks noChangeArrowheads="1"/>
          </p:cNvSpPr>
          <p:nvPr/>
        </p:nvSpPr>
        <p:spPr bwMode="auto">
          <a:xfrm>
            <a:off x="8933816" y="4762658"/>
            <a:ext cx="7715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" dirty="0"/>
              <a:t>Second semester starts </a:t>
            </a:r>
            <a:r>
              <a:rPr lang="en-US" sz="700" dirty="0" smtClean="0"/>
              <a:t>30/6</a:t>
            </a:r>
            <a:endParaRPr lang="en-GB" sz="700" dirty="0"/>
          </a:p>
        </p:txBody>
      </p:sp>
      <p:sp>
        <p:nvSpPr>
          <p:cNvPr id="2163" name="Text Box 433"/>
          <p:cNvSpPr txBox="1">
            <a:spLocks noChangeArrowheads="1"/>
          </p:cNvSpPr>
          <p:nvPr/>
        </p:nvSpPr>
        <p:spPr bwMode="auto">
          <a:xfrm>
            <a:off x="7445375" y="855542"/>
            <a:ext cx="9588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" b="1" dirty="0"/>
              <a:t>Examinations</a:t>
            </a:r>
            <a:endParaRPr lang="en-GB" sz="800" b="1" dirty="0"/>
          </a:p>
        </p:txBody>
      </p:sp>
      <p:sp>
        <p:nvSpPr>
          <p:cNvPr id="2164" name="Rectangle 434"/>
          <p:cNvSpPr>
            <a:spLocks noChangeArrowheads="1"/>
          </p:cNvSpPr>
          <p:nvPr/>
        </p:nvSpPr>
        <p:spPr bwMode="auto">
          <a:xfrm>
            <a:off x="7298055" y="808830"/>
            <a:ext cx="1163638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>
              <a:solidFill>
                <a:srgbClr val="FF0000"/>
              </a:solidFill>
            </a:endParaRPr>
          </a:p>
        </p:txBody>
      </p:sp>
      <p:sp>
        <p:nvSpPr>
          <p:cNvPr id="2165" name="Text Box 436"/>
          <p:cNvSpPr txBox="1">
            <a:spLocks noChangeArrowheads="1"/>
          </p:cNvSpPr>
          <p:nvPr/>
        </p:nvSpPr>
        <p:spPr bwMode="auto">
          <a:xfrm>
            <a:off x="8215472" y="3564731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/>
              <a:t>Recess </a:t>
            </a:r>
            <a:r>
              <a:rPr lang="en-US" sz="800" dirty="0" smtClean="0"/>
              <a:t>16/6 </a:t>
            </a:r>
            <a:r>
              <a:rPr lang="en-US" sz="800" dirty="0"/>
              <a:t>to </a:t>
            </a:r>
            <a:r>
              <a:rPr lang="en-US" sz="800" dirty="0" smtClean="0"/>
              <a:t>14/7</a:t>
            </a:r>
            <a:endParaRPr lang="en-US" sz="800" dirty="0"/>
          </a:p>
          <a:p>
            <a:pPr algn="ctr"/>
            <a:r>
              <a:rPr lang="en-US" sz="800" dirty="0"/>
              <a:t>No Exam</a:t>
            </a:r>
          </a:p>
        </p:txBody>
      </p:sp>
      <p:sp>
        <p:nvSpPr>
          <p:cNvPr id="2166" name="Text Box 442"/>
          <p:cNvSpPr txBox="1">
            <a:spLocks noChangeArrowheads="1"/>
          </p:cNvSpPr>
          <p:nvPr/>
        </p:nvSpPr>
        <p:spPr bwMode="auto">
          <a:xfrm>
            <a:off x="7735763" y="4278312"/>
            <a:ext cx="59848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GNK581:9/6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GNK582:10/6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GNK583:11/6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GNK585:12/6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GNK586:13/6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GNK587:13/6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/>
              <a:t>EMM </a:t>
            </a:r>
            <a:r>
              <a:rPr lang="en-US" sz="400" dirty="0" smtClean="0"/>
              <a:t>16/6</a:t>
            </a:r>
            <a:endParaRPr lang="en-GB" sz="400" dirty="0"/>
          </a:p>
        </p:txBody>
      </p:sp>
      <p:sp>
        <p:nvSpPr>
          <p:cNvPr id="2167" name="Text Box 445"/>
          <p:cNvSpPr txBox="1">
            <a:spLocks noChangeArrowheads="1"/>
          </p:cNvSpPr>
          <p:nvPr/>
        </p:nvSpPr>
        <p:spPr bwMode="auto">
          <a:xfrm>
            <a:off x="8112125" y="4235450"/>
            <a:ext cx="64191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GNK581:17/6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GNK582:18/6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GNK583:19/6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GNK585:20/6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GNK586:21/6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GNK587:21/6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 smtClean="0"/>
              <a:t>All </a:t>
            </a:r>
            <a:r>
              <a:rPr lang="en-US" sz="400" dirty="0"/>
              <a:t>@ AM </a:t>
            </a:r>
          </a:p>
        </p:txBody>
      </p:sp>
      <p:sp>
        <p:nvSpPr>
          <p:cNvPr id="2168" name="Text Box 447"/>
          <p:cNvSpPr txBox="1">
            <a:spLocks noChangeArrowheads="1"/>
          </p:cNvSpPr>
          <p:nvPr/>
        </p:nvSpPr>
        <p:spPr bwMode="auto">
          <a:xfrm>
            <a:off x="8030531" y="4903037"/>
            <a:ext cx="11709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500" b="1" dirty="0"/>
              <a:t>1</a:t>
            </a:r>
            <a:r>
              <a:rPr lang="en-US" sz="500" b="1" baseline="30000" dirty="0"/>
              <a:t>st</a:t>
            </a:r>
            <a:r>
              <a:rPr lang="en-US" sz="500" b="1" dirty="0"/>
              <a:t> </a:t>
            </a:r>
            <a:r>
              <a:rPr lang="en-US" sz="500" b="1" dirty="0" err="1"/>
              <a:t>Sem</a:t>
            </a:r>
            <a:r>
              <a:rPr lang="en-US" sz="500" b="1" dirty="0"/>
              <a:t> 1</a:t>
            </a:r>
            <a:r>
              <a:rPr lang="en-US" sz="500" b="1" baseline="30000" dirty="0"/>
              <a:t>st</a:t>
            </a:r>
            <a:r>
              <a:rPr lang="en-US" sz="500" b="1" dirty="0"/>
              <a:t> Exam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400" dirty="0"/>
              <a:t>GNK689: 9</a:t>
            </a:r>
            <a:r>
              <a:rPr lang="en-US" sz="400" dirty="0" smtClean="0"/>
              <a:t>/6 </a:t>
            </a:r>
            <a:r>
              <a:rPr lang="en-US" sz="400" dirty="0"/>
              <a:t>AM</a:t>
            </a:r>
            <a:r>
              <a:rPr lang="en-US" sz="500" dirty="0"/>
              <a:t> 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500" b="1" dirty="0"/>
              <a:t>Rots:</a:t>
            </a:r>
            <a:r>
              <a:rPr lang="en-US" sz="400" dirty="0"/>
              <a:t> </a:t>
            </a:r>
            <a:r>
              <a:rPr lang="en-US" sz="400" dirty="0" smtClean="0"/>
              <a:t>17/6  - 19/6</a:t>
            </a:r>
            <a:endParaRPr lang="en-US" sz="400" dirty="0"/>
          </a:p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ZA" sz="500" b="1" dirty="0"/>
              <a:t>EMM:</a:t>
            </a:r>
            <a:r>
              <a:rPr lang="en-ZA" sz="400" dirty="0"/>
              <a:t> </a:t>
            </a:r>
            <a:r>
              <a:rPr lang="en-ZA" sz="400" dirty="0" smtClean="0"/>
              <a:t>20/6</a:t>
            </a:r>
            <a:endParaRPr lang="en-GB" sz="400" dirty="0"/>
          </a:p>
        </p:txBody>
      </p:sp>
      <p:sp>
        <p:nvSpPr>
          <p:cNvPr id="2170" name="Line 453"/>
          <p:cNvSpPr>
            <a:spLocks noChangeShapeType="1"/>
          </p:cNvSpPr>
          <p:nvPr/>
        </p:nvSpPr>
        <p:spPr bwMode="auto">
          <a:xfrm>
            <a:off x="4610418" y="3886200"/>
            <a:ext cx="3527425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173" name="Text Box 456"/>
          <p:cNvSpPr txBox="1">
            <a:spLocks noChangeArrowheads="1"/>
          </p:cNvSpPr>
          <p:nvPr/>
        </p:nvSpPr>
        <p:spPr bwMode="auto">
          <a:xfrm>
            <a:off x="352917" y="3852863"/>
            <a:ext cx="35779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>
                <a:solidFill>
                  <a:srgbClr val="FF0000"/>
                </a:solidFill>
              </a:rPr>
              <a:t> </a:t>
            </a:r>
            <a:r>
              <a:rPr lang="en-US" sz="800" dirty="0"/>
              <a:t>6</a:t>
            </a:r>
            <a:r>
              <a:rPr lang="en-US" sz="800" dirty="0" smtClean="0"/>
              <a:t>/1</a:t>
            </a:r>
            <a:endParaRPr lang="en-US" sz="800" dirty="0"/>
          </a:p>
        </p:txBody>
      </p:sp>
      <p:sp>
        <p:nvSpPr>
          <p:cNvPr id="2175" name="Line 458"/>
          <p:cNvSpPr>
            <a:spLocks noChangeShapeType="1"/>
          </p:cNvSpPr>
          <p:nvPr/>
        </p:nvSpPr>
        <p:spPr bwMode="auto">
          <a:xfrm flipV="1">
            <a:off x="617538" y="3875247"/>
            <a:ext cx="3589337" cy="238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176" name="Text Box 461"/>
          <p:cNvSpPr txBox="1">
            <a:spLocks noChangeArrowheads="1"/>
          </p:cNvSpPr>
          <p:nvPr/>
        </p:nvSpPr>
        <p:spPr bwMode="auto">
          <a:xfrm>
            <a:off x="3159125" y="1306196"/>
            <a:ext cx="12652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SA 4 </a:t>
            </a:r>
          </a:p>
          <a:p>
            <a:pPr algn="ctr"/>
            <a:r>
              <a:rPr lang="en-US" sz="800" b="1" dirty="0"/>
              <a:t>GNK 288</a:t>
            </a:r>
          </a:p>
          <a:p>
            <a:pPr algn="ctr"/>
            <a:r>
              <a:rPr lang="en-US" sz="800" b="1" dirty="0"/>
              <a:t>Prof MC</a:t>
            </a:r>
          </a:p>
          <a:p>
            <a:pPr algn="ctr"/>
            <a:r>
              <a:rPr lang="en-US" sz="800" b="1" dirty="0"/>
              <a:t> </a:t>
            </a:r>
            <a:r>
              <a:rPr lang="en-US" sz="800" b="1" dirty="0" err="1"/>
              <a:t>Bosman</a:t>
            </a:r>
            <a:endParaRPr lang="en-US" sz="800" b="1" dirty="0"/>
          </a:p>
        </p:txBody>
      </p:sp>
      <p:sp>
        <p:nvSpPr>
          <p:cNvPr id="2177" name="Text Box 462"/>
          <p:cNvSpPr txBox="1">
            <a:spLocks noChangeArrowheads="1"/>
          </p:cNvSpPr>
          <p:nvPr/>
        </p:nvSpPr>
        <p:spPr bwMode="auto">
          <a:xfrm>
            <a:off x="3371850" y="1860550"/>
            <a:ext cx="968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Anatomy (Dissection)</a:t>
            </a:r>
          </a:p>
        </p:txBody>
      </p:sp>
      <p:sp>
        <p:nvSpPr>
          <p:cNvPr id="2178" name="Text Box 465"/>
          <p:cNvSpPr txBox="1">
            <a:spLocks noChangeArrowheads="1"/>
          </p:cNvSpPr>
          <p:nvPr/>
        </p:nvSpPr>
        <p:spPr bwMode="auto">
          <a:xfrm>
            <a:off x="3660070" y="2489994"/>
            <a:ext cx="708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BLOCK  8 </a:t>
            </a:r>
          </a:p>
          <a:p>
            <a:pPr algn="ctr"/>
            <a:r>
              <a:rPr lang="en-US" sz="800" b="1" dirty="0"/>
              <a:t>BOK 380</a:t>
            </a:r>
          </a:p>
          <a:p>
            <a:pPr algn="ctr"/>
            <a:r>
              <a:rPr lang="en-US" sz="800" b="1" dirty="0" err="1"/>
              <a:t>Abd</a:t>
            </a:r>
            <a:r>
              <a:rPr lang="en-US" sz="800" b="1" dirty="0"/>
              <a:t> &amp; Breast  </a:t>
            </a:r>
            <a:endParaRPr lang="en-US" sz="800" dirty="0"/>
          </a:p>
        </p:txBody>
      </p:sp>
      <p:sp>
        <p:nvSpPr>
          <p:cNvPr id="2189" name="Rectangle 495"/>
          <p:cNvSpPr>
            <a:spLocks noChangeArrowheads="1"/>
          </p:cNvSpPr>
          <p:nvPr/>
        </p:nvSpPr>
        <p:spPr bwMode="auto">
          <a:xfrm>
            <a:off x="8566150" y="2600325"/>
            <a:ext cx="1062038" cy="657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90" name="Text Box 493"/>
          <p:cNvSpPr txBox="1">
            <a:spLocks noChangeArrowheads="1"/>
          </p:cNvSpPr>
          <p:nvPr/>
        </p:nvSpPr>
        <p:spPr bwMode="auto">
          <a:xfrm>
            <a:off x="8226777" y="1557338"/>
            <a:ext cx="12922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700" b="1" dirty="0"/>
              <a:t>1</a:t>
            </a:r>
            <a:r>
              <a:rPr lang="en-US" sz="700" b="1" baseline="30000" dirty="0"/>
              <a:t>st</a:t>
            </a:r>
            <a:r>
              <a:rPr lang="en-US" sz="700" b="1" dirty="0"/>
              <a:t> </a:t>
            </a:r>
            <a:r>
              <a:rPr lang="en-US" sz="700" b="1" dirty="0" err="1"/>
              <a:t>Sem</a:t>
            </a:r>
            <a:r>
              <a:rPr lang="en-US" sz="700" b="1" dirty="0"/>
              <a:t> 1</a:t>
            </a:r>
            <a:r>
              <a:rPr lang="en-US" sz="700" b="1" baseline="30000" dirty="0"/>
              <a:t>st</a:t>
            </a:r>
            <a:r>
              <a:rPr lang="en-US" sz="700" b="1" dirty="0"/>
              <a:t> Exam </a:t>
            </a:r>
            <a:r>
              <a:rPr lang="en-US" sz="700" dirty="0" smtClean="0"/>
              <a:t>23/6-30/6</a:t>
            </a:r>
            <a:endParaRPr lang="en-US" sz="700" b="1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BOK280: </a:t>
            </a:r>
            <a:r>
              <a:rPr lang="en-US" sz="600" dirty="0" smtClean="0"/>
              <a:t>27/6 </a:t>
            </a:r>
            <a:r>
              <a:rPr lang="en-US" sz="600" dirty="0"/>
              <a:t>AM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GPS280: </a:t>
            </a:r>
            <a:r>
              <a:rPr lang="en-US" sz="600" dirty="0" smtClean="0"/>
              <a:t>26/6</a:t>
            </a:r>
            <a:endParaRPr lang="en-US" sz="6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GNK288: </a:t>
            </a:r>
            <a:r>
              <a:rPr lang="en-US" sz="600" dirty="0" smtClean="0"/>
              <a:t>24/6 </a:t>
            </a:r>
            <a:r>
              <a:rPr lang="en-US" sz="600" dirty="0"/>
              <a:t>AM&amp;PM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BOK284, 283: </a:t>
            </a:r>
            <a:r>
              <a:rPr lang="en-US" sz="600" dirty="0" smtClean="0"/>
              <a:t>30/6 </a:t>
            </a:r>
            <a:r>
              <a:rPr lang="en-US" sz="600" dirty="0"/>
              <a:t>AM</a:t>
            </a:r>
            <a:endParaRPr lang="en-GB" sz="600" dirty="0"/>
          </a:p>
        </p:txBody>
      </p:sp>
      <p:sp>
        <p:nvSpPr>
          <p:cNvPr id="2191" name="Text Box 496"/>
          <p:cNvSpPr txBox="1">
            <a:spLocks noChangeArrowheads="1"/>
          </p:cNvSpPr>
          <p:nvPr/>
        </p:nvSpPr>
        <p:spPr bwMode="auto">
          <a:xfrm>
            <a:off x="8211344" y="2606675"/>
            <a:ext cx="1376362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700" b="1" dirty="0"/>
              <a:t>1</a:t>
            </a:r>
            <a:r>
              <a:rPr lang="en-US" sz="700" b="1" baseline="30000" dirty="0"/>
              <a:t>st</a:t>
            </a:r>
            <a:r>
              <a:rPr lang="en-US" sz="700" b="1" dirty="0"/>
              <a:t> </a:t>
            </a:r>
            <a:r>
              <a:rPr lang="en-US" sz="700" b="1" dirty="0" err="1"/>
              <a:t>Sem</a:t>
            </a:r>
            <a:r>
              <a:rPr lang="en-US" sz="700" b="1" dirty="0"/>
              <a:t> 1</a:t>
            </a:r>
            <a:r>
              <a:rPr lang="en-US" sz="700" b="1" baseline="30000" dirty="0"/>
              <a:t>st</a:t>
            </a:r>
            <a:r>
              <a:rPr lang="en-US" sz="700" b="1" dirty="0"/>
              <a:t> Exam </a:t>
            </a:r>
            <a:r>
              <a:rPr lang="en-US" sz="700" dirty="0" smtClean="0"/>
              <a:t>23/6-30/6</a:t>
            </a:r>
            <a:endParaRPr lang="en-US" sz="7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GNK381: </a:t>
            </a:r>
            <a:r>
              <a:rPr lang="en-US" sz="600" dirty="0" smtClean="0"/>
              <a:t>26/6 </a:t>
            </a:r>
            <a:r>
              <a:rPr lang="en-US" sz="600" dirty="0"/>
              <a:t>AM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GNK383:  </a:t>
            </a:r>
            <a:r>
              <a:rPr lang="en-US" sz="600" dirty="0" smtClean="0"/>
              <a:t>27/6 </a:t>
            </a:r>
            <a:r>
              <a:rPr lang="en-US" sz="600" dirty="0"/>
              <a:t>AM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GPS380: </a:t>
            </a:r>
            <a:r>
              <a:rPr lang="en-US" sz="600" dirty="0" smtClean="0"/>
              <a:t>25/6</a:t>
            </a:r>
            <a:endParaRPr lang="en-US" sz="6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BOK380: </a:t>
            </a:r>
            <a:r>
              <a:rPr lang="en-US" sz="600" dirty="0" smtClean="0"/>
              <a:t>30/6 </a:t>
            </a:r>
            <a:r>
              <a:rPr lang="en-US" sz="600" dirty="0"/>
              <a:t>AM</a:t>
            </a:r>
            <a:endParaRPr lang="en-GB" sz="6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GNK386: </a:t>
            </a:r>
            <a:r>
              <a:rPr lang="en-US" sz="600" dirty="0" smtClean="0"/>
              <a:t>24/6 </a:t>
            </a:r>
            <a:r>
              <a:rPr lang="en-US" sz="600" dirty="0"/>
              <a:t>AM</a:t>
            </a:r>
            <a:endParaRPr lang="en-GB" sz="600" dirty="0"/>
          </a:p>
        </p:txBody>
      </p:sp>
      <p:sp>
        <p:nvSpPr>
          <p:cNvPr id="2192" name="Text Box 450"/>
          <p:cNvSpPr txBox="1">
            <a:spLocks noChangeArrowheads="1"/>
          </p:cNvSpPr>
          <p:nvPr/>
        </p:nvSpPr>
        <p:spPr bwMode="auto">
          <a:xfrm>
            <a:off x="7202645" y="4781550"/>
            <a:ext cx="2822734" cy="12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600" b="1" dirty="0"/>
              <a:t>Recess </a:t>
            </a:r>
            <a:r>
              <a:rPr lang="en-US" sz="600" b="1" dirty="0" smtClean="0"/>
              <a:t>14/6-29/6</a:t>
            </a:r>
            <a:endParaRPr lang="en-GB" sz="600" b="1" dirty="0"/>
          </a:p>
        </p:txBody>
      </p:sp>
      <p:sp>
        <p:nvSpPr>
          <p:cNvPr id="2193" name="Line 499"/>
          <p:cNvSpPr>
            <a:spLocks noChangeShapeType="1"/>
          </p:cNvSpPr>
          <p:nvPr/>
        </p:nvSpPr>
        <p:spPr bwMode="auto">
          <a:xfrm>
            <a:off x="3713516" y="3246438"/>
            <a:ext cx="547687" cy="31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94" name="Text Box 500"/>
          <p:cNvSpPr txBox="1">
            <a:spLocks noChangeArrowheads="1"/>
          </p:cNvSpPr>
          <p:nvPr/>
        </p:nvSpPr>
        <p:spPr bwMode="auto">
          <a:xfrm>
            <a:off x="3525169" y="3236912"/>
            <a:ext cx="7651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" b="1" dirty="0"/>
              <a:t>SMO 380</a:t>
            </a:r>
          </a:p>
        </p:txBody>
      </p:sp>
      <p:sp>
        <p:nvSpPr>
          <p:cNvPr id="2195" name="Text Box 506"/>
          <p:cNvSpPr txBox="1">
            <a:spLocks noChangeArrowheads="1"/>
          </p:cNvSpPr>
          <p:nvPr/>
        </p:nvSpPr>
        <p:spPr bwMode="auto">
          <a:xfrm>
            <a:off x="6591300" y="2267902"/>
            <a:ext cx="121761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/>
            <a:r>
              <a:rPr lang="en-US" sz="700" b="1" dirty="0"/>
              <a:t> SMO  </a:t>
            </a:r>
            <a:r>
              <a:rPr lang="en-US" sz="700" b="1" dirty="0" smtClean="0"/>
              <a:t>211 </a:t>
            </a:r>
            <a:r>
              <a:rPr lang="en-US" sz="700" b="1" dirty="0" err="1" smtClean="0"/>
              <a:t>MvR</a:t>
            </a:r>
            <a:r>
              <a:rPr lang="en-US" sz="700" b="1" dirty="0" smtClean="0"/>
              <a:t> &amp; </a:t>
            </a:r>
            <a:r>
              <a:rPr lang="en-US" sz="700" b="1" dirty="0" err="1" smtClean="0"/>
              <a:t>LduTP</a:t>
            </a:r>
            <a:endParaRPr lang="en-US" sz="700" b="1" dirty="0"/>
          </a:p>
        </p:txBody>
      </p:sp>
      <p:sp>
        <p:nvSpPr>
          <p:cNvPr id="2196" name="Line 507"/>
          <p:cNvSpPr>
            <a:spLocks noChangeShapeType="1"/>
          </p:cNvSpPr>
          <p:nvPr/>
        </p:nvSpPr>
        <p:spPr bwMode="auto">
          <a:xfrm>
            <a:off x="6187917" y="2266951"/>
            <a:ext cx="1880393" cy="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97" name="Rectangle 509"/>
          <p:cNvSpPr>
            <a:spLocks noChangeArrowheads="1"/>
          </p:cNvSpPr>
          <p:nvPr/>
        </p:nvSpPr>
        <p:spPr bwMode="auto">
          <a:xfrm>
            <a:off x="5630544" y="4823300"/>
            <a:ext cx="2447925" cy="38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98" name="Rectangle 512"/>
          <p:cNvSpPr>
            <a:spLocks noChangeArrowheads="1"/>
          </p:cNvSpPr>
          <p:nvPr/>
        </p:nvSpPr>
        <p:spPr bwMode="auto">
          <a:xfrm>
            <a:off x="2676525" y="4780756"/>
            <a:ext cx="2247900" cy="38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199" name="Rectangle 513"/>
          <p:cNvSpPr>
            <a:spLocks noChangeArrowheads="1"/>
          </p:cNvSpPr>
          <p:nvPr/>
        </p:nvSpPr>
        <p:spPr bwMode="auto">
          <a:xfrm>
            <a:off x="4913709" y="4802981"/>
            <a:ext cx="698500" cy="38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00" name="Text Box 515"/>
          <p:cNvSpPr txBox="1">
            <a:spLocks noChangeArrowheads="1"/>
          </p:cNvSpPr>
          <p:nvPr/>
        </p:nvSpPr>
        <p:spPr bwMode="auto">
          <a:xfrm>
            <a:off x="6604458" y="1733118"/>
            <a:ext cx="1021433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600" dirty="0"/>
              <a:t>[GNK 221]</a:t>
            </a:r>
          </a:p>
          <a:p>
            <a:pPr algn="ctr">
              <a:lnSpc>
                <a:spcPct val="75000"/>
              </a:lnSpc>
            </a:pPr>
            <a:r>
              <a:rPr lang="en-US" sz="600" dirty="0"/>
              <a:t>People in their</a:t>
            </a:r>
          </a:p>
          <a:p>
            <a:pPr algn="ctr">
              <a:lnSpc>
                <a:spcPct val="75000"/>
              </a:lnSpc>
            </a:pPr>
            <a:r>
              <a:rPr lang="en-US" sz="600" dirty="0" smtClean="0"/>
              <a:t>Environment</a:t>
            </a:r>
            <a:endParaRPr lang="en-US" sz="600" dirty="0"/>
          </a:p>
          <a:p>
            <a:pPr algn="ctr">
              <a:lnSpc>
                <a:spcPct val="75000"/>
              </a:lnSpc>
            </a:pPr>
            <a:r>
              <a:rPr lang="en-US" sz="600" b="1" dirty="0" err="1" smtClean="0"/>
              <a:t>Dr</a:t>
            </a:r>
            <a:r>
              <a:rPr lang="en-US" sz="600" b="1" dirty="0" smtClean="0"/>
              <a:t> L du </a:t>
            </a:r>
            <a:r>
              <a:rPr lang="en-US" sz="600" b="1" dirty="0" err="1" smtClean="0"/>
              <a:t>Toit-Prinsloo</a:t>
            </a:r>
            <a:r>
              <a:rPr lang="en-US" sz="600" b="1" dirty="0" smtClean="0"/>
              <a:t> &amp;</a:t>
            </a:r>
          </a:p>
          <a:p>
            <a:pPr algn="ctr">
              <a:lnSpc>
                <a:spcPct val="75000"/>
              </a:lnSpc>
            </a:pPr>
            <a:r>
              <a:rPr lang="en-US" sz="600" b="1" dirty="0" err="1" smtClean="0"/>
              <a:t>Dr</a:t>
            </a:r>
            <a:r>
              <a:rPr lang="en-US" sz="600" b="1" dirty="0" smtClean="0"/>
              <a:t> M van </a:t>
            </a:r>
            <a:r>
              <a:rPr lang="en-US" sz="600" b="1" dirty="0" err="1" smtClean="0"/>
              <a:t>Rooyen</a:t>
            </a:r>
            <a:endParaRPr lang="en-US" sz="600" b="1" dirty="0"/>
          </a:p>
        </p:txBody>
      </p:sp>
      <p:sp>
        <p:nvSpPr>
          <p:cNvPr id="2202" name="Line 517"/>
          <p:cNvSpPr>
            <a:spLocks noChangeShapeType="1"/>
          </p:cNvSpPr>
          <p:nvPr/>
        </p:nvSpPr>
        <p:spPr bwMode="auto">
          <a:xfrm>
            <a:off x="7114380" y="4278312"/>
            <a:ext cx="1588" cy="481013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03" name="Rectangle 518"/>
          <p:cNvSpPr>
            <a:spLocks noChangeArrowheads="1"/>
          </p:cNvSpPr>
          <p:nvPr/>
        </p:nvSpPr>
        <p:spPr bwMode="auto">
          <a:xfrm>
            <a:off x="6309677" y="4057650"/>
            <a:ext cx="1490662" cy="701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04" name="Rectangle 519"/>
          <p:cNvSpPr>
            <a:spLocks noChangeArrowheads="1"/>
          </p:cNvSpPr>
          <p:nvPr/>
        </p:nvSpPr>
        <p:spPr bwMode="auto">
          <a:xfrm>
            <a:off x="3329623" y="1220788"/>
            <a:ext cx="968375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05" name="Rectangle 520"/>
          <p:cNvSpPr>
            <a:spLocks noChangeArrowheads="1"/>
          </p:cNvSpPr>
          <p:nvPr/>
        </p:nvSpPr>
        <p:spPr bwMode="auto">
          <a:xfrm>
            <a:off x="5975987" y="1236664"/>
            <a:ext cx="2192337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06" name="Rectangle 521"/>
          <p:cNvSpPr>
            <a:spLocks noChangeArrowheads="1"/>
          </p:cNvSpPr>
          <p:nvPr/>
        </p:nvSpPr>
        <p:spPr bwMode="auto">
          <a:xfrm>
            <a:off x="3697288" y="2464276"/>
            <a:ext cx="588962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09" name="Line 524"/>
          <p:cNvSpPr>
            <a:spLocks noChangeShapeType="1"/>
          </p:cNvSpPr>
          <p:nvPr/>
        </p:nvSpPr>
        <p:spPr bwMode="auto">
          <a:xfrm flipH="1">
            <a:off x="428625" y="2255520"/>
            <a:ext cx="2889250" cy="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10" name="Line 525"/>
          <p:cNvSpPr>
            <a:spLocks noChangeShapeType="1"/>
          </p:cNvSpPr>
          <p:nvPr/>
        </p:nvSpPr>
        <p:spPr bwMode="auto">
          <a:xfrm>
            <a:off x="5967060" y="1711644"/>
            <a:ext cx="0" cy="754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13" name="Rectangle 533"/>
          <p:cNvSpPr>
            <a:spLocks noChangeArrowheads="1"/>
          </p:cNvSpPr>
          <p:nvPr/>
        </p:nvSpPr>
        <p:spPr bwMode="auto">
          <a:xfrm>
            <a:off x="560388" y="4017644"/>
            <a:ext cx="3767489" cy="698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14" name="Rectangle 534"/>
          <p:cNvSpPr>
            <a:spLocks noChangeArrowheads="1"/>
          </p:cNvSpPr>
          <p:nvPr/>
        </p:nvSpPr>
        <p:spPr bwMode="auto">
          <a:xfrm>
            <a:off x="4618515" y="4049396"/>
            <a:ext cx="1336675" cy="70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15" name="Line 535"/>
          <p:cNvSpPr>
            <a:spLocks noChangeShapeType="1"/>
          </p:cNvSpPr>
          <p:nvPr/>
        </p:nvSpPr>
        <p:spPr bwMode="auto">
          <a:xfrm>
            <a:off x="3089628" y="4384675"/>
            <a:ext cx="100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16" name="Text Box 536"/>
          <p:cNvSpPr txBox="1">
            <a:spLocks noChangeArrowheads="1"/>
          </p:cNvSpPr>
          <p:nvPr/>
        </p:nvSpPr>
        <p:spPr bwMode="auto">
          <a:xfrm>
            <a:off x="1808173" y="4102100"/>
            <a:ext cx="1335406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B. Psychiatry</a:t>
            </a:r>
            <a:r>
              <a:rPr lang="en-US" sz="800" dirty="0"/>
              <a:t> rotation </a:t>
            </a:r>
          </a:p>
        </p:txBody>
      </p:sp>
      <p:sp>
        <p:nvSpPr>
          <p:cNvPr id="2217" name="Text Box 537"/>
          <p:cNvSpPr txBox="1">
            <a:spLocks noChangeArrowheads="1"/>
          </p:cNvSpPr>
          <p:nvPr/>
        </p:nvSpPr>
        <p:spPr bwMode="auto">
          <a:xfrm>
            <a:off x="4469448" y="4450976"/>
            <a:ext cx="1384300" cy="3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600" b="1" dirty="0"/>
              <a:t>BLOCK 17  GNK 583 Trauma </a:t>
            </a:r>
            <a:r>
              <a:rPr lang="en-US" sz="600" b="1" dirty="0" err="1"/>
              <a:t>Proff</a:t>
            </a:r>
            <a:r>
              <a:rPr lang="en-US" sz="600" b="1" dirty="0"/>
              <a:t>  LM </a:t>
            </a:r>
            <a:r>
              <a:rPr lang="en-US" sz="600" b="1" dirty="0" err="1"/>
              <a:t>Ntlhe</a:t>
            </a:r>
            <a:r>
              <a:rPr lang="en-US" sz="600" b="1" dirty="0"/>
              <a:t>, M </a:t>
            </a:r>
            <a:r>
              <a:rPr lang="en-US" sz="600" b="1" dirty="0" err="1"/>
              <a:t>Ngcelwane</a:t>
            </a:r>
            <a:r>
              <a:rPr lang="en-US" sz="600" b="1" dirty="0"/>
              <a:t> </a:t>
            </a:r>
            <a:endParaRPr lang="en-US" sz="600" b="1" dirty="0" smtClean="0"/>
          </a:p>
          <a:p>
            <a:pPr algn="ctr">
              <a:lnSpc>
                <a:spcPct val="75000"/>
              </a:lnSpc>
            </a:pPr>
            <a:r>
              <a:rPr lang="en-US" sz="600" b="1" dirty="0" smtClean="0"/>
              <a:t>&amp; </a:t>
            </a:r>
            <a:r>
              <a:rPr lang="en-US" sz="600" b="1" dirty="0"/>
              <a:t>A </a:t>
            </a:r>
            <a:r>
              <a:rPr lang="en-US" sz="600" b="1" dirty="0" err="1" smtClean="0"/>
              <a:t>Engelbrecht</a:t>
            </a:r>
            <a:endParaRPr lang="en-US" sz="600" b="1" dirty="0"/>
          </a:p>
        </p:txBody>
      </p:sp>
      <p:sp>
        <p:nvSpPr>
          <p:cNvPr id="2218" name="Line 538"/>
          <p:cNvSpPr>
            <a:spLocks noChangeShapeType="1"/>
          </p:cNvSpPr>
          <p:nvPr/>
        </p:nvSpPr>
        <p:spPr bwMode="auto">
          <a:xfrm>
            <a:off x="500239" y="4073525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19" name="Line 539"/>
          <p:cNvSpPr>
            <a:spLocks noChangeShapeType="1"/>
          </p:cNvSpPr>
          <p:nvPr/>
        </p:nvSpPr>
        <p:spPr bwMode="auto">
          <a:xfrm flipH="1">
            <a:off x="1658974" y="4070350"/>
            <a:ext cx="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20" name="Line 540"/>
          <p:cNvSpPr>
            <a:spLocks noChangeShapeType="1"/>
          </p:cNvSpPr>
          <p:nvPr/>
        </p:nvSpPr>
        <p:spPr bwMode="auto">
          <a:xfrm>
            <a:off x="3103563" y="4066381"/>
            <a:ext cx="0" cy="573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21" name="Text Box 541"/>
          <p:cNvSpPr txBox="1">
            <a:spLocks noChangeArrowheads="1"/>
          </p:cNvSpPr>
          <p:nvPr/>
        </p:nvSpPr>
        <p:spPr bwMode="auto">
          <a:xfrm>
            <a:off x="3130868" y="4002088"/>
            <a:ext cx="1347787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n-US" sz="800" b="1" dirty="0"/>
              <a:t>C. </a:t>
            </a:r>
            <a:r>
              <a:rPr lang="en-US" sz="800" b="1" dirty="0" err="1"/>
              <a:t>Fam</a:t>
            </a:r>
            <a:r>
              <a:rPr lang="en-US" sz="800" b="1" dirty="0"/>
              <a:t> Med</a:t>
            </a:r>
            <a:r>
              <a:rPr lang="en-US" sz="800" dirty="0"/>
              <a:t> rotation</a:t>
            </a:r>
          </a:p>
        </p:txBody>
      </p:sp>
      <p:sp>
        <p:nvSpPr>
          <p:cNvPr id="2222" name="Text Box 542"/>
          <p:cNvSpPr txBox="1">
            <a:spLocks noChangeArrowheads="1"/>
          </p:cNvSpPr>
          <p:nvPr/>
        </p:nvSpPr>
        <p:spPr bwMode="auto">
          <a:xfrm>
            <a:off x="4656296" y="4065588"/>
            <a:ext cx="76835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>
              <a:lnSpc>
                <a:spcPct val="75000"/>
              </a:lnSpc>
            </a:pPr>
            <a:r>
              <a:rPr lang="en-US" sz="700" b="1" dirty="0"/>
              <a:t>D1. </a:t>
            </a:r>
            <a:r>
              <a:rPr lang="en-US" sz="700" b="1" dirty="0" err="1"/>
              <a:t>Anaes-thesiology</a:t>
            </a:r>
            <a:endParaRPr lang="en-US" sz="700" dirty="0"/>
          </a:p>
        </p:txBody>
      </p:sp>
      <p:sp>
        <p:nvSpPr>
          <p:cNvPr id="2223" name="Text Box 544"/>
          <p:cNvSpPr txBox="1">
            <a:spLocks noChangeArrowheads="1"/>
          </p:cNvSpPr>
          <p:nvPr/>
        </p:nvSpPr>
        <p:spPr bwMode="auto">
          <a:xfrm>
            <a:off x="436598" y="4071938"/>
            <a:ext cx="1250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A. Surgery</a:t>
            </a:r>
            <a:r>
              <a:rPr lang="en-US" sz="800" dirty="0"/>
              <a:t> rotation</a:t>
            </a:r>
          </a:p>
        </p:txBody>
      </p:sp>
      <p:sp>
        <p:nvSpPr>
          <p:cNvPr id="2224" name="Line 545"/>
          <p:cNvSpPr>
            <a:spLocks noChangeShapeType="1"/>
          </p:cNvSpPr>
          <p:nvPr/>
        </p:nvSpPr>
        <p:spPr bwMode="auto">
          <a:xfrm flipV="1">
            <a:off x="4643438" y="4376738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25" name="Line 546"/>
          <p:cNvSpPr>
            <a:spLocks noChangeShapeType="1"/>
          </p:cNvSpPr>
          <p:nvPr/>
        </p:nvSpPr>
        <p:spPr bwMode="auto">
          <a:xfrm>
            <a:off x="5270183" y="4068763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2226" name="Text Box 547"/>
          <p:cNvSpPr txBox="1">
            <a:spLocks noChangeArrowheads="1"/>
          </p:cNvSpPr>
          <p:nvPr/>
        </p:nvSpPr>
        <p:spPr bwMode="auto">
          <a:xfrm>
            <a:off x="5242278" y="4084467"/>
            <a:ext cx="82902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/>
              <a:t>D2. Forensic</a:t>
            </a:r>
          </a:p>
          <a:p>
            <a:pPr algn="ctr">
              <a:lnSpc>
                <a:spcPct val="75000"/>
              </a:lnSpc>
            </a:pPr>
            <a:r>
              <a:rPr lang="en-US" sz="700" b="1"/>
              <a:t>       Medicine</a:t>
            </a:r>
            <a:endParaRPr lang="en-US" sz="700"/>
          </a:p>
        </p:txBody>
      </p:sp>
      <p:sp>
        <p:nvSpPr>
          <p:cNvPr id="2227" name="Text Box 549"/>
          <p:cNvSpPr txBox="1">
            <a:spLocks noChangeArrowheads="1"/>
          </p:cNvSpPr>
          <p:nvPr/>
        </p:nvSpPr>
        <p:spPr bwMode="auto">
          <a:xfrm>
            <a:off x="5890419" y="4033838"/>
            <a:ext cx="4953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600" b="1" dirty="0"/>
              <a:t>SMO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600" b="1" dirty="0"/>
              <a:t>511/512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600" b="1" dirty="0"/>
              <a:t>Prof JFM Hugo</a:t>
            </a:r>
          </a:p>
          <a:p>
            <a:pPr algn="ctr" eaLnBrk="1" hangingPunct="1">
              <a:lnSpc>
                <a:spcPct val="80000"/>
              </a:lnSpc>
            </a:pPr>
            <a:endParaRPr lang="en-US" sz="600" b="1" dirty="0"/>
          </a:p>
          <a:p>
            <a:pPr algn="ctr" eaLnBrk="1" hangingPunct="1">
              <a:lnSpc>
                <a:spcPct val="80000"/>
              </a:lnSpc>
            </a:pPr>
            <a:r>
              <a:rPr lang="en-US" sz="600" b="1" dirty="0"/>
              <a:t>HIV &amp;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600" b="1" dirty="0"/>
              <a:t>Drugs</a:t>
            </a:r>
          </a:p>
        </p:txBody>
      </p:sp>
      <p:sp>
        <p:nvSpPr>
          <p:cNvPr id="2228" name="Line 552"/>
          <p:cNvSpPr>
            <a:spLocks noChangeShapeType="1"/>
          </p:cNvSpPr>
          <p:nvPr/>
        </p:nvSpPr>
        <p:spPr bwMode="auto">
          <a:xfrm>
            <a:off x="1458597" y="4359275"/>
            <a:ext cx="1587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29" name="Line 553"/>
          <p:cNvSpPr>
            <a:spLocks noChangeShapeType="1"/>
          </p:cNvSpPr>
          <p:nvPr/>
        </p:nvSpPr>
        <p:spPr bwMode="auto">
          <a:xfrm>
            <a:off x="5699125" y="4384676"/>
            <a:ext cx="0" cy="36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30" name="Line 554"/>
          <p:cNvSpPr>
            <a:spLocks noChangeShapeType="1"/>
          </p:cNvSpPr>
          <p:nvPr/>
        </p:nvSpPr>
        <p:spPr bwMode="auto">
          <a:xfrm flipV="1">
            <a:off x="564833" y="4359275"/>
            <a:ext cx="896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75000"/>
              </a:lnSpc>
            </a:pPr>
            <a:endParaRPr lang="en-US" sz="800" b="1" dirty="0"/>
          </a:p>
        </p:txBody>
      </p:sp>
      <p:sp>
        <p:nvSpPr>
          <p:cNvPr id="2231" name="Line 555"/>
          <p:cNvSpPr>
            <a:spLocks noChangeShapeType="1"/>
          </p:cNvSpPr>
          <p:nvPr/>
        </p:nvSpPr>
        <p:spPr bwMode="auto">
          <a:xfrm flipH="1">
            <a:off x="2701572" y="4364037"/>
            <a:ext cx="4763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32" name="Line 556"/>
          <p:cNvSpPr>
            <a:spLocks noChangeShapeType="1"/>
          </p:cNvSpPr>
          <p:nvPr/>
        </p:nvSpPr>
        <p:spPr bwMode="auto">
          <a:xfrm>
            <a:off x="1672785" y="4360227"/>
            <a:ext cx="1062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33" name="Text Box 558"/>
          <p:cNvSpPr txBox="1">
            <a:spLocks noChangeArrowheads="1"/>
          </p:cNvSpPr>
          <p:nvPr/>
        </p:nvSpPr>
        <p:spPr bwMode="auto">
          <a:xfrm>
            <a:off x="356553" y="4370387"/>
            <a:ext cx="1341437" cy="33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BLOCK 15 GNK 581</a:t>
            </a:r>
          </a:p>
          <a:p>
            <a:pPr algn="ctr">
              <a:lnSpc>
                <a:spcPct val="75000"/>
              </a:lnSpc>
            </a:pPr>
            <a:r>
              <a:rPr lang="en-US" sz="700" b="1" dirty="0"/>
              <a:t>Psych &amp; </a:t>
            </a:r>
            <a:r>
              <a:rPr lang="en-US" sz="700" b="1" dirty="0" err="1"/>
              <a:t>Soc</a:t>
            </a:r>
            <a:r>
              <a:rPr lang="en-US" sz="700" b="1" dirty="0"/>
              <a:t> </a:t>
            </a:r>
            <a:r>
              <a:rPr lang="en-US" sz="700" b="1" dirty="0" err="1" smtClean="0"/>
              <a:t>dysf</a:t>
            </a:r>
            <a:r>
              <a:rPr lang="en-US" sz="700" b="1" dirty="0" smtClean="0"/>
              <a:t>.</a:t>
            </a:r>
            <a:endParaRPr lang="en-US" sz="700" b="1" dirty="0"/>
          </a:p>
          <a:p>
            <a:pPr algn="ctr">
              <a:lnSpc>
                <a:spcPct val="75000"/>
              </a:lnSpc>
            </a:pPr>
            <a:r>
              <a:rPr lang="en-US" sz="700" b="1" dirty="0"/>
              <a:t>Prof JL </a:t>
            </a:r>
            <a:r>
              <a:rPr lang="en-US" sz="700" b="1" dirty="0" err="1"/>
              <a:t>Roos</a:t>
            </a:r>
            <a:endParaRPr lang="en-US" sz="700" b="1" dirty="0"/>
          </a:p>
        </p:txBody>
      </p:sp>
      <p:sp>
        <p:nvSpPr>
          <p:cNvPr id="2235" name="Text Box 561"/>
          <p:cNvSpPr txBox="1">
            <a:spLocks noChangeArrowheads="1"/>
          </p:cNvSpPr>
          <p:nvPr/>
        </p:nvSpPr>
        <p:spPr bwMode="auto">
          <a:xfrm>
            <a:off x="3223102" y="4121150"/>
            <a:ext cx="10175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 dirty="0"/>
              <a:t>BLOCK 16 GNK 582</a:t>
            </a:r>
          </a:p>
          <a:p>
            <a:pPr algn="ctr">
              <a:lnSpc>
                <a:spcPct val="75000"/>
              </a:lnSpc>
            </a:pPr>
            <a:r>
              <a:rPr lang="en-US" sz="600" b="1" dirty="0"/>
              <a:t>Health and Health care</a:t>
            </a:r>
          </a:p>
          <a:p>
            <a:pPr algn="ctr">
              <a:lnSpc>
                <a:spcPct val="75000"/>
              </a:lnSpc>
            </a:pPr>
            <a:r>
              <a:rPr lang="en-US" sz="600" b="1" dirty="0" err="1"/>
              <a:t>Dr</a:t>
            </a:r>
            <a:r>
              <a:rPr lang="en-US" sz="600" b="1" dirty="0"/>
              <a:t> PT Kenny</a:t>
            </a:r>
          </a:p>
          <a:p>
            <a:pPr algn="ctr">
              <a:lnSpc>
                <a:spcPct val="75000"/>
              </a:lnSpc>
            </a:pPr>
            <a:endParaRPr lang="en-US" sz="600" b="1" dirty="0"/>
          </a:p>
        </p:txBody>
      </p:sp>
      <p:sp>
        <p:nvSpPr>
          <p:cNvPr id="2236" name="Text Box 562"/>
          <p:cNvSpPr txBox="1">
            <a:spLocks noChangeArrowheads="1"/>
          </p:cNvSpPr>
          <p:nvPr/>
        </p:nvSpPr>
        <p:spPr bwMode="auto">
          <a:xfrm>
            <a:off x="2907190" y="4368777"/>
            <a:ext cx="13335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600" b="1" dirty="0" smtClean="0"/>
              <a:t>BLOCK 17  GNK 583 </a:t>
            </a:r>
          </a:p>
          <a:p>
            <a:pPr algn="ctr">
              <a:lnSpc>
                <a:spcPct val="75000"/>
              </a:lnSpc>
            </a:pPr>
            <a:r>
              <a:rPr lang="en-US" sz="600" b="1" dirty="0" smtClean="0"/>
              <a:t>Trauma </a:t>
            </a:r>
            <a:r>
              <a:rPr lang="en-US" sz="600" b="1" dirty="0" err="1" smtClean="0"/>
              <a:t>Proff</a:t>
            </a:r>
            <a:r>
              <a:rPr lang="en-US" sz="600" b="1" dirty="0" smtClean="0"/>
              <a:t>  LM </a:t>
            </a:r>
            <a:r>
              <a:rPr lang="en-US" sz="600" b="1" dirty="0" err="1" smtClean="0"/>
              <a:t>Ntlhe</a:t>
            </a:r>
            <a:r>
              <a:rPr lang="en-US" sz="600" b="1" dirty="0" smtClean="0"/>
              <a:t>, M </a:t>
            </a:r>
            <a:r>
              <a:rPr lang="en-US" sz="600" b="1" dirty="0" err="1" smtClean="0"/>
              <a:t>Ngcelwane</a:t>
            </a:r>
            <a:r>
              <a:rPr lang="en-US" sz="600" b="1" dirty="0" smtClean="0"/>
              <a:t> &amp; A </a:t>
            </a:r>
            <a:r>
              <a:rPr lang="en-US" sz="600" b="1" dirty="0" err="1" smtClean="0"/>
              <a:t>Engelbrecht</a:t>
            </a:r>
            <a:endParaRPr lang="en-US" sz="600" b="1" dirty="0"/>
          </a:p>
        </p:txBody>
      </p:sp>
      <p:sp>
        <p:nvSpPr>
          <p:cNvPr id="2238" name="Rectangle 564"/>
          <p:cNvSpPr>
            <a:spLocks noChangeArrowheads="1"/>
          </p:cNvSpPr>
          <p:nvPr/>
        </p:nvSpPr>
        <p:spPr bwMode="auto">
          <a:xfrm>
            <a:off x="253683" y="484188"/>
            <a:ext cx="9213850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ZA" sz="800" dirty="0" smtClean="0"/>
              <a:t>     6/1</a:t>
            </a:r>
          </a:p>
          <a:p>
            <a:r>
              <a:rPr lang="en-ZA" sz="800" dirty="0" smtClean="0"/>
              <a:t>      1</a:t>
            </a:r>
            <a:endParaRPr lang="en-ZA" sz="800" dirty="0"/>
          </a:p>
        </p:txBody>
      </p:sp>
      <p:sp>
        <p:nvSpPr>
          <p:cNvPr id="2239" name="Line 565"/>
          <p:cNvSpPr>
            <a:spLocks noChangeShapeType="1"/>
          </p:cNvSpPr>
          <p:nvPr/>
        </p:nvSpPr>
        <p:spPr bwMode="auto">
          <a:xfrm>
            <a:off x="704850" y="481013"/>
            <a:ext cx="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0" name="Line 566"/>
          <p:cNvSpPr>
            <a:spLocks noChangeShapeType="1"/>
          </p:cNvSpPr>
          <p:nvPr/>
        </p:nvSpPr>
        <p:spPr bwMode="auto">
          <a:xfrm>
            <a:off x="976313" y="481013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1" name="Line 567"/>
          <p:cNvSpPr>
            <a:spLocks noChangeShapeType="1"/>
          </p:cNvSpPr>
          <p:nvPr/>
        </p:nvSpPr>
        <p:spPr bwMode="auto">
          <a:xfrm>
            <a:off x="1285875" y="473075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2" name="Line 568"/>
          <p:cNvSpPr>
            <a:spLocks noChangeShapeType="1"/>
          </p:cNvSpPr>
          <p:nvPr/>
        </p:nvSpPr>
        <p:spPr bwMode="auto">
          <a:xfrm>
            <a:off x="1595438" y="47148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3" name="Line 569"/>
          <p:cNvSpPr>
            <a:spLocks noChangeShapeType="1"/>
          </p:cNvSpPr>
          <p:nvPr/>
        </p:nvSpPr>
        <p:spPr bwMode="auto">
          <a:xfrm flipH="1">
            <a:off x="1919288" y="473075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4" name="Line 570"/>
          <p:cNvSpPr>
            <a:spLocks noChangeShapeType="1"/>
          </p:cNvSpPr>
          <p:nvPr/>
        </p:nvSpPr>
        <p:spPr bwMode="auto">
          <a:xfrm>
            <a:off x="3298825" y="47148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5" name="Line 571"/>
          <p:cNvSpPr>
            <a:spLocks noChangeShapeType="1"/>
          </p:cNvSpPr>
          <p:nvPr/>
        </p:nvSpPr>
        <p:spPr bwMode="auto">
          <a:xfrm>
            <a:off x="3629025" y="473075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6" name="Line 572"/>
          <p:cNvSpPr>
            <a:spLocks noChangeShapeType="1"/>
          </p:cNvSpPr>
          <p:nvPr/>
        </p:nvSpPr>
        <p:spPr bwMode="auto">
          <a:xfrm>
            <a:off x="6267450" y="476250"/>
            <a:ext cx="0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7" name="Line 573"/>
          <p:cNvSpPr>
            <a:spLocks noChangeShapeType="1"/>
          </p:cNvSpPr>
          <p:nvPr/>
        </p:nvSpPr>
        <p:spPr bwMode="auto">
          <a:xfrm flipH="1">
            <a:off x="2271713" y="484188"/>
            <a:ext cx="0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8" name="Line 574"/>
          <p:cNvSpPr>
            <a:spLocks noChangeShapeType="1"/>
          </p:cNvSpPr>
          <p:nvPr/>
        </p:nvSpPr>
        <p:spPr bwMode="auto">
          <a:xfrm>
            <a:off x="2620963" y="474663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49" name="Line 575"/>
          <p:cNvSpPr>
            <a:spLocks noChangeShapeType="1"/>
          </p:cNvSpPr>
          <p:nvPr/>
        </p:nvSpPr>
        <p:spPr bwMode="auto">
          <a:xfrm>
            <a:off x="2957513" y="471488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0" name="Line 576"/>
          <p:cNvSpPr>
            <a:spLocks noChangeShapeType="1"/>
          </p:cNvSpPr>
          <p:nvPr/>
        </p:nvSpPr>
        <p:spPr bwMode="auto">
          <a:xfrm>
            <a:off x="3967163" y="474663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1" name="Line 577"/>
          <p:cNvSpPr>
            <a:spLocks noChangeShapeType="1"/>
          </p:cNvSpPr>
          <p:nvPr/>
        </p:nvSpPr>
        <p:spPr bwMode="auto">
          <a:xfrm>
            <a:off x="4295775" y="471488"/>
            <a:ext cx="0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2" name="Line 578"/>
          <p:cNvSpPr>
            <a:spLocks noChangeShapeType="1"/>
          </p:cNvSpPr>
          <p:nvPr/>
        </p:nvSpPr>
        <p:spPr bwMode="auto">
          <a:xfrm flipH="1">
            <a:off x="4602163" y="471488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3" name="Line 579"/>
          <p:cNvSpPr>
            <a:spLocks noChangeShapeType="1"/>
          </p:cNvSpPr>
          <p:nvPr/>
        </p:nvSpPr>
        <p:spPr bwMode="auto">
          <a:xfrm>
            <a:off x="4916488" y="473075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4" name="Line 580"/>
          <p:cNvSpPr>
            <a:spLocks noChangeShapeType="1"/>
          </p:cNvSpPr>
          <p:nvPr/>
        </p:nvSpPr>
        <p:spPr bwMode="auto">
          <a:xfrm>
            <a:off x="5256213" y="474663"/>
            <a:ext cx="1587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5" name="Line 581"/>
          <p:cNvSpPr>
            <a:spLocks noChangeShapeType="1"/>
          </p:cNvSpPr>
          <p:nvPr/>
        </p:nvSpPr>
        <p:spPr bwMode="auto">
          <a:xfrm>
            <a:off x="5935663" y="474663"/>
            <a:ext cx="1587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6" name="Line 582"/>
          <p:cNvSpPr>
            <a:spLocks noChangeShapeType="1"/>
          </p:cNvSpPr>
          <p:nvPr/>
        </p:nvSpPr>
        <p:spPr bwMode="auto">
          <a:xfrm>
            <a:off x="5608638" y="473075"/>
            <a:ext cx="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7" name="Line 583"/>
          <p:cNvSpPr>
            <a:spLocks noChangeShapeType="1"/>
          </p:cNvSpPr>
          <p:nvPr/>
        </p:nvSpPr>
        <p:spPr bwMode="auto">
          <a:xfrm>
            <a:off x="6591300" y="47148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8" name="Line 584"/>
          <p:cNvSpPr>
            <a:spLocks noChangeShapeType="1"/>
          </p:cNvSpPr>
          <p:nvPr/>
        </p:nvSpPr>
        <p:spPr bwMode="auto">
          <a:xfrm>
            <a:off x="6927850" y="474663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59" name="Line 585"/>
          <p:cNvSpPr>
            <a:spLocks noChangeShapeType="1"/>
          </p:cNvSpPr>
          <p:nvPr/>
        </p:nvSpPr>
        <p:spPr bwMode="auto">
          <a:xfrm flipH="1">
            <a:off x="7691438" y="471488"/>
            <a:ext cx="0" cy="32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60" name="Line 586"/>
          <p:cNvSpPr>
            <a:spLocks noChangeShapeType="1"/>
          </p:cNvSpPr>
          <p:nvPr/>
        </p:nvSpPr>
        <p:spPr bwMode="auto">
          <a:xfrm>
            <a:off x="7304088" y="473075"/>
            <a:ext cx="0" cy="32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61" name="Text Box 587"/>
          <p:cNvSpPr txBox="1">
            <a:spLocks noChangeArrowheads="1"/>
          </p:cNvSpPr>
          <p:nvPr/>
        </p:nvSpPr>
        <p:spPr bwMode="auto">
          <a:xfrm>
            <a:off x="8071203" y="495300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16/6</a:t>
            </a:r>
            <a:endParaRPr lang="en-US" sz="800" dirty="0"/>
          </a:p>
          <a:p>
            <a:pPr algn="ctr"/>
            <a:r>
              <a:rPr lang="en-US" sz="800" dirty="0" smtClean="0"/>
              <a:t>24</a:t>
            </a:r>
            <a:endParaRPr lang="en-US" sz="800" dirty="0"/>
          </a:p>
        </p:txBody>
      </p:sp>
      <p:sp>
        <p:nvSpPr>
          <p:cNvPr id="2262" name="Text Box 588"/>
          <p:cNvSpPr txBox="1">
            <a:spLocks noChangeArrowheads="1"/>
          </p:cNvSpPr>
          <p:nvPr/>
        </p:nvSpPr>
        <p:spPr bwMode="auto">
          <a:xfrm>
            <a:off x="7701595" y="490538"/>
            <a:ext cx="328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9/6</a:t>
            </a:r>
            <a:endParaRPr lang="en-US" sz="800" dirty="0"/>
          </a:p>
          <a:p>
            <a:pPr algn="ctr"/>
            <a:r>
              <a:rPr lang="en-US" sz="800" dirty="0" smtClean="0"/>
              <a:t>23</a:t>
            </a:r>
            <a:endParaRPr lang="en-US" sz="800" dirty="0"/>
          </a:p>
        </p:txBody>
      </p:sp>
      <p:sp>
        <p:nvSpPr>
          <p:cNvPr id="2263" name="Text Box 589"/>
          <p:cNvSpPr txBox="1">
            <a:spLocks noChangeArrowheads="1"/>
          </p:cNvSpPr>
          <p:nvPr/>
        </p:nvSpPr>
        <p:spPr bwMode="auto">
          <a:xfrm>
            <a:off x="7339645" y="493713"/>
            <a:ext cx="328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2/6</a:t>
            </a:r>
            <a:endParaRPr lang="en-US" sz="800" dirty="0"/>
          </a:p>
          <a:p>
            <a:pPr algn="ctr"/>
            <a:r>
              <a:rPr lang="en-US" sz="800" dirty="0" smtClean="0"/>
              <a:t>22</a:t>
            </a:r>
            <a:endParaRPr lang="en-US" sz="800" dirty="0"/>
          </a:p>
        </p:txBody>
      </p:sp>
      <p:sp>
        <p:nvSpPr>
          <p:cNvPr id="2264" name="Text Box 590"/>
          <p:cNvSpPr txBox="1">
            <a:spLocks noChangeArrowheads="1"/>
          </p:cNvSpPr>
          <p:nvPr/>
        </p:nvSpPr>
        <p:spPr bwMode="auto">
          <a:xfrm>
            <a:off x="6896454" y="487363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26/5</a:t>
            </a:r>
            <a:endParaRPr lang="en-US" sz="800" dirty="0"/>
          </a:p>
          <a:p>
            <a:pPr algn="ctr"/>
            <a:r>
              <a:rPr lang="en-US" sz="800" dirty="0" smtClean="0"/>
              <a:t>21</a:t>
            </a:r>
            <a:endParaRPr lang="en-US" sz="800" dirty="0"/>
          </a:p>
        </p:txBody>
      </p:sp>
      <p:sp>
        <p:nvSpPr>
          <p:cNvPr id="2265" name="Text Box 591"/>
          <p:cNvSpPr txBox="1">
            <a:spLocks noChangeArrowheads="1"/>
          </p:cNvSpPr>
          <p:nvPr/>
        </p:nvSpPr>
        <p:spPr bwMode="auto">
          <a:xfrm>
            <a:off x="6556728" y="490538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19/5</a:t>
            </a:r>
            <a:endParaRPr lang="en-US" sz="800" dirty="0"/>
          </a:p>
          <a:p>
            <a:pPr algn="ctr"/>
            <a:r>
              <a:rPr lang="en-US" sz="800" dirty="0" smtClean="0"/>
              <a:t>20</a:t>
            </a:r>
            <a:endParaRPr lang="en-US" sz="800" dirty="0"/>
          </a:p>
        </p:txBody>
      </p:sp>
      <p:sp>
        <p:nvSpPr>
          <p:cNvPr id="2266" name="Text Box 592"/>
          <p:cNvSpPr txBox="1">
            <a:spLocks noChangeArrowheads="1"/>
          </p:cNvSpPr>
          <p:nvPr/>
        </p:nvSpPr>
        <p:spPr bwMode="auto">
          <a:xfrm>
            <a:off x="6236053" y="493713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12/5</a:t>
            </a:r>
            <a:endParaRPr lang="en-US" sz="800" dirty="0"/>
          </a:p>
          <a:p>
            <a:pPr algn="ctr"/>
            <a:r>
              <a:rPr lang="en-US" sz="800" dirty="0" smtClean="0"/>
              <a:t>19</a:t>
            </a:r>
            <a:endParaRPr lang="en-US" sz="800" dirty="0"/>
          </a:p>
        </p:txBody>
      </p:sp>
      <p:sp>
        <p:nvSpPr>
          <p:cNvPr id="2267" name="Text Box 593"/>
          <p:cNvSpPr txBox="1">
            <a:spLocks noChangeArrowheads="1"/>
          </p:cNvSpPr>
          <p:nvPr/>
        </p:nvSpPr>
        <p:spPr bwMode="auto">
          <a:xfrm>
            <a:off x="5864225" y="493713"/>
            <a:ext cx="446088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5/5</a:t>
            </a:r>
            <a:endParaRPr lang="en-US" sz="800" dirty="0"/>
          </a:p>
          <a:p>
            <a:pPr algn="ctr"/>
            <a:r>
              <a:rPr lang="en-US" sz="800" dirty="0" smtClean="0"/>
              <a:t>18</a:t>
            </a:r>
            <a:endParaRPr lang="en-US" sz="800" dirty="0"/>
          </a:p>
        </p:txBody>
      </p:sp>
      <p:sp>
        <p:nvSpPr>
          <p:cNvPr id="2268" name="Text Box 594"/>
          <p:cNvSpPr txBox="1">
            <a:spLocks noChangeArrowheads="1"/>
          </p:cNvSpPr>
          <p:nvPr/>
        </p:nvSpPr>
        <p:spPr bwMode="auto">
          <a:xfrm>
            <a:off x="5582003" y="49053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28/4</a:t>
            </a:r>
            <a:endParaRPr lang="en-US" sz="800" dirty="0"/>
          </a:p>
          <a:p>
            <a:pPr algn="ctr"/>
            <a:r>
              <a:rPr lang="en-US" sz="800" dirty="0" smtClean="0"/>
              <a:t>17</a:t>
            </a:r>
            <a:endParaRPr lang="en-US" sz="800" dirty="0"/>
          </a:p>
        </p:txBody>
      </p:sp>
      <p:sp>
        <p:nvSpPr>
          <p:cNvPr id="2269" name="Text Box 595"/>
          <p:cNvSpPr txBox="1">
            <a:spLocks noChangeArrowheads="1"/>
          </p:cNvSpPr>
          <p:nvPr/>
        </p:nvSpPr>
        <p:spPr bwMode="auto">
          <a:xfrm>
            <a:off x="5248628" y="493713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21/4</a:t>
            </a:r>
            <a:endParaRPr lang="en-US" sz="800" dirty="0"/>
          </a:p>
          <a:p>
            <a:pPr algn="ctr"/>
            <a:r>
              <a:rPr lang="en-US" sz="800" dirty="0" smtClean="0"/>
              <a:t>16</a:t>
            </a:r>
            <a:endParaRPr lang="en-US" sz="800" dirty="0"/>
          </a:p>
        </p:txBody>
      </p:sp>
      <p:sp>
        <p:nvSpPr>
          <p:cNvPr id="2270" name="Text Box 596"/>
          <p:cNvSpPr txBox="1">
            <a:spLocks noChangeArrowheads="1"/>
          </p:cNvSpPr>
          <p:nvPr/>
        </p:nvSpPr>
        <p:spPr bwMode="auto">
          <a:xfrm>
            <a:off x="4886678" y="49053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14/4</a:t>
            </a:r>
            <a:endParaRPr lang="en-US" sz="800" dirty="0"/>
          </a:p>
          <a:p>
            <a:pPr algn="ctr"/>
            <a:r>
              <a:rPr lang="en-US" sz="800" dirty="0" smtClean="0"/>
              <a:t>15</a:t>
            </a:r>
            <a:endParaRPr lang="en-US" sz="800" dirty="0"/>
          </a:p>
        </p:txBody>
      </p:sp>
      <p:sp>
        <p:nvSpPr>
          <p:cNvPr id="2271" name="Text Box 597"/>
          <p:cNvSpPr txBox="1">
            <a:spLocks noChangeArrowheads="1"/>
          </p:cNvSpPr>
          <p:nvPr/>
        </p:nvSpPr>
        <p:spPr bwMode="auto">
          <a:xfrm>
            <a:off x="4604382" y="493713"/>
            <a:ext cx="328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7/4</a:t>
            </a:r>
            <a:endParaRPr lang="en-US" sz="800" dirty="0"/>
          </a:p>
          <a:p>
            <a:pPr algn="ctr"/>
            <a:r>
              <a:rPr lang="en-US" sz="800" dirty="0" smtClean="0"/>
              <a:t>14</a:t>
            </a:r>
            <a:endParaRPr lang="en-US" sz="800" dirty="0"/>
          </a:p>
        </p:txBody>
      </p:sp>
      <p:sp>
        <p:nvSpPr>
          <p:cNvPr id="2272" name="Text Box 598"/>
          <p:cNvSpPr txBox="1">
            <a:spLocks noChangeArrowheads="1"/>
          </p:cNvSpPr>
          <p:nvPr/>
        </p:nvSpPr>
        <p:spPr bwMode="auto">
          <a:xfrm>
            <a:off x="4261203" y="493713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31/3</a:t>
            </a:r>
            <a:endParaRPr lang="en-US" sz="800" dirty="0"/>
          </a:p>
          <a:p>
            <a:pPr algn="ctr"/>
            <a:r>
              <a:rPr lang="en-US" sz="800" dirty="0" smtClean="0"/>
              <a:t>13</a:t>
            </a:r>
            <a:endParaRPr lang="en-US" sz="800" dirty="0"/>
          </a:p>
        </p:txBody>
      </p:sp>
      <p:sp>
        <p:nvSpPr>
          <p:cNvPr id="2273" name="Text Box 599"/>
          <p:cNvSpPr txBox="1">
            <a:spLocks noChangeArrowheads="1"/>
          </p:cNvSpPr>
          <p:nvPr/>
        </p:nvSpPr>
        <p:spPr bwMode="auto">
          <a:xfrm>
            <a:off x="3935766" y="493713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24/3</a:t>
            </a:r>
            <a:endParaRPr lang="en-US" sz="800" dirty="0"/>
          </a:p>
          <a:p>
            <a:pPr algn="ctr"/>
            <a:r>
              <a:rPr lang="en-US" sz="800" dirty="0" smtClean="0"/>
              <a:t>12</a:t>
            </a:r>
            <a:endParaRPr lang="en-US" sz="800" dirty="0"/>
          </a:p>
        </p:txBody>
      </p:sp>
      <p:sp>
        <p:nvSpPr>
          <p:cNvPr id="2274" name="Text Box 600"/>
          <p:cNvSpPr txBox="1">
            <a:spLocks noChangeArrowheads="1"/>
          </p:cNvSpPr>
          <p:nvPr/>
        </p:nvSpPr>
        <p:spPr bwMode="auto">
          <a:xfrm>
            <a:off x="3589691" y="49053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17/3</a:t>
            </a:r>
            <a:endParaRPr lang="en-US" sz="800" dirty="0"/>
          </a:p>
          <a:p>
            <a:pPr algn="ctr"/>
            <a:r>
              <a:rPr lang="en-US" sz="800" dirty="0" smtClean="0"/>
              <a:t>11</a:t>
            </a:r>
            <a:endParaRPr lang="en-US" sz="800" dirty="0"/>
          </a:p>
        </p:txBody>
      </p:sp>
      <p:sp>
        <p:nvSpPr>
          <p:cNvPr id="2275" name="Text Box 601"/>
          <p:cNvSpPr txBox="1">
            <a:spLocks noChangeArrowheads="1"/>
          </p:cNvSpPr>
          <p:nvPr/>
        </p:nvSpPr>
        <p:spPr bwMode="auto">
          <a:xfrm>
            <a:off x="3284891" y="49053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10/3</a:t>
            </a:r>
            <a:endParaRPr lang="en-US" sz="800" dirty="0"/>
          </a:p>
          <a:p>
            <a:pPr algn="ctr"/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2276" name="Text Box 602"/>
          <p:cNvSpPr txBox="1">
            <a:spLocks noChangeArrowheads="1"/>
          </p:cNvSpPr>
          <p:nvPr/>
        </p:nvSpPr>
        <p:spPr bwMode="auto">
          <a:xfrm>
            <a:off x="2970845" y="490538"/>
            <a:ext cx="328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3/3</a:t>
            </a:r>
            <a:endParaRPr lang="en-US" sz="800" dirty="0"/>
          </a:p>
          <a:p>
            <a:pPr algn="ctr"/>
            <a:r>
              <a:rPr lang="en-US" sz="800" dirty="0"/>
              <a:t>9</a:t>
            </a:r>
          </a:p>
        </p:txBody>
      </p:sp>
      <p:sp>
        <p:nvSpPr>
          <p:cNvPr id="2277" name="Text Box 603"/>
          <p:cNvSpPr txBox="1">
            <a:spLocks noChangeArrowheads="1"/>
          </p:cNvSpPr>
          <p:nvPr/>
        </p:nvSpPr>
        <p:spPr bwMode="auto">
          <a:xfrm>
            <a:off x="2607028" y="490538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24	/2</a:t>
            </a:r>
            <a:endParaRPr lang="en-US" sz="800" dirty="0"/>
          </a:p>
          <a:p>
            <a:pPr algn="ctr"/>
            <a:r>
              <a:rPr lang="en-US" sz="800" dirty="0"/>
              <a:t>8</a:t>
            </a:r>
          </a:p>
        </p:txBody>
      </p:sp>
      <p:sp>
        <p:nvSpPr>
          <p:cNvPr id="2278" name="Text Box 604"/>
          <p:cNvSpPr txBox="1">
            <a:spLocks noChangeArrowheads="1"/>
          </p:cNvSpPr>
          <p:nvPr/>
        </p:nvSpPr>
        <p:spPr bwMode="auto">
          <a:xfrm>
            <a:off x="2260953" y="49053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17/2</a:t>
            </a:r>
            <a:endParaRPr lang="en-US" sz="800" dirty="0"/>
          </a:p>
          <a:p>
            <a:pPr algn="ctr"/>
            <a:r>
              <a:rPr lang="en-US" sz="800" dirty="0"/>
              <a:t>7</a:t>
            </a:r>
          </a:p>
        </p:txBody>
      </p:sp>
      <p:sp>
        <p:nvSpPr>
          <p:cNvPr id="2279" name="Text Box 605"/>
          <p:cNvSpPr txBox="1">
            <a:spLocks noChangeArrowheads="1"/>
          </p:cNvSpPr>
          <p:nvPr/>
        </p:nvSpPr>
        <p:spPr bwMode="auto">
          <a:xfrm>
            <a:off x="1895828" y="496888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10/2</a:t>
            </a:r>
            <a:endParaRPr lang="en-US" sz="800" dirty="0"/>
          </a:p>
          <a:p>
            <a:pPr algn="ctr"/>
            <a:r>
              <a:rPr lang="en-US" sz="800" dirty="0"/>
              <a:t>6</a:t>
            </a:r>
          </a:p>
        </p:txBody>
      </p:sp>
      <p:sp>
        <p:nvSpPr>
          <p:cNvPr id="2280" name="Text Box 606"/>
          <p:cNvSpPr txBox="1">
            <a:spLocks noChangeArrowheads="1"/>
          </p:cNvSpPr>
          <p:nvPr/>
        </p:nvSpPr>
        <p:spPr bwMode="auto">
          <a:xfrm>
            <a:off x="1594482" y="490538"/>
            <a:ext cx="328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3/2</a:t>
            </a:r>
            <a:endParaRPr lang="en-US" sz="800" dirty="0"/>
          </a:p>
          <a:p>
            <a:pPr algn="ctr"/>
            <a:r>
              <a:rPr lang="en-US" sz="800" dirty="0"/>
              <a:t>5</a:t>
            </a:r>
          </a:p>
        </p:txBody>
      </p:sp>
      <p:sp>
        <p:nvSpPr>
          <p:cNvPr id="2281" name="Text Box 607"/>
          <p:cNvSpPr txBox="1">
            <a:spLocks noChangeArrowheads="1"/>
          </p:cNvSpPr>
          <p:nvPr/>
        </p:nvSpPr>
        <p:spPr bwMode="auto">
          <a:xfrm>
            <a:off x="1252891" y="49688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27/1</a:t>
            </a:r>
            <a:endParaRPr lang="en-US" sz="800" dirty="0"/>
          </a:p>
          <a:p>
            <a:pPr algn="ctr"/>
            <a:r>
              <a:rPr lang="en-US" sz="800" dirty="0" smtClean="0"/>
              <a:t>4</a:t>
            </a:r>
            <a:endParaRPr lang="en-US" sz="800" dirty="0"/>
          </a:p>
        </p:txBody>
      </p:sp>
      <p:sp>
        <p:nvSpPr>
          <p:cNvPr id="2282" name="Text Box 608"/>
          <p:cNvSpPr txBox="1">
            <a:spLocks noChangeArrowheads="1"/>
          </p:cNvSpPr>
          <p:nvPr/>
        </p:nvSpPr>
        <p:spPr bwMode="auto">
          <a:xfrm>
            <a:off x="925425" y="49688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20/1</a:t>
            </a:r>
            <a:endParaRPr lang="en-US" sz="800" dirty="0"/>
          </a:p>
          <a:p>
            <a:pPr algn="ctr"/>
            <a:r>
              <a:rPr lang="en-US" sz="800" dirty="0"/>
              <a:t>3</a:t>
            </a:r>
          </a:p>
        </p:txBody>
      </p:sp>
      <p:sp>
        <p:nvSpPr>
          <p:cNvPr id="2285" name="Line 611"/>
          <p:cNvSpPr>
            <a:spLocks noChangeShapeType="1"/>
          </p:cNvSpPr>
          <p:nvPr/>
        </p:nvSpPr>
        <p:spPr bwMode="auto">
          <a:xfrm>
            <a:off x="9258300" y="469900"/>
            <a:ext cx="1588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86" name="Line 612"/>
          <p:cNvSpPr>
            <a:spLocks noChangeShapeType="1"/>
          </p:cNvSpPr>
          <p:nvPr/>
        </p:nvSpPr>
        <p:spPr bwMode="auto">
          <a:xfrm>
            <a:off x="8867775" y="474663"/>
            <a:ext cx="1588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87" name="Text Box 613"/>
          <p:cNvSpPr txBox="1">
            <a:spLocks noChangeArrowheads="1"/>
          </p:cNvSpPr>
          <p:nvPr/>
        </p:nvSpPr>
        <p:spPr bwMode="auto">
          <a:xfrm>
            <a:off x="8504591" y="485775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23/6</a:t>
            </a:r>
            <a:endParaRPr lang="en-US" sz="800" dirty="0"/>
          </a:p>
          <a:p>
            <a:pPr algn="ctr"/>
            <a:r>
              <a:rPr lang="en-US" sz="800" dirty="0" smtClean="0"/>
              <a:t>25</a:t>
            </a:r>
            <a:endParaRPr lang="en-US" sz="800" dirty="0"/>
          </a:p>
        </p:txBody>
      </p:sp>
      <p:sp>
        <p:nvSpPr>
          <p:cNvPr id="2288" name="Text Box 614"/>
          <p:cNvSpPr txBox="1">
            <a:spLocks noChangeArrowheads="1"/>
          </p:cNvSpPr>
          <p:nvPr/>
        </p:nvSpPr>
        <p:spPr bwMode="auto">
          <a:xfrm>
            <a:off x="8872891" y="485775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30/6</a:t>
            </a:r>
            <a:endParaRPr lang="en-US" sz="800" dirty="0"/>
          </a:p>
          <a:p>
            <a:pPr algn="ctr"/>
            <a:r>
              <a:rPr lang="en-US" sz="800" dirty="0" smtClean="0"/>
              <a:t>26</a:t>
            </a:r>
            <a:endParaRPr lang="en-US" sz="800" dirty="0"/>
          </a:p>
        </p:txBody>
      </p:sp>
      <p:sp>
        <p:nvSpPr>
          <p:cNvPr id="2289" name="Text Box 615"/>
          <p:cNvSpPr txBox="1">
            <a:spLocks noChangeArrowheads="1"/>
          </p:cNvSpPr>
          <p:nvPr/>
        </p:nvSpPr>
        <p:spPr bwMode="auto">
          <a:xfrm>
            <a:off x="9229064" y="481013"/>
            <a:ext cx="328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7/7</a:t>
            </a:r>
            <a:endParaRPr lang="en-US" sz="800" dirty="0"/>
          </a:p>
          <a:p>
            <a:pPr algn="ctr"/>
            <a:r>
              <a:rPr lang="en-US" sz="800" dirty="0" smtClean="0"/>
              <a:t>27</a:t>
            </a:r>
            <a:endParaRPr lang="en-US" sz="800" dirty="0"/>
          </a:p>
        </p:txBody>
      </p:sp>
      <p:sp>
        <p:nvSpPr>
          <p:cNvPr id="2290" name="Line 616"/>
          <p:cNvSpPr>
            <a:spLocks noChangeShapeType="1"/>
          </p:cNvSpPr>
          <p:nvPr/>
        </p:nvSpPr>
        <p:spPr bwMode="auto">
          <a:xfrm>
            <a:off x="8459788" y="471488"/>
            <a:ext cx="1587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91" name="Line 617"/>
          <p:cNvSpPr>
            <a:spLocks noChangeShapeType="1"/>
          </p:cNvSpPr>
          <p:nvPr/>
        </p:nvSpPr>
        <p:spPr bwMode="auto">
          <a:xfrm>
            <a:off x="8074025" y="471488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92" name="Rectangle 618"/>
          <p:cNvSpPr>
            <a:spLocks noChangeArrowheads="1"/>
          </p:cNvSpPr>
          <p:nvPr/>
        </p:nvSpPr>
        <p:spPr bwMode="auto">
          <a:xfrm>
            <a:off x="634242" y="823574"/>
            <a:ext cx="621506" cy="3530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 sz="800" b="1" dirty="0"/>
          </a:p>
        </p:txBody>
      </p:sp>
      <p:sp>
        <p:nvSpPr>
          <p:cNvPr id="2296" name="Text Box 626"/>
          <p:cNvSpPr txBox="1">
            <a:spLocks noChangeArrowheads="1"/>
          </p:cNvSpPr>
          <p:nvPr/>
        </p:nvSpPr>
        <p:spPr bwMode="auto">
          <a:xfrm rot="-37235">
            <a:off x="8242299" y="1257845"/>
            <a:ext cx="12446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</a:t>
            </a:r>
            <a:r>
              <a:rPr lang="en-US" sz="800" baseline="30000" dirty="0" smtClean="0"/>
              <a:t>nd</a:t>
            </a:r>
            <a:r>
              <a:rPr lang="en-US" sz="800" dirty="0" smtClean="0"/>
              <a:t> </a:t>
            </a:r>
            <a:r>
              <a:rPr lang="en-US" sz="800" dirty="0" err="1" smtClean="0"/>
              <a:t>Sem</a:t>
            </a:r>
            <a:r>
              <a:rPr lang="en-US" sz="800" dirty="0" smtClean="0"/>
              <a:t> starts 14/7</a:t>
            </a:r>
            <a:endParaRPr lang="en-US" sz="800" dirty="0"/>
          </a:p>
        </p:txBody>
      </p:sp>
      <p:sp>
        <p:nvSpPr>
          <p:cNvPr id="2298" name="Line 630"/>
          <p:cNvSpPr>
            <a:spLocks noChangeShapeType="1"/>
          </p:cNvSpPr>
          <p:nvPr/>
        </p:nvSpPr>
        <p:spPr bwMode="auto">
          <a:xfrm>
            <a:off x="4082570" y="4403527"/>
            <a:ext cx="1588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299" name="Rectangle 631"/>
          <p:cNvSpPr>
            <a:spLocks noChangeArrowheads="1"/>
          </p:cNvSpPr>
          <p:nvPr/>
        </p:nvSpPr>
        <p:spPr bwMode="auto">
          <a:xfrm>
            <a:off x="5995987" y="4041457"/>
            <a:ext cx="295275" cy="698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300" name="Rectangle 632"/>
          <p:cNvSpPr>
            <a:spLocks noChangeArrowheads="1"/>
          </p:cNvSpPr>
          <p:nvPr/>
        </p:nvSpPr>
        <p:spPr bwMode="auto">
          <a:xfrm>
            <a:off x="9095581" y="842963"/>
            <a:ext cx="344487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301" name="Text Box 131"/>
          <p:cNvSpPr txBox="1">
            <a:spLocks noChangeArrowheads="1"/>
          </p:cNvSpPr>
          <p:nvPr/>
        </p:nvSpPr>
        <p:spPr bwMode="auto">
          <a:xfrm>
            <a:off x="8058150" y="4037011"/>
            <a:ext cx="625475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</a:t>
            </a:r>
            <a:r>
              <a:rPr lang="en-US" sz="600" b="1" dirty="0" err="1"/>
              <a:t>Sem</a:t>
            </a:r>
            <a:endParaRPr lang="en-US" sz="600" b="1" dirty="0"/>
          </a:p>
          <a:p>
            <a:pPr algn="ctr">
              <a:lnSpc>
                <a:spcPct val="90000"/>
              </a:lnSpc>
            </a:pPr>
            <a:r>
              <a:rPr lang="en-US" sz="600" b="1" dirty="0"/>
              <a:t>2</a:t>
            </a:r>
            <a:r>
              <a:rPr lang="en-US" sz="600" b="1" baseline="30000" dirty="0"/>
              <a:t>nd</a:t>
            </a:r>
            <a:r>
              <a:rPr lang="en-US" sz="600" b="1" dirty="0"/>
              <a:t> Exam</a:t>
            </a:r>
          </a:p>
          <a:p>
            <a:pPr algn="ctr">
              <a:lnSpc>
                <a:spcPct val="90000"/>
              </a:lnSpc>
            </a:pPr>
            <a:endParaRPr lang="en-US" sz="600" dirty="0">
              <a:solidFill>
                <a:srgbClr val="FF0000"/>
              </a:solidFill>
            </a:endParaRPr>
          </a:p>
        </p:txBody>
      </p:sp>
      <p:sp>
        <p:nvSpPr>
          <p:cNvPr id="2302" name="Text Box 634"/>
          <p:cNvSpPr txBox="1">
            <a:spLocks noChangeArrowheads="1"/>
          </p:cNvSpPr>
          <p:nvPr/>
        </p:nvSpPr>
        <p:spPr bwMode="auto">
          <a:xfrm>
            <a:off x="676275" y="3854450"/>
            <a:ext cx="2695575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700" b="1" dirty="0"/>
              <a:t>LCP 480 Longitudinal Clinical Attachment Program</a:t>
            </a:r>
            <a:endParaRPr lang="en-GB" sz="700" b="1" dirty="0"/>
          </a:p>
        </p:txBody>
      </p:sp>
      <p:sp>
        <p:nvSpPr>
          <p:cNvPr id="2303" name="Text Box 635"/>
          <p:cNvSpPr txBox="1">
            <a:spLocks noChangeArrowheads="1"/>
          </p:cNvSpPr>
          <p:nvPr/>
        </p:nvSpPr>
        <p:spPr bwMode="auto">
          <a:xfrm>
            <a:off x="500239" y="4587331"/>
            <a:ext cx="388302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700" b="1" dirty="0" smtClean="0"/>
              <a:t>6/1                             LCP </a:t>
            </a:r>
            <a:r>
              <a:rPr lang="en-US" sz="700" b="1" dirty="0"/>
              <a:t>580 Longitudinal Clinical Attachment Program</a:t>
            </a:r>
            <a:endParaRPr lang="en-GB" sz="700" b="1" dirty="0"/>
          </a:p>
        </p:txBody>
      </p:sp>
      <p:sp>
        <p:nvSpPr>
          <p:cNvPr id="2304" name="Text Box 637"/>
          <p:cNvSpPr txBox="1">
            <a:spLocks noChangeArrowheads="1"/>
          </p:cNvSpPr>
          <p:nvPr/>
        </p:nvSpPr>
        <p:spPr bwMode="auto">
          <a:xfrm>
            <a:off x="447675" y="2282667"/>
            <a:ext cx="18827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700" b="1"/>
              <a:t>LCP 280 Long Clin Attach Prog</a:t>
            </a:r>
            <a:endParaRPr lang="en-GB" sz="700" b="1"/>
          </a:p>
        </p:txBody>
      </p:sp>
      <p:sp>
        <p:nvSpPr>
          <p:cNvPr id="2305" name="Line 639"/>
          <p:cNvSpPr>
            <a:spLocks noChangeShapeType="1"/>
          </p:cNvSpPr>
          <p:nvPr/>
        </p:nvSpPr>
        <p:spPr bwMode="auto">
          <a:xfrm>
            <a:off x="436598" y="4648700"/>
            <a:ext cx="3878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306" name="Text Box 641"/>
          <p:cNvSpPr txBox="1">
            <a:spLocks noChangeArrowheads="1"/>
          </p:cNvSpPr>
          <p:nvPr/>
        </p:nvSpPr>
        <p:spPr bwMode="auto">
          <a:xfrm>
            <a:off x="4616450" y="3861366"/>
            <a:ext cx="2709863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700" b="1" dirty="0"/>
              <a:t>LCP 480 Longitudinal Clinical Attachment Program</a:t>
            </a:r>
            <a:endParaRPr lang="en-GB" sz="700" b="1" dirty="0"/>
          </a:p>
        </p:txBody>
      </p:sp>
      <p:sp>
        <p:nvSpPr>
          <p:cNvPr id="2307" name="Text Box 642"/>
          <p:cNvSpPr txBox="1">
            <a:spLocks noChangeArrowheads="1"/>
          </p:cNvSpPr>
          <p:nvPr/>
        </p:nvSpPr>
        <p:spPr bwMode="auto">
          <a:xfrm>
            <a:off x="4539457" y="3252787"/>
            <a:ext cx="185451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700" b="1" dirty="0"/>
              <a:t>LCP 380 Long </a:t>
            </a:r>
            <a:r>
              <a:rPr lang="en-US" sz="700" b="1" dirty="0" err="1"/>
              <a:t>Clin</a:t>
            </a:r>
            <a:r>
              <a:rPr lang="en-US" sz="700" b="1" dirty="0"/>
              <a:t> Attach </a:t>
            </a:r>
            <a:r>
              <a:rPr lang="en-US" sz="700" b="1" dirty="0" err="1"/>
              <a:t>Prog</a:t>
            </a:r>
            <a:endParaRPr lang="en-GB" sz="700" b="1" dirty="0"/>
          </a:p>
        </p:txBody>
      </p:sp>
      <p:sp>
        <p:nvSpPr>
          <p:cNvPr id="2308" name="Text Box 643"/>
          <p:cNvSpPr txBox="1">
            <a:spLocks noChangeArrowheads="1"/>
          </p:cNvSpPr>
          <p:nvPr/>
        </p:nvSpPr>
        <p:spPr bwMode="auto">
          <a:xfrm>
            <a:off x="1115219" y="1377633"/>
            <a:ext cx="166052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BLOCK 3</a:t>
            </a:r>
          </a:p>
          <a:p>
            <a:pPr algn="ctr"/>
            <a:r>
              <a:rPr lang="en-US" sz="800" b="1" dirty="0"/>
              <a:t>BOK 280:  Homeostasis</a:t>
            </a:r>
          </a:p>
          <a:p>
            <a:pPr algn="ctr"/>
            <a:r>
              <a:rPr lang="en-US" sz="800" b="1" dirty="0"/>
              <a:t>Prof AM </a:t>
            </a:r>
            <a:r>
              <a:rPr lang="en-US" sz="800" b="1" dirty="0" err="1"/>
              <a:t>Joubert</a:t>
            </a:r>
            <a:endParaRPr lang="en-US" sz="800" b="1" dirty="0"/>
          </a:p>
        </p:txBody>
      </p:sp>
      <p:sp>
        <p:nvSpPr>
          <p:cNvPr id="2309" name="Text Box 647"/>
          <p:cNvSpPr txBox="1">
            <a:spLocks noChangeArrowheads="1"/>
          </p:cNvSpPr>
          <p:nvPr/>
        </p:nvSpPr>
        <p:spPr bwMode="auto">
          <a:xfrm>
            <a:off x="1418139" y="2574925"/>
            <a:ext cx="18473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endParaRPr lang="en-US" sz="800" b="1" dirty="0"/>
          </a:p>
          <a:p>
            <a:pPr algn="ctr"/>
            <a:endParaRPr lang="en-US" sz="800" b="1" dirty="0"/>
          </a:p>
        </p:txBody>
      </p:sp>
      <p:sp>
        <p:nvSpPr>
          <p:cNvPr id="2314" name="Text Box 652"/>
          <p:cNvSpPr txBox="1">
            <a:spLocks noChangeArrowheads="1"/>
          </p:cNvSpPr>
          <p:nvPr/>
        </p:nvSpPr>
        <p:spPr bwMode="auto">
          <a:xfrm>
            <a:off x="1823402" y="2263775"/>
            <a:ext cx="150495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b="1" dirty="0"/>
              <a:t>GPS 280 Gen Procedural Skills</a:t>
            </a:r>
            <a:endParaRPr lang="en-US" sz="700" dirty="0"/>
          </a:p>
        </p:txBody>
      </p:sp>
      <p:sp>
        <p:nvSpPr>
          <p:cNvPr id="2320" name="Rectangle 659"/>
          <p:cNvSpPr>
            <a:spLocks noChangeArrowheads="1"/>
          </p:cNvSpPr>
          <p:nvPr/>
        </p:nvSpPr>
        <p:spPr bwMode="auto">
          <a:xfrm>
            <a:off x="8544999" y="822325"/>
            <a:ext cx="420687" cy="36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2321" name="Text Box 660"/>
          <p:cNvSpPr txBox="1">
            <a:spLocks noChangeArrowheads="1"/>
          </p:cNvSpPr>
          <p:nvPr/>
        </p:nvSpPr>
        <p:spPr bwMode="auto">
          <a:xfrm>
            <a:off x="8343900" y="787259"/>
            <a:ext cx="83058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" b="1" dirty="0"/>
              <a:t>Sup exam</a:t>
            </a:r>
            <a:endParaRPr lang="en-GB" sz="700" b="1" dirty="0"/>
          </a:p>
        </p:txBody>
      </p:sp>
      <p:sp>
        <p:nvSpPr>
          <p:cNvPr id="2322" name="Text Box 661"/>
          <p:cNvSpPr txBox="1">
            <a:spLocks noChangeArrowheads="1"/>
          </p:cNvSpPr>
          <p:nvPr/>
        </p:nvSpPr>
        <p:spPr bwMode="auto">
          <a:xfrm>
            <a:off x="7326313" y="1028700"/>
            <a:ext cx="73183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/>
              <a:t>2</a:t>
            </a:r>
            <a:r>
              <a:rPr lang="en-US" sz="700" dirty="0" smtClean="0"/>
              <a:t>/6</a:t>
            </a:r>
            <a:endParaRPr lang="en-US" sz="700" dirty="0"/>
          </a:p>
        </p:txBody>
      </p:sp>
      <p:sp>
        <p:nvSpPr>
          <p:cNvPr id="2323" name="Text Box 662"/>
          <p:cNvSpPr txBox="1">
            <a:spLocks noChangeArrowheads="1"/>
          </p:cNvSpPr>
          <p:nvPr/>
        </p:nvSpPr>
        <p:spPr bwMode="auto">
          <a:xfrm>
            <a:off x="8185469" y="1027113"/>
            <a:ext cx="785494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 smtClean="0"/>
              <a:t>23/6</a:t>
            </a:r>
            <a:endParaRPr lang="en-US" sz="700" dirty="0"/>
          </a:p>
        </p:txBody>
      </p:sp>
      <p:sp>
        <p:nvSpPr>
          <p:cNvPr id="2324" name="Text Box 663"/>
          <p:cNvSpPr txBox="1">
            <a:spLocks noChangeArrowheads="1"/>
          </p:cNvSpPr>
          <p:nvPr/>
        </p:nvSpPr>
        <p:spPr bwMode="auto">
          <a:xfrm>
            <a:off x="8495701" y="905870"/>
            <a:ext cx="4191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 smtClean="0"/>
              <a:t>24/6 -1/7</a:t>
            </a:r>
            <a:endParaRPr lang="en-US" sz="700" dirty="0"/>
          </a:p>
        </p:txBody>
      </p:sp>
      <p:sp>
        <p:nvSpPr>
          <p:cNvPr id="2327" name="Rectangle 668"/>
          <p:cNvSpPr>
            <a:spLocks noChangeArrowheads="1"/>
          </p:cNvSpPr>
          <p:nvPr/>
        </p:nvSpPr>
        <p:spPr bwMode="auto">
          <a:xfrm>
            <a:off x="8085422" y="4897596"/>
            <a:ext cx="744852" cy="3022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4382" y="867291"/>
            <a:ext cx="536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800" dirty="0" smtClean="0"/>
          </a:p>
          <a:p>
            <a:r>
              <a:rPr lang="en-ZA" sz="600" b="1" dirty="0" smtClean="0"/>
              <a:t>AIM 101</a:t>
            </a:r>
            <a:endParaRPr lang="en-ZA" sz="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76018" y="842963"/>
            <a:ext cx="576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800" b="1" dirty="0" smtClean="0"/>
              <a:t>M. Term MTL 80</a:t>
            </a:r>
            <a:endParaRPr lang="en-ZA" sz="800" b="1" dirty="0"/>
          </a:p>
        </p:txBody>
      </p:sp>
      <p:sp>
        <p:nvSpPr>
          <p:cNvPr id="271" name="Text Box 77"/>
          <p:cNvSpPr txBox="1">
            <a:spLocks noChangeArrowheads="1"/>
          </p:cNvSpPr>
          <p:nvPr/>
        </p:nvSpPr>
        <p:spPr bwMode="auto">
          <a:xfrm>
            <a:off x="600904" y="839411"/>
            <a:ext cx="762354" cy="36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700" b="1" dirty="0" smtClean="0"/>
              <a:t>Orientation &amp; registration </a:t>
            </a:r>
          </a:p>
          <a:p>
            <a:pPr>
              <a:lnSpc>
                <a:spcPct val="85000"/>
              </a:lnSpc>
            </a:pPr>
            <a:r>
              <a:rPr lang="en-US" sz="700" b="1" dirty="0" smtClean="0"/>
              <a:t>20/1 – 24/1 </a:t>
            </a:r>
            <a:endParaRPr lang="en-US" sz="700" b="1" dirty="0"/>
          </a:p>
        </p:txBody>
      </p:sp>
      <p:sp>
        <p:nvSpPr>
          <p:cNvPr id="255" name="Text Box 609"/>
          <p:cNvSpPr txBox="1">
            <a:spLocks noChangeArrowheads="1"/>
          </p:cNvSpPr>
          <p:nvPr/>
        </p:nvSpPr>
        <p:spPr bwMode="auto">
          <a:xfrm>
            <a:off x="642973" y="490538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13/1</a:t>
            </a:r>
            <a:endParaRPr lang="en-US" sz="800" dirty="0"/>
          </a:p>
          <a:p>
            <a:pPr algn="ctr"/>
            <a:r>
              <a:rPr lang="en-US" sz="800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39535" y="4337113"/>
            <a:ext cx="1151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800" b="1" dirty="0" smtClean="0"/>
              <a:t>BLOCK 15 GNK 581</a:t>
            </a:r>
          </a:p>
          <a:p>
            <a:r>
              <a:rPr lang="en-ZA" sz="800" b="1" dirty="0" smtClean="0"/>
              <a:t>Prof JL </a:t>
            </a:r>
            <a:r>
              <a:rPr lang="en-ZA" sz="800" b="1" dirty="0" err="1" smtClean="0"/>
              <a:t>Roos</a:t>
            </a:r>
            <a:endParaRPr lang="en-ZA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43"/>
          <p:cNvSpPr txBox="1">
            <a:spLocks noChangeArrowheads="1"/>
          </p:cNvSpPr>
          <p:nvPr/>
        </p:nvSpPr>
        <p:spPr bwMode="auto">
          <a:xfrm>
            <a:off x="5953125" y="1408113"/>
            <a:ext cx="114935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 b="1" dirty="0" err="1"/>
              <a:t>Academ</a:t>
            </a:r>
            <a:r>
              <a:rPr lang="en-US" sz="700" b="1" dirty="0"/>
              <a:t> Lit </a:t>
            </a:r>
            <a:r>
              <a:rPr lang="en-US" sz="700" b="1" dirty="0" smtClean="0"/>
              <a:t>ELH 112</a:t>
            </a:r>
            <a:endParaRPr lang="en-US" sz="700" b="1" dirty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5871368" y="4327049"/>
            <a:ext cx="3243263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4208463" y="5178425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endParaRPr lang="en-US" sz="1000">
              <a:solidFill>
                <a:srgbClr val="FF0000"/>
              </a:solidFill>
            </a:endParaRPr>
          </a:p>
          <a:p>
            <a:endParaRPr lang="en-US" sz="800">
              <a:solidFill>
                <a:srgbClr val="FF0000"/>
              </a:solidFill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20650" y="5330825"/>
            <a:ext cx="10731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800" dirty="0" smtClean="0"/>
              <a:t>14.11 issue</a:t>
            </a:r>
            <a:endParaRPr lang="en-US" sz="800" dirty="0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92075" y="5653088"/>
            <a:ext cx="12811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800" dirty="0"/>
              <a:t>Education Office</a:t>
            </a:r>
          </a:p>
          <a:p>
            <a:r>
              <a:rPr lang="en-US" sz="800" dirty="0"/>
              <a:t>Prof BG </a:t>
            </a:r>
            <a:r>
              <a:rPr lang="en-US" sz="800" dirty="0" err="1" smtClean="0"/>
              <a:t>Lindeque</a:t>
            </a:r>
            <a:endParaRPr lang="en-US" sz="800" dirty="0"/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81915" y="4308794"/>
            <a:ext cx="261524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700" dirty="0"/>
              <a:t> Student internship</a:t>
            </a:r>
            <a:r>
              <a:rPr lang="en-US" sz="700" dirty="0" smtClean="0"/>
              <a:t>: </a:t>
            </a:r>
            <a:r>
              <a:rPr lang="en-US" sz="700" b="1" dirty="0"/>
              <a:t>Surgery </a:t>
            </a:r>
            <a:r>
              <a:rPr lang="en-US" sz="700" dirty="0"/>
              <a:t>(including Vascular surgery) (7w) rotation </a:t>
            </a:r>
            <a:r>
              <a:rPr lang="en-US" sz="700" b="1" dirty="0"/>
              <a:t>GNK 680</a:t>
            </a:r>
          </a:p>
          <a:p>
            <a:pPr algn="ctr">
              <a:lnSpc>
                <a:spcPct val="85000"/>
              </a:lnSpc>
            </a:pPr>
            <a:r>
              <a:rPr lang="en-US" sz="700" dirty="0"/>
              <a:t>(1st </a:t>
            </a:r>
            <a:r>
              <a:rPr lang="en-US" sz="700" dirty="0" err="1"/>
              <a:t>Sem</a:t>
            </a:r>
            <a:r>
              <a:rPr lang="en-US" sz="700" dirty="0"/>
              <a:t> Enrichment 2nd Exam 25/8-30/8)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2692083" y="4374675"/>
            <a:ext cx="3632994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 dirty="0"/>
              <a:t>Student internship:  </a:t>
            </a:r>
            <a:r>
              <a:rPr lang="en-US" sz="700" b="1" dirty="0" err="1"/>
              <a:t>Anaesthesiology</a:t>
            </a:r>
            <a:r>
              <a:rPr lang="en-US" sz="700" b="1" dirty="0"/>
              <a:t> </a:t>
            </a:r>
            <a:r>
              <a:rPr lang="en-US" sz="700" dirty="0"/>
              <a:t>(3½w) </a:t>
            </a:r>
            <a:r>
              <a:rPr lang="en-US" sz="700" b="1" dirty="0"/>
              <a:t>GNK 682</a:t>
            </a:r>
            <a:r>
              <a:rPr lang="en-US" sz="700" dirty="0"/>
              <a:t>; </a:t>
            </a:r>
          </a:p>
          <a:p>
            <a:pPr algn="ctr"/>
            <a:r>
              <a:rPr lang="en-US" sz="700" b="1" dirty="0"/>
              <a:t>Family Medicine</a:t>
            </a:r>
            <a:r>
              <a:rPr lang="en-US" sz="700" dirty="0"/>
              <a:t> (3½w) </a:t>
            </a:r>
            <a:r>
              <a:rPr lang="en-US" sz="700" b="1" dirty="0"/>
              <a:t>GNK 691</a:t>
            </a:r>
            <a:r>
              <a:rPr lang="en-US" sz="700" dirty="0"/>
              <a:t> rotation</a:t>
            </a:r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277813" y="4694238"/>
            <a:ext cx="23907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700" dirty="0"/>
              <a:t>Student internship: </a:t>
            </a:r>
            <a:r>
              <a:rPr lang="en-US" sz="700" b="1" dirty="0"/>
              <a:t>Obstetrics &amp;  </a:t>
            </a:r>
            <a:r>
              <a:rPr lang="en-US" sz="700" b="1" dirty="0" err="1"/>
              <a:t>Gynaecology</a:t>
            </a:r>
            <a:r>
              <a:rPr lang="en-US" sz="700" b="1" dirty="0"/>
              <a:t> </a:t>
            </a:r>
            <a:r>
              <a:rPr lang="en-US" sz="700" dirty="0"/>
              <a:t>(7w) rotation </a:t>
            </a:r>
            <a:r>
              <a:rPr lang="en-US" sz="700" b="1" dirty="0"/>
              <a:t>GNK 686</a:t>
            </a:r>
            <a:endParaRPr lang="en-US" sz="700" dirty="0"/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2782887" y="4703499"/>
            <a:ext cx="25971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 dirty="0"/>
              <a:t> Student internship:</a:t>
            </a:r>
            <a:r>
              <a:rPr lang="en-US" sz="700" b="1" dirty="0"/>
              <a:t> </a:t>
            </a:r>
            <a:r>
              <a:rPr lang="en-US" sz="700" b="1" dirty="0" err="1"/>
              <a:t>Paediatrics</a:t>
            </a:r>
            <a:r>
              <a:rPr lang="en-US" sz="700" dirty="0"/>
              <a:t> (7w) rotation </a:t>
            </a:r>
            <a:r>
              <a:rPr lang="en-US" sz="700" b="1" dirty="0"/>
              <a:t>GNK 687</a:t>
            </a:r>
          </a:p>
          <a:p>
            <a:endParaRPr lang="en-US" sz="700" dirty="0" smtClean="0"/>
          </a:p>
          <a:p>
            <a:r>
              <a:rPr lang="en-US" sz="700" dirty="0" smtClean="0"/>
              <a:t>20/8</a:t>
            </a:r>
            <a:endParaRPr lang="en-US" sz="700" dirty="0"/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6240462" y="4677355"/>
            <a:ext cx="2560638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 dirty="0"/>
              <a:t>        Student internship: </a:t>
            </a:r>
            <a:r>
              <a:rPr lang="en-US" sz="700" b="1" dirty="0"/>
              <a:t>Com. Obstetrics</a:t>
            </a:r>
            <a:r>
              <a:rPr lang="en-US" sz="700" dirty="0"/>
              <a:t> (3½w) </a:t>
            </a:r>
            <a:r>
              <a:rPr lang="en-US" sz="700" b="1" dirty="0"/>
              <a:t>GNK 692</a:t>
            </a:r>
            <a:r>
              <a:rPr lang="en-US" sz="700" dirty="0"/>
              <a:t>;</a:t>
            </a:r>
          </a:p>
          <a:p>
            <a:pPr algn="ctr"/>
            <a:r>
              <a:rPr lang="en-US" sz="700" dirty="0"/>
              <a:t>District Health</a:t>
            </a:r>
            <a:r>
              <a:rPr lang="en-US" sz="700" b="1" dirty="0"/>
              <a:t> </a:t>
            </a:r>
            <a:r>
              <a:rPr lang="en-US" sz="700" dirty="0"/>
              <a:t>(3½w) </a:t>
            </a:r>
            <a:r>
              <a:rPr lang="en-US" sz="700" b="1" dirty="0"/>
              <a:t>GNK 688</a:t>
            </a:r>
            <a:r>
              <a:rPr lang="en-US" sz="700" dirty="0"/>
              <a:t> rotation</a:t>
            </a:r>
          </a:p>
          <a:p>
            <a:pPr algn="ctr"/>
            <a:endParaRPr lang="en-US" sz="700" b="1" dirty="0"/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5846035" y="4331683"/>
            <a:ext cx="322103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 dirty="0"/>
              <a:t>Student internship:</a:t>
            </a:r>
            <a:r>
              <a:rPr lang="en-US" sz="700" b="1" dirty="0"/>
              <a:t> </a:t>
            </a:r>
            <a:r>
              <a:rPr lang="en-US" sz="700" b="1" dirty="0" err="1"/>
              <a:t>Orthopaedics</a:t>
            </a:r>
            <a:r>
              <a:rPr lang="en-US" sz="700" dirty="0"/>
              <a:t> (3w) </a:t>
            </a:r>
            <a:r>
              <a:rPr lang="en-US" sz="700" b="1" dirty="0"/>
              <a:t>GNK 681</a:t>
            </a:r>
            <a:r>
              <a:rPr lang="en-US" sz="700" dirty="0"/>
              <a:t>; </a:t>
            </a:r>
          </a:p>
          <a:p>
            <a:pPr algn="ctr"/>
            <a:r>
              <a:rPr lang="en-US" sz="700" b="1" dirty="0" err="1"/>
              <a:t>Surg</a:t>
            </a:r>
            <a:r>
              <a:rPr lang="en-US" sz="700" b="1" dirty="0"/>
              <a:t> </a:t>
            </a:r>
            <a:r>
              <a:rPr lang="en-US" sz="700" b="1" dirty="0" err="1"/>
              <a:t>rel</a:t>
            </a:r>
            <a:r>
              <a:rPr lang="en-US" sz="700" b="1" dirty="0"/>
              <a:t> sub </a:t>
            </a:r>
            <a:r>
              <a:rPr lang="en-US" sz="700" b="1" dirty="0" err="1"/>
              <a:t>discip</a:t>
            </a:r>
            <a:r>
              <a:rPr lang="en-US" sz="700" b="1" dirty="0"/>
              <a:t> </a:t>
            </a:r>
            <a:r>
              <a:rPr lang="en-US" sz="700" dirty="0"/>
              <a:t>(including Urology 2w, Neurosurgery 1w) (3w) </a:t>
            </a:r>
            <a:r>
              <a:rPr lang="en-US" sz="700" b="1" dirty="0"/>
              <a:t>GNK 690       Exam </a:t>
            </a:r>
            <a:r>
              <a:rPr lang="en-US" sz="700" dirty="0"/>
              <a:t>(1w)</a:t>
            </a:r>
            <a:r>
              <a:rPr lang="en-US" sz="700" b="1" dirty="0"/>
              <a:t> </a:t>
            </a:r>
            <a:r>
              <a:rPr lang="en-US" sz="700" dirty="0"/>
              <a:t>rotation</a:t>
            </a:r>
          </a:p>
        </p:txBody>
      </p:sp>
      <p:sp>
        <p:nvSpPr>
          <p:cNvPr id="3085" name="Rectangle 19"/>
          <p:cNvSpPr>
            <a:spLocks noChangeArrowheads="1"/>
          </p:cNvSpPr>
          <p:nvPr/>
        </p:nvSpPr>
        <p:spPr bwMode="auto">
          <a:xfrm>
            <a:off x="5871368" y="4712597"/>
            <a:ext cx="32464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086" name="Rectangle 20"/>
          <p:cNvSpPr>
            <a:spLocks noChangeArrowheads="1"/>
          </p:cNvSpPr>
          <p:nvPr/>
        </p:nvSpPr>
        <p:spPr bwMode="auto">
          <a:xfrm>
            <a:off x="117475" y="4314825"/>
            <a:ext cx="173038" cy="80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600"/>
              <a:t>V</a:t>
            </a:r>
          </a:p>
          <a:p>
            <a:pPr algn="ctr">
              <a:lnSpc>
                <a:spcPct val="80000"/>
              </a:lnSpc>
            </a:pPr>
            <a:endParaRPr lang="en-US" sz="600"/>
          </a:p>
          <a:p>
            <a:pPr algn="ctr">
              <a:lnSpc>
                <a:spcPct val="80000"/>
              </a:lnSpc>
            </a:pPr>
            <a:endParaRPr lang="en-US" sz="600"/>
          </a:p>
          <a:p>
            <a:pPr algn="ctr">
              <a:lnSpc>
                <a:spcPct val="80000"/>
              </a:lnSpc>
            </a:pPr>
            <a:endParaRPr lang="en-US" sz="600"/>
          </a:p>
          <a:p>
            <a:pPr algn="ctr">
              <a:lnSpc>
                <a:spcPct val="80000"/>
              </a:lnSpc>
            </a:pPr>
            <a:r>
              <a:rPr lang="en-US" sz="600"/>
              <a:t>VI</a:t>
            </a:r>
          </a:p>
        </p:txBody>
      </p:sp>
      <p:sp>
        <p:nvSpPr>
          <p:cNvPr id="3087" name="Text Box 22"/>
          <p:cNvSpPr txBox="1">
            <a:spLocks noChangeArrowheads="1"/>
          </p:cNvSpPr>
          <p:nvPr/>
        </p:nvSpPr>
        <p:spPr bwMode="auto">
          <a:xfrm>
            <a:off x="260350" y="4533900"/>
            <a:ext cx="359394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30/6</a:t>
            </a:r>
            <a:endParaRPr lang="en-US" sz="700" dirty="0"/>
          </a:p>
        </p:txBody>
      </p:sp>
      <p:sp>
        <p:nvSpPr>
          <p:cNvPr id="3088" name="Text Box 23"/>
          <p:cNvSpPr txBox="1">
            <a:spLocks noChangeArrowheads="1"/>
          </p:cNvSpPr>
          <p:nvPr/>
        </p:nvSpPr>
        <p:spPr bwMode="auto">
          <a:xfrm>
            <a:off x="2254409" y="4546932"/>
            <a:ext cx="437674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15/8</a:t>
            </a:r>
            <a:endParaRPr lang="en-US" sz="700" dirty="0"/>
          </a:p>
        </p:txBody>
      </p:sp>
      <p:sp>
        <p:nvSpPr>
          <p:cNvPr id="3089" name="Text Box 24"/>
          <p:cNvSpPr txBox="1">
            <a:spLocks noChangeArrowheads="1"/>
          </p:cNvSpPr>
          <p:nvPr/>
        </p:nvSpPr>
        <p:spPr bwMode="auto">
          <a:xfrm>
            <a:off x="274638" y="4957763"/>
            <a:ext cx="359394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30/6</a:t>
            </a:r>
            <a:endParaRPr lang="en-US" sz="700" dirty="0"/>
          </a:p>
        </p:txBody>
      </p:sp>
      <p:sp>
        <p:nvSpPr>
          <p:cNvPr id="3090" name="Text Box 25"/>
          <p:cNvSpPr txBox="1">
            <a:spLocks noChangeArrowheads="1"/>
          </p:cNvSpPr>
          <p:nvPr/>
        </p:nvSpPr>
        <p:spPr bwMode="auto">
          <a:xfrm>
            <a:off x="2182813" y="4957763"/>
            <a:ext cx="573225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15/8</a:t>
            </a:r>
            <a:endParaRPr lang="en-US" sz="700" dirty="0"/>
          </a:p>
        </p:txBody>
      </p:sp>
      <p:sp>
        <p:nvSpPr>
          <p:cNvPr id="3091" name="Text Box 26"/>
          <p:cNvSpPr txBox="1">
            <a:spLocks noChangeArrowheads="1"/>
          </p:cNvSpPr>
          <p:nvPr/>
        </p:nvSpPr>
        <p:spPr bwMode="auto">
          <a:xfrm>
            <a:off x="2521744" y="4533900"/>
            <a:ext cx="592138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18/8</a:t>
            </a:r>
            <a:endParaRPr lang="en-US" sz="700" dirty="0"/>
          </a:p>
        </p:txBody>
      </p:sp>
      <p:sp>
        <p:nvSpPr>
          <p:cNvPr id="3092" name="Text Box 28"/>
          <p:cNvSpPr txBox="1">
            <a:spLocks noChangeArrowheads="1"/>
          </p:cNvSpPr>
          <p:nvPr/>
        </p:nvSpPr>
        <p:spPr bwMode="auto">
          <a:xfrm>
            <a:off x="5135598" y="4549790"/>
            <a:ext cx="132079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      03/10</a:t>
            </a:r>
            <a:endParaRPr lang="en-US" sz="700" dirty="0"/>
          </a:p>
        </p:txBody>
      </p:sp>
      <p:sp>
        <p:nvSpPr>
          <p:cNvPr id="3093" name="Text Box 29"/>
          <p:cNvSpPr txBox="1">
            <a:spLocks noChangeArrowheads="1"/>
          </p:cNvSpPr>
          <p:nvPr/>
        </p:nvSpPr>
        <p:spPr bwMode="auto">
          <a:xfrm>
            <a:off x="5404133" y="4911248"/>
            <a:ext cx="5032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 smtClean="0"/>
              <a:t>03/10</a:t>
            </a:r>
            <a:r>
              <a:rPr lang="en-US" sz="700" dirty="0"/>
              <a:t>	</a:t>
            </a:r>
          </a:p>
        </p:txBody>
      </p:sp>
      <p:sp>
        <p:nvSpPr>
          <p:cNvPr id="3094" name="Text Box 30"/>
          <p:cNvSpPr txBox="1">
            <a:spLocks noChangeArrowheads="1"/>
          </p:cNvSpPr>
          <p:nvPr/>
        </p:nvSpPr>
        <p:spPr bwMode="auto">
          <a:xfrm>
            <a:off x="5634037" y="4549790"/>
            <a:ext cx="966787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06/10</a:t>
            </a:r>
            <a:endParaRPr lang="en-US" sz="700" dirty="0"/>
          </a:p>
        </p:txBody>
      </p:sp>
      <p:sp>
        <p:nvSpPr>
          <p:cNvPr id="3095" name="Text Box 31"/>
          <p:cNvSpPr txBox="1">
            <a:spLocks noChangeArrowheads="1"/>
          </p:cNvSpPr>
          <p:nvPr/>
        </p:nvSpPr>
        <p:spPr bwMode="auto">
          <a:xfrm>
            <a:off x="5603875" y="4954588"/>
            <a:ext cx="917575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  06/10</a:t>
            </a:r>
            <a:endParaRPr lang="en-US" sz="700" dirty="0"/>
          </a:p>
        </p:txBody>
      </p:sp>
      <p:sp>
        <p:nvSpPr>
          <p:cNvPr id="3096" name="Text Box 32"/>
          <p:cNvSpPr txBox="1">
            <a:spLocks noChangeArrowheads="1"/>
          </p:cNvSpPr>
          <p:nvPr/>
        </p:nvSpPr>
        <p:spPr bwMode="auto">
          <a:xfrm>
            <a:off x="8512175" y="4533900"/>
            <a:ext cx="853586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21/11</a:t>
            </a:r>
            <a:endParaRPr lang="en-US" sz="700" dirty="0"/>
          </a:p>
        </p:txBody>
      </p:sp>
      <p:sp>
        <p:nvSpPr>
          <p:cNvPr id="3097" name="Text Box 33"/>
          <p:cNvSpPr txBox="1">
            <a:spLocks noChangeArrowheads="1"/>
          </p:cNvSpPr>
          <p:nvPr/>
        </p:nvSpPr>
        <p:spPr bwMode="auto">
          <a:xfrm>
            <a:off x="8405813" y="4931407"/>
            <a:ext cx="971061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700" dirty="0" smtClean="0"/>
              <a:t>             21/11</a:t>
            </a:r>
            <a:endParaRPr lang="en-US" sz="700" dirty="0"/>
          </a:p>
        </p:txBody>
      </p:sp>
      <p:sp>
        <p:nvSpPr>
          <p:cNvPr id="3098" name="Text Box 35"/>
          <p:cNvSpPr txBox="1">
            <a:spLocks noChangeArrowheads="1"/>
          </p:cNvSpPr>
          <p:nvPr/>
        </p:nvSpPr>
        <p:spPr bwMode="auto">
          <a:xfrm>
            <a:off x="6970713" y="2465388"/>
            <a:ext cx="227647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SA 10 GNK 488 </a:t>
            </a:r>
          </a:p>
          <a:p>
            <a:pPr algn="ctr"/>
            <a:r>
              <a:rPr lang="en-US" sz="800" b="1" dirty="0"/>
              <a:t>Me Connie de Klerk </a:t>
            </a:r>
          </a:p>
          <a:p>
            <a:pPr algn="ctr"/>
            <a:r>
              <a:rPr lang="en-US" sz="800" b="1" dirty="0"/>
              <a:t>Elective</a:t>
            </a:r>
          </a:p>
          <a:p>
            <a:pPr algn="ctr"/>
            <a:r>
              <a:rPr lang="en-US" sz="800" b="1" dirty="0" smtClean="0"/>
              <a:t>13/10 </a:t>
            </a:r>
            <a:r>
              <a:rPr lang="en-US" sz="800" b="1" dirty="0"/>
              <a:t>to </a:t>
            </a:r>
            <a:r>
              <a:rPr lang="en-US" sz="800" b="1" dirty="0" smtClean="0"/>
              <a:t>14/11</a:t>
            </a:r>
            <a:endParaRPr lang="en-US" sz="800" b="1" dirty="0"/>
          </a:p>
          <a:p>
            <a:pPr algn="ctr"/>
            <a:r>
              <a:rPr lang="en-ZA" sz="800" b="1" dirty="0"/>
              <a:t>(4 weeks + 1 week travelling time)</a:t>
            </a:r>
          </a:p>
          <a:p>
            <a:pPr algn="ctr"/>
            <a:r>
              <a:rPr lang="en-ZA" sz="500" b="1" dirty="0"/>
              <a:t>NB: It may not be wise to choose an Elective outside of the Gauteng area if involved in the 2</a:t>
            </a:r>
            <a:r>
              <a:rPr lang="en-ZA" sz="500" b="1" baseline="30000" dirty="0"/>
              <a:t>nd</a:t>
            </a:r>
            <a:r>
              <a:rPr lang="en-ZA" sz="500" b="1" dirty="0"/>
              <a:t> </a:t>
            </a:r>
            <a:r>
              <a:rPr lang="en-ZA" sz="500" b="1" dirty="0" err="1"/>
              <a:t>Sem</a:t>
            </a:r>
            <a:r>
              <a:rPr lang="en-ZA" sz="500" b="1" dirty="0"/>
              <a:t> 1</a:t>
            </a:r>
            <a:r>
              <a:rPr lang="en-ZA" sz="500" b="1" baseline="30000" dirty="0"/>
              <a:t>st</a:t>
            </a:r>
            <a:r>
              <a:rPr lang="en-ZA" sz="500" b="1" dirty="0"/>
              <a:t> Exam and/or 1</a:t>
            </a:r>
            <a:r>
              <a:rPr lang="en-ZA" sz="500" b="1" baseline="30000" dirty="0"/>
              <a:t>st</a:t>
            </a:r>
            <a:r>
              <a:rPr lang="en-ZA" sz="500" b="1" dirty="0"/>
              <a:t> &amp; 2</a:t>
            </a:r>
            <a:r>
              <a:rPr lang="en-ZA" sz="500" b="1" baseline="30000" dirty="0"/>
              <a:t>nd</a:t>
            </a:r>
            <a:r>
              <a:rPr lang="en-ZA" sz="500" b="1" dirty="0"/>
              <a:t> </a:t>
            </a:r>
            <a:r>
              <a:rPr lang="en-ZA" sz="500" b="1" dirty="0" err="1"/>
              <a:t>Sem</a:t>
            </a:r>
            <a:r>
              <a:rPr lang="en-ZA" sz="500" b="1" dirty="0"/>
              <a:t> 2</a:t>
            </a:r>
            <a:r>
              <a:rPr lang="en-ZA" sz="500" b="1" baseline="30000" dirty="0"/>
              <a:t>nd</a:t>
            </a:r>
            <a:r>
              <a:rPr lang="en-ZA" sz="500" b="1" dirty="0"/>
              <a:t> Exam </a:t>
            </a:r>
            <a:endParaRPr lang="en-US" sz="500" b="1" dirty="0"/>
          </a:p>
        </p:txBody>
      </p:sp>
      <p:sp>
        <p:nvSpPr>
          <p:cNvPr id="3099" name="Text Box 44"/>
          <p:cNvSpPr txBox="1">
            <a:spLocks noChangeArrowheads="1"/>
          </p:cNvSpPr>
          <p:nvPr/>
        </p:nvSpPr>
        <p:spPr bwMode="auto">
          <a:xfrm>
            <a:off x="3924300" y="5330825"/>
            <a:ext cx="1971675" cy="81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sz="700" b="1" u="sng" dirty="0"/>
              <a:t>School quarters</a:t>
            </a:r>
          </a:p>
          <a:p>
            <a:pPr eaLnBrk="1" hangingPunct="1">
              <a:lnSpc>
                <a:spcPct val="75000"/>
              </a:lnSpc>
            </a:pPr>
            <a:endParaRPr lang="en-US" sz="700" b="1" u="sng" dirty="0"/>
          </a:p>
          <a:p>
            <a:pPr eaLnBrk="1" hangingPunct="1">
              <a:lnSpc>
                <a:spcPct val="75000"/>
              </a:lnSpc>
            </a:pPr>
            <a:r>
              <a:rPr lang="en-US" sz="700" dirty="0"/>
              <a:t>3</a:t>
            </a:r>
            <a:r>
              <a:rPr lang="en-US" sz="700" baseline="30000" dirty="0"/>
              <a:t>rd</a:t>
            </a:r>
            <a:r>
              <a:rPr lang="en-US" sz="700" dirty="0"/>
              <a:t> quarter:      </a:t>
            </a:r>
            <a:r>
              <a:rPr lang="en-US" sz="700" dirty="0" smtClean="0"/>
              <a:t>21 </a:t>
            </a:r>
            <a:r>
              <a:rPr lang="en-US" sz="700" dirty="0"/>
              <a:t>July </a:t>
            </a:r>
            <a:r>
              <a:rPr lang="en-US" sz="700" dirty="0" smtClean="0"/>
              <a:t>– 3 Oct</a:t>
            </a:r>
            <a:endParaRPr lang="en-US" sz="700" dirty="0"/>
          </a:p>
          <a:p>
            <a:pPr eaLnBrk="1" hangingPunct="1">
              <a:lnSpc>
                <a:spcPct val="75000"/>
              </a:lnSpc>
            </a:pPr>
            <a:r>
              <a:rPr lang="en-US" sz="700" dirty="0"/>
              <a:t>4</a:t>
            </a:r>
            <a:r>
              <a:rPr lang="en-US" sz="700" baseline="30000" dirty="0"/>
              <a:t>th</a:t>
            </a:r>
            <a:r>
              <a:rPr lang="en-US" sz="700" dirty="0"/>
              <a:t> quarter:      </a:t>
            </a:r>
            <a:r>
              <a:rPr lang="en-US" sz="700" dirty="0" smtClean="0"/>
              <a:t>13 </a:t>
            </a:r>
            <a:r>
              <a:rPr lang="en-US" sz="700" dirty="0"/>
              <a:t>Oct -  </a:t>
            </a:r>
            <a:r>
              <a:rPr lang="en-US" sz="700" dirty="0" smtClean="0"/>
              <a:t>10 </a:t>
            </a:r>
            <a:r>
              <a:rPr lang="en-US" sz="700" dirty="0"/>
              <a:t>Dec</a:t>
            </a:r>
          </a:p>
          <a:p>
            <a:pPr eaLnBrk="1" hangingPunct="1">
              <a:lnSpc>
                <a:spcPct val="75000"/>
              </a:lnSpc>
            </a:pPr>
            <a:endParaRPr lang="en-US" sz="700" b="1" u="sng" dirty="0"/>
          </a:p>
          <a:p>
            <a:pPr eaLnBrk="1" hangingPunct="1">
              <a:lnSpc>
                <a:spcPct val="75000"/>
              </a:lnSpc>
            </a:pPr>
            <a:endParaRPr lang="en-US" sz="700" b="1" u="sng" dirty="0"/>
          </a:p>
          <a:p>
            <a:pPr eaLnBrk="1" hangingPunct="1">
              <a:lnSpc>
                <a:spcPct val="75000"/>
              </a:lnSpc>
            </a:pPr>
            <a:endParaRPr lang="en-US" sz="700" b="1" u="sng" dirty="0"/>
          </a:p>
          <a:p>
            <a:pPr eaLnBrk="1" hangingPunct="1">
              <a:lnSpc>
                <a:spcPct val="75000"/>
              </a:lnSpc>
            </a:pPr>
            <a:r>
              <a:rPr lang="en-US" sz="700" b="1" dirty="0" smtClean="0"/>
              <a:t>Exam </a:t>
            </a:r>
            <a:r>
              <a:rPr lang="en-US" sz="700" b="1" dirty="0"/>
              <a:t>Moderation Committee </a:t>
            </a:r>
            <a:r>
              <a:rPr lang="en-US" sz="700" b="1" dirty="0" smtClean="0"/>
              <a:t>Meeting</a:t>
            </a:r>
          </a:p>
          <a:p>
            <a:pPr eaLnBrk="1" hangingPunct="1">
              <a:lnSpc>
                <a:spcPct val="75000"/>
              </a:lnSpc>
            </a:pPr>
            <a:r>
              <a:rPr lang="en-US" sz="700" dirty="0" smtClean="0"/>
              <a:t>28 November 2014</a:t>
            </a:r>
            <a:endParaRPr lang="en-US" sz="700" dirty="0"/>
          </a:p>
        </p:txBody>
      </p:sp>
      <p:sp>
        <p:nvSpPr>
          <p:cNvPr id="3100" name="Text Box 46"/>
          <p:cNvSpPr txBox="1">
            <a:spLocks noChangeArrowheads="1"/>
          </p:cNvSpPr>
          <p:nvPr/>
        </p:nvSpPr>
        <p:spPr bwMode="auto">
          <a:xfrm>
            <a:off x="1109664" y="5330825"/>
            <a:ext cx="2684461" cy="81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sz="700" dirty="0"/>
              <a:t>09 August	National Women’s day</a:t>
            </a:r>
          </a:p>
          <a:p>
            <a:pPr eaLnBrk="1" hangingPunct="1">
              <a:lnSpc>
                <a:spcPct val="75000"/>
              </a:lnSpc>
            </a:pPr>
            <a:r>
              <a:rPr lang="en-US" sz="700" dirty="0" smtClean="0"/>
              <a:t>11 - 12 </a:t>
            </a:r>
            <a:r>
              <a:rPr lang="en-US" sz="700" dirty="0"/>
              <a:t>August	Bio-Ethics Break-Away (Prof </a:t>
            </a:r>
            <a:r>
              <a:rPr lang="en-US" sz="700" dirty="0" err="1" smtClean="0"/>
              <a:t>WvStaden</a:t>
            </a:r>
            <a:r>
              <a:rPr lang="en-US" sz="700" dirty="0"/>
              <a:t>)</a:t>
            </a:r>
          </a:p>
          <a:p>
            <a:pPr eaLnBrk="1" hangingPunct="1">
              <a:lnSpc>
                <a:spcPct val="75000"/>
              </a:lnSpc>
            </a:pPr>
            <a:r>
              <a:rPr lang="en-US" sz="700" dirty="0" smtClean="0"/>
              <a:t>10 </a:t>
            </a:r>
            <a:r>
              <a:rPr lang="en-US" sz="700" dirty="0"/>
              <a:t>September	Spring day</a:t>
            </a:r>
          </a:p>
          <a:p>
            <a:pPr eaLnBrk="1" hangingPunct="1">
              <a:lnSpc>
                <a:spcPct val="75000"/>
              </a:lnSpc>
            </a:pPr>
            <a:r>
              <a:rPr lang="en-US" sz="700" dirty="0"/>
              <a:t>24 September	Heritage day</a:t>
            </a:r>
          </a:p>
          <a:p>
            <a:pPr eaLnBrk="1" hangingPunct="1">
              <a:lnSpc>
                <a:spcPct val="75000"/>
              </a:lnSpc>
            </a:pPr>
            <a:r>
              <a:rPr lang="en-US" sz="700" dirty="0"/>
              <a:t>16 December	Day of Reconciliation</a:t>
            </a:r>
          </a:p>
          <a:p>
            <a:pPr eaLnBrk="1" hangingPunct="1">
              <a:lnSpc>
                <a:spcPct val="75000"/>
              </a:lnSpc>
            </a:pPr>
            <a:r>
              <a:rPr lang="en-US" sz="700" dirty="0" smtClean="0"/>
              <a:t>23 </a:t>
            </a:r>
            <a:r>
              <a:rPr lang="en-US" sz="700" dirty="0"/>
              <a:t>December	UP closes at 10:00</a:t>
            </a:r>
          </a:p>
          <a:p>
            <a:pPr eaLnBrk="1" hangingPunct="1">
              <a:lnSpc>
                <a:spcPct val="75000"/>
              </a:lnSpc>
            </a:pPr>
            <a:r>
              <a:rPr lang="en-US" sz="700" dirty="0"/>
              <a:t>25 December	Christmas</a:t>
            </a:r>
          </a:p>
          <a:p>
            <a:pPr eaLnBrk="1" hangingPunct="1">
              <a:lnSpc>
                <a:spcPct val="75000"/>
              </a:lnSpc>
            </a:pPr>
            <a:r>
              <a:rPr lang="en-US" sz="700" dirty="0"/>
              <a:t>26 December 	Day of Goodwill</a:t>
            </a:r>
          </a:p>
          <a:p>
            <a:pPr eaLnBrk="1" hangingPunct="1">
              <a:lnSpc>
                <a:spcPct val="75000"/>
              </a:lnSpc>
            </a:pPr>
            <a:r>
              <a:rPr lang="en-US" sz="700" dirty="0"/>
              <a:t>  5</a:t>
            </a:r>
            <a:r>
              <a:rPr lang="en-US" sz="700" dirty="0" smtClean="0"/>
              <a:t> January 2015</a:t>
            </a:r>
            <a:r>
              <a:rPr lang="en-US" sz="700" dirty="0"/>
              <a:t>	UP reopens</a:t>
            </a:r>
          </a:p>
        </p:txBody>
      </p:sp>
      <p:sp>
        <p:nvSpPr>
          <p:cNvPr id="3101" name="Rectangle 49"/>
          <p:cNvSpPr>
            <a:spLocks noChangeArrowheads="1"/>
          </p:cNvSpPr>
          <p:nvPr/>
        </p:nvSpPr>
        <p:spPr bwMode="auto">
          <a:xfrm>
            <a:off x="223838" y="404813"/>
            <a:ext cx="166687" cy="312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2" name="Rectangle 50"/>
          <p:cNvSpPr>
            <a:spLocks noChangeArrowheads="1"/>
          </p:cNvSpPr>
          <p:nvPr/>
        </p:nvSpPr>
        <p:spPr bwMode="auto">
          <a:xfrm>
            <a:off x="417513" y="404813"/>
            <a:ext cx="9375775" cy="312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3" name="Line 51"/>
          <p:cNvSpPr>
            <a:spLocks noChangeShapeType="1"/>
          </p:cNvSpPr>
          <p:nvPr/>
        </p:nvSpPr>
        <p:spPr bwMode="auto">
          <a:xfrm flipH="1">
            <a:off x="854075" y="403225"/>
            <a:ext cx="1588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4" name="Line 52"/>
          <p:cNvSpPr>
            <a:spLocks noChangeShapeType="1"/>
          </p:cNvSpPr>
          <p:nvPr/>
        </p:nvSpPr>
        <p:spPr bwMode="auto">
          <a:xfrm flipH="1">
            <a:off x="1347788" y="403225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5" name="Line 53"/>
          <p:cNvSpPr>
            <a:spLocks noChangeShapeType="1"/>
          </p:cNvSpPr>
          <p:nvPr/>
        </p:nvSpPr>
        <p:spPr bwMode="auto">
          <a:xfrm flipH="1">
            <a:off x="1806575" y="404813"/>
            <a:ext cx="0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6" name="Line 54"/>
          <p:cNvSpPr>
            <a:spLocks noChangeShapeType="1"/>
          </p:cNvSpPr>
          <p:nvPr/>
        </p:nvSpPr>
        <p:spPr bwMode="auto">
          <a:xfrm flipH="1">
            <a:off x="2281238" y="403225"/>
            <a:ext cx="0" cy="31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7" name="Line 55"/>
          <p:cNvSpPr>
            <a:spLocks noChangeShapeType="1"/>
          </p:cNvSpPr>
          <p:nvPr/>
        </p:nvSpPr>
        <p:spPr bwMode="auto">
          <a:xfrm>
            <a:off x="2752725" y="404813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8" name="Line 57"/>
          <p:cNvSpPr>
            <a:spLocks noChangeShapeType="1"/>
          </p:cNvSpPr>
          <p:nvPr/>
        </p:nvSpPr>
        <p:spPr bwMode="auto">
          <a:xfrm flipH="1">
            <a:off x="3221038" y="398463"/>
            <a:ext cx="0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09" name="Line 59"/>
          <p:cNvSpPr>
            <a:spLocks noChangeShapeType="1"/>
          </p:cNvSpPr>
          <p:nvPr/>
        </p:nvSpPr>
        <p:spPr bwMode="auto">
          <a:xfrm flipH="1">
            <a:off x="4160838" y="4095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10" name="Line 61"/>
          <p:cNvSpPr>
            <a:spLocks noChangeShapeType="1"/>
          </p:cNvSpPr>
          <p:nvPr/>
        </p:nvSpPr>
        <p:spPr bwMode="auto">
          <a:xfrm flipH="1">
            <a:off x="6045200" y="404813"/>
            <a:ext cx="0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11" name="Line 62"/>
          <p:cNvSpPr>
            <a:spLocks noChangeShapeType="1"/>
          </p:cNvSpPr>
          <p:nvPr/>
        </p:nvSpPr>
        <p:spPr bwMode="auto">
          <a:xfrm>
            <a:off x="6527800" y="403225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12" name="Text Box 63"/>
          <p:cNvSpPr txBox="1">
            <a:spLocks noChangeArrowheads="1"/>
          </p:cNvSpPr>
          <p:nvPr/>
        </p:nvSpPr>
        <p:spPr bwMode="auto">
          <a:xfrm>
            <a:off x="6522973" y="407988"/>
            <a:ext cx="4732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13/10 </a:t>
            </a:r>
            <a:endParaRPr lang="en-US" sz="800" dirty="0"/>
          </a:p>
          <a:p>
            <a:pPr algn="ctr"/>
            <a:r>
              <a:rPr lang="en-US" sz="800" dirty="0"/>
              <a:t>14</a:t>
            </a:r>
          </a:p>
        </p:txBody>
      </p:sp>
      <p:sp>
        <p:nvSpPr>
          <p:cNvPr id="3113" name="Text Box 64"/>
          <p:cNvSpPr txBox="1">
            <a:spLocks noChangeArrowheads="1"/>
          </p:cNvSpPr>
          <p:nvPr/>
        </p:nvSpPr>
        <p:spPr bwMode="auto">
          <a:xfrm>
            <a:off x="5992813" y="411163"/>
            <a:ext cx="552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6/10</a:t>
            </a:r>
            <a:endParaRPr lang="en-US" sz="800" dirty="0"/>
          </a:p>
          <a:p>
            <a:pPr algn="ctr"/>
            <a:r>
              <a:rPr lang="en-US" sz="800" dirty="0"/>
              <a:t>13</a:t>
            </a:r>
          </a:p>
        </p:txBody>
      </p:sp>
      <p:sp>
        <p:nvSpPr>
          <p:cNvPr id="3114" name="Text Box 65"/>
          <p:cNvSpPr txBox="1">
            <a:spLocks noChangeArrowheads="1"/>
          </p:cNvSpPr>
          <p:nvPr/>
        </p:nvSpPr>
        <p:spPr bwMode="auto">
          <a:xfrm>
            <a:off x="5620103" y="414338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29/9</a:t>
            </a:r>
            <a:endParaRPr lang="en-US" sz="800" dirty="0"/>
          </a:p>
          <a:p>
            <a:pPr algn="ctr"/>
            <a:r>
              <a:rPr lang="en-US" sz="800" dirty="0"/>
              <a:t>12</a:t>
            </a:r>
          </a:p>
        </p:txBody>
      </p:sp>
      <p:sp>
        <p:nvSpPr>
          <p:cNvPr id="3115" name="Text Box 66"/>
          <p:cNvSpPr txBox="1">
            <a:spLocks noChangeArrowheads="1"/>
          </p:cNvSpPr>
          <p:nvPr/>
        </p:nvSpPr>
        <p:spPr bwMode="auto">
          <a:xfrm>
            <a:off x="5143853" y="417513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22/9</a:t>
            </a:r>
            <a:endParaRPr lang="en-US" sz="800" dirty="0"/>
          </a:p>
          <a:p>
            <a:pPr algn="ctr"/>
            <a:r>
              <a:rPr lang="en-US" sz="800" dirty="0"/>
              <a:t>11</a:t>
            </a:r>
          </a:p>
        </p:txBody>
      </p:sp>
      <p:sp>
        <p:nvSpPr>
          <p:cNvPr id="3116" name="Text Box 67"/>
          <p:cNvSpPr txBox="1">
            <a:spLocks noChangeArrowheads="1"/>
          </p:cNvSpPr>
          <p:nvPr/>
        </p:nvSpPr>
        <p:spPr bwMode="auto">
          <a:xfrm>
            <a:off x="4675541" y="412750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15/9</a:t>
            </a:r>
            <a:endParaRPr lang="en-US" sz="800" dirty="0"/>
          </a:p>
          <a:p>
            <a:pPr algn="ctr"/>
            <a:r>
              <a:rPr lang="en-US" sz="800" dirty="0"/>
              <a:t>10</a:t>
            </a:r>
          </a:p>
        </p:txBody>
      </p:sp>
      <p:sp>
        <p:nvSpPr>
          <p:cNvPr id="3117" name="Text Box 68"/>
          <p:cNvSpPr txBox="1">
            <a:spLocks noChangeArrowheads="1"/>
          </p:cNvSpPr>
          <p:nvPr/>
        </p:nvSpPr>
        <p:spPr bwMode="auto">
          <a:xfrm>
            <a:off x="4231320" y="415925"/>
            <a:ext cx="328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/>
              <a:t>8</a:t>
            </a:r>
            <a:r>
              <a:rPr lang="en-US" sz="800" dirty="0" smtClean="0"/>
              <a:t>/9</a:t>
            </a:r>
            <a:endParaRPr lang="en-US" sz="800" dirty="0"/>
          </a:p>
          <a:p>
            <a:pPr algn="ctr"/>
            <a:r>
              <a:rPr lang="en-US" sz="800" dirty="0"/>
              <a:t>9</a:t>
            </a:r>
          </a:p>
        </p:txBody>
      </p:sp>
      <p:sp>
        <p:nvSpPr>
          <p:cNvPr id="3118" name="Text Box 69"/>
          <p:cNvSpPr txBox="1">
            <a:spLocks noChangeArrowheads="1"/>
          </p:cNvSpPr>
          <p:nvPr/>
        </p:nvSpPr>
        <p:spPr bwMode="auto">
          <a:xfrm>
            <a:off x="3747133" y="415925"/>
            <a:ext cx="3289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1/9</a:t>
            </a:r>
            <a:endParaRPr lang="en-US" sz="800" dirty="0"/>
          </a:p>
          <a:p>
            <a:pPr algn="ctr"/>
            <a:r>
              <a:rPr lang="en-US" sz="800" dirty="0"/>
              <a:t>8</a:t>
            </a:r>
          </a:p>
        </p:txBody>
      </p:sp>
      <p:sp>
        <p:nvSpPr>
          <p:cNvPr id="3119" name="Text Box 70"/>
          <p:cNvSpPr txBox="1">
            <a:spLocks noChangeArrowheads="1"/>
          </p:cNvSpPr>
          <p:nvPr/>
        </p:nvSpPr>
        <p:spPr bwMode="auto">
          <a:xfrm>
            <a:off x="3197578" y="417513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25/8</a:t>
            </a:r>
            <a:endParaRPr lang="en-US" sz="800" dirty="0"/>
          </a:p>
          <a:p>
            <a:pPr algn="ctr"/>
            <a:r>
              <a:rPr lang="en-US" sz="800" dirty="0"/>
              <a:t>7</a:t>
            </a:r>
          </a:p>
        </p:txBody>
      </p:sp>
      <p:sp>
        <p:nvSpPr>
          <p:cNvPr id="3120" name="Text Box 71"/>
          <p:cNvSpPr txBox="1">
            <a:spLocks noChangeArrowheads="1"/>
          </p:cNvSpPr>
          <p:nvPr/>
        </p:nvSpPr>
        <p:spPr bwMode="auto">
          <a:xfrm>
            <a:off x="2794353" y="414338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18/8</a:t>
            </a:r>
            <a:endParaRPr lang="en-US" sz="800" dirty="0"/>
          </a:p>
          <a:p>
            <a:pPr algn="ctr"/>
            <a:r>
              <a:rPr lang="en-US" sz="800" dirty="0"/>
              <a:t>6</a:t>
            </a:r>
          </a:p>
        </p:txBody>
      </p:sp>
      <p:sp>
        <p:nvSpPr>
          <p:cNvPr id="3121" name="Text Box 72"/>
          <p:cNvSpPr txBox="1">
            <a:spLocks noChangeArrowheads="1"/>
          </p:cNvSpPr>
          <p:nvPr/>
        </p:nvSpPr>
        <p:spPr bwMode="auto">
          <a:xfrm>
            <a:off x="2297466" y="407988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11/8</a:t>
            </a:r>
            <a:endParaRPr lang="en-US" sz="800" dirty="0"/>
          </a:p>
          <a:p>
            <a:pPr algn="ctr"/>
            <a:r>
              <a:rPr lang="en-US" sz="800" dirty="0"/>
              <a:t>5</a:t>
            </a:r>
          </a:p>
        </p:txBody>
      </p:sp>
      <p:sp>
        <p:nvSpPr>
          <p:cNvPr id="3122" name="Text Box 73"/>
          <p:cNvSpPr txBox="1">
            <a:spLocks noChangeArrowheads="1"/>
          </p:cNvSpPr>
          <p:nvPr/>
        </p:nvSpPr>
        <p:spPr bwMode="auto">
          <a:xfrm>
            <a:off x="1888170" y="414338"/>
            <a:ext cx="328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4/8</a:t>
            </a:r>
            <a:endParaRPr lang="en-US" sz="800" dirty="0"/>
          </a:p>
          <a:p>
            <a:pPr algn="ctr"/>
            <a:r>
              <a:rPr lang="en-US" sz="800" dirty="0"/>
              <a:t>4</a:t>
            </a:r>
          </a:p>
        </p:txBody>
      </p:sp>
      <p:sp>
        <p:nvSpPr>
          <p:cNvPr id="3123" name="Text Box 74"/>
          <p:cNvSpPr txBox="1">
            <a:spLocks noChangeArrowheads="1"/>
          </p:cNvSpPr>
          <p:nvPr/>
        </p:nvSpPr>
        <p:spPr bwMode="auto">
          <a:xfrm>
            <a:off x="1398942" y="403225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28/7</a:t>
            </a:r>
            <a:endParaRPr lang="en-US" sz="800" dirty="0"/>
          </a:p>
          <a:p>
            <a:pPr algn="ctr"/>
            <a:r>
              <a:rPr lang="en-US" sz="800" dirty="0"/>
              <a:t>3</a:t>
            </a:r>
          </a:p>
        </p:txBody>
      </p:sp>
      <p:sp>
        <p:nvSpPr>
          <p:cNvPr id="3124" name="Text Box 75"/>
          <p:cNvSpPr txBox="1">
            <a:spLocks noChangeArrowheads="1"/>
          </p:cNvSpPr>
          <p:nvPr/>
        </p:nvSpPr>
        <p:spPr bwMode="auto">
          <a:xfrm>
            <a:off x="916341" y="407988"/>
            <a:ext cx="3866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21/7</a:t>
            </a:r>
            <a:endParaRPr lang="en-US" sz="800" dirty="0"/>
          </a:p>
          <a:p>
            <a:pPr algn="ctr"/>
            <a:r>
              <a:rPr lang="en-US" sz="800" dirty="0"/>
              <a:t>2</a:t>
            </a:r>
          </a:p>
        </p:txBody>
      </p:sp>
      <p:sp>
        <p:nvSpPr>
          <p:cNvPr id="3125" name="Text Box 76"/>
          <p:cNvSpPr txBox="1">
            <a:spLocks noChangeArrowheads="1"/>
          </p:cNvSpPr>
          <p:nvPr/>
        </p:nvSpPr>
        <p:spPr bwMode="auto">
          <a:xfrm>
            <a:off x="455969" y="409575"/>
            <a:ext cx="3866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14/7</a:t>
            </a:r>
          </a:p>
          <a:p>
            <a:pPr algn="ctr"/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3126" name="Rectangle 77"/>
          <p:cNvSpPr>
            <a:spLocks noChangeArrowheads="1"/>
          </p:cNvSpPr>
          <p:nvPr/>
        </p:nvSpPr>
        <p:spPr bwMode="auto">
          <a:xfrm>
            <a:off x="225425" y="1616075"/>
            <a:ext cx="165100" cy="84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27" name="Rectangle 78"/>
          <p:cNvSpPr>
            <a:spLocks noChangeArrowheads="1"/>
          </p:cNvSpPr>
          <p:nvPr/>
        </p:nvSpPr>
        <p:spPr bwMode="auto">
          <a:xfrm>
            <a:off x="222250" y="3360738"/>
            <a:ext cx="169863" cy="930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28" name="Rectangle 79"/>
          <p:cNvSpPr>
            <a:spLocks noChangeArrowheads="1"/>
          </p:cNvSpPr>
          <p:nvPr/>
        </p:nvSpPr>
        <p:spPr bwMode="auto">
          <a:xfrm>
            <a:off x="223838" y="757238"/>
            <a:ext cx="166687" cy="827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29" name="Rectangle 80"/>
          <p:cNvSpPr>
            <a:spLocks noChangeArrowheads="1"/>
          </p:cNvSpPr>
          <p:nvPr/>
        </p:nvSpPr>
        <p:spPr bwMode="auto">
          <a:xfrm>
            <a:off x="1827213" y="757238"/>
            <a:ext cx="4200525" cy="82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30" name="Rectangle 81"/>
          <p:cNvSpPr>
            <a:spLocks noChangeArrowheads="1"/>
          </p:cNvSpPr>
          <p:nvPr/>
        </p:nvSpPr>
        <p:spPr bwMode="auto">
          <a:xfrm>
            <a:off x="222250" y="2498725"/>
            <a:ext cx="169863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31" name="Rectangle 82"/>
          <p:cNvSpPr>
            <a:spLocks noChangeArrowheads="1"/>
          </p:cNvSpPr>
          <p:nvPr/>
        </p:nvSpPr>
        <p:spPr bwMode="auto">
          <a:xfrm>
            <a:off x="415925" y="2497138"/>
            <a:ext cx="5192713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32" name="Rectangle 83"/>
          <p:cNvSpPr>
            <a:spLocks noChangeArrowheads="1"/>
          </p:cNvSpPr>
          <p:nvPr/>
        </p:nvSpPr>
        <p:spPr bwMode="auto">
          <a:xfrm>
            <a:off x="415925" y="3362325"/>
            <a:ext cx="4706938" cy="92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33" name="Text Box 86"/>
          <p:cNvSpPr txBox="1">
            <a:spLocks noChangeArrowheads="1"/>
          </p:cNvSpPr>
          <p:nvPr/>
        </p:nvSpPr>
        <p:spPr bwMode="auto">
          <a:xfrm>
            <a:off x="3065463" y="1771650"/>
            <a:ext cx="18875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Infectious diseases BOK </a:t>
            </a:r>
            <a:r>
              <a:rPr lang="en-US" sz="800" b="1" dirty="0" smtClean="0"/>
              <a:t>287</a:t>
            </a:r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b="1" dirty="0" smtClean="0"/>
              <a:t>Prof N </a:t>
            </a:r>
            <a:r>
              <a:rPr lang="en-US" sz="800" b="1" dirty="0" err="1" smtClean="0"/>
              <a:t>Mbelle</a:t>
            </a:r>
            <a:endParaRPr lang="en-US" sz="800" b="1" dirty="0"/>
          </a:p>
        </p:txBody>
      </p:sp>
      <p:sp>
        <p:nvSpPr>
          <p:cNvPr id="3134" name="Text Box 87"/>
          <p:cNvSpPr txBox="1">
            <a:spLocks noChangeArrowheads="1"/>
          </p:cNvSpPr>
          <p:nvPr/>
        </p:nvSpPr>
        <p:spPr bwMode="auto">
          <a:xfrm>
            <a:off x="1228725" y="1625600"/>
            <a:ext cx="6873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BLOCK 4a</a:t>
            </a:r>
          </a:p>
        </p:txBody>
      </p:sp>
      <p:sp>
        <p:nvSpPr>
          <p:cNvPr id="3135" name="Text Box 88"/>
          <p:cNvSpPr txBox="1">
            <a:spLocks noChangeArrowheads="1"/>
          </p:cNvSpPr>
          <p:nvPr/>
        </p:nvSpPr>
        <p:spPr bwMode="auto">
          <a:xfrm>
            <a:off x="5067300" y="1644650"/>
            <a:ext cx="6350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600" b="1"/>
              <a:t>SA 5</a:t>
            </a:r>
          </a:p>
          <a:p>
            <a:pPr algn="ctr">
              <a:lnSpc>
                <a:spcPct val="75000"/>
              </a:lnSpc>
            </a:pPr>
            <a:r>
              <a:rPr lang="en-US" sz="600" b="1"/>
              <a:t>GNK</a:t>
            </a:r>
          </a:p>
          <a:p>
            <a:pPr algn="ctr">
              <a:lnSpc>
                <a:spcPct val="75000"/>
              </a:lnSpc>
            </a:pPr>
            <a:r>
              <a:rPr lang="en-US" sz="600" b="1"/>
              <a:t> 283</a:t>
            </a:r>
          </a:p>
          <a:p>
            <a:pPr algn="ctr">
              <a:lnSpc>
                <a:spcPct val="75000"/>
              </a:lnSpc>
            </a:pPr>
            <a:r>
              <a:rPr lang="en-US" sz="600" b="1"/>
              <a:t>MBChB</a:t>
            </a:r>
          </a:p>
          <a:p>
            <a:pPr algn="ctr"/>
            <a:endParaRPr lang="en-US" sz="600" b="1"/>
          </a:p>
        </p:txBody>
      </p:sp>
      <p:sp>
        <p:nvSpPr>
          <p:cNvPr id="3136" name="Text Box 89"/>
          <p:cNvSpPr txBox="1">
            <a:spLocks noChangeArrowheads="1"/>
          </p:cNvSpPr>
          <p:nvPr/>
        </p:nvSpPr>
        <p:spPr bwMode="auto">
          <a:xfrm>
            <a:off x="211138" y="800100"/>
            <a:ext cx="2127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I</a:t>
            </a:r>
          </a:p>
        </p:txBody>
      </p:sp>
      <p:sp>
        <p:nvSpPr>
          <p:cNvPr id="3137" name="Text Box 90"/>
          <p:cNvSpPr txBox="1">
            <a:spLocks noChangeArrowheads="1"/>
          </p:cNvSpPr>
          <p:nvPr/>
        </p:nvSpPr>
        <p:spPr bwMode="auto">
          <a:xfrm>
            <a:off x="180975" y="1657350"/>
            <a:ext cx="2397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II</a:t>
            </a:r>
          </a:p>
        </p:txBody>
      </p:sp>
      <p:sp>
        <p:nvSpPr>
          <p:cNvPr id="3138" name="Text Box 91"/>
          <p:cNvSpPr txBox="1">
            <a:spLocks noChangeArrowheads="1"/>
          </p:cNvSpPr>
          <p:nvPr/>
        </p:nvSpPr>
        <p:spPr bwMode="auto">
          <a:xfrm>
            <a:off x="180975" y="2508250"/>
            <a:ext cx="2667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III</a:t>
            </a:r>
          </a:p>
        </p:txBody>
      </p:sp>
      <p:sp>
        <p:nvSpPr>
          <p:cNvPr id="3139" name="Text Box 92"/>
          <p:cNvSpPr txBox="1">
            <a:spLocks noChangeArrowheads="1"/>
          </p:cNvSpPr>
          <p:nvPr/>
        </p:nvSpPr>
        <p:spPr bwMode="auto">
          <a:xfrm>
            <a:off x="168275" y="3382963"/>
            <a:ext cx="3159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IV</a:t>
            </a:r>
          </a:p>
        </p:txBody>
      </p:sp>
      <p:sp>
        <p:nvSpPr>
          <p:cNvPr id="3140" name="Line 94"/>
          <p:cNvSpPr>
            <a:spLocks noChangeShapeType="1"/>
          </p:cNvSpPr>
          <p:nvPr/>
        </p:nvSpPr>
        <p:spPr bwMode="auto">
          <a:xfrm>
            <a:off x="3235325" y="3360738"/>
            <a:ext cx="0" cy="477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41" name="Text Box 96"/>
          <p:cNvSpPr txBox="1">
            <a:spLocks noChangeArrowheads="1"/>
          </p:cNvSpPr>
          <p:nvPr/>
        </p:nvSpPr>
        <p:spPr bwMode="auto">
          <a:xfrm>
            <a:off x="2582863" y="760413"/>
            <a:ext cx="2268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BLOCK 1  BOK 121:  Molecule to Organism</a:t>
            </a:r>
          </a:p>
          <a:p>
            <a:pPr algn="ctr"/>
            <a:r>
              <a:rPr lang="en-US" sz="800" b="1"/>
              <a:t>Prof MC Bosman</a:t>
            </a:r>
          </a:p>
        </p:txBody>
      </p:sp>
      <p:sp>
        <p:nvSpPr>
          <p:cNvPr id="3142" name="Text Box 98"/>
          <p:cNvSpPr txBox="1">
            <a:spLocks noChangeArrowheads="1"/>
          </p:cNvSpPr>
          <p:nvPr/>
        </p:nvSpPr>
        <p:spPr bwMode="auto">
          <a:xfrm>
            <a:off x="1217613" y="1127125"/>
            <a:ext cx="149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endParaRPr lang="en-US" sz="800">
              <a:solidFill>
                <a:srgbClr val="FF0000"/>
              </a:solidFill>
            </a:endParaRPr>
          </a:p>
          <a:p>
            <a:pPr algn="ctr"/>
            <a:endParaRPr lang="en-US" sz="800">
              <a:solidFill>
                <a:srgbClr val="FF0000"/>
              </a:solidFill>
            </a:endParaRPr>
          </a:p>
        </p:txBody>
      </p:sp>
      <p:sp>
        <p:nvSpPr>
          <p:cNvPr id="3143" name="Text Box 99"/>
          <p:cNvSpPr txBox="1">
            <a:spLocks noChangeArrowheads="1"/>
          </p:cNvSpPr>
          <p:nvPr/>
        </p:nvSpPr>
        <p:spPr bwMode="auto">
          <a:xfrm>
            <a:off x="3578225" y="1400175"/>
            <a:ext cx="2006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Academic Literacy </a:t>
            </a:r>
            <a:r>
              <a:rPr lang="en-US" sz="800" b="1" dirty="0" smtClean="0"/>
              <a:t>ELH 111</a:t>
            </a:r>
            <a:endParaRPr lang="en-US" sz="800" dirty="0"/>
          </a:p>
        </p:txBody>
      </p:sp>
      <p:sp>
        <p:nvSpPr>
          <p:cNvPr id="3144" name="Text Box 100"/>
          <p:cNvSpPr txBox="1">
            <a:spLocks noChangeArrowheads="1"/>
          </p:cNvSpPr>
          <p:nvPr/>
        </p:nvSpPr>
        <p:spPr bwMode="auto">
          <a:xfrm>
            <a:off x="474663" y="1760538"/>
            <a:ext cx="2222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Pathological conditions BOK 285</a:t>
            </a:r>
          </a:p>
          <a:p>
            <a:pPr algn="ctr"/>
            <a:r>
              <a:rPr lang="en-US" sz="800" b="1"/>
              <a:t>Dr M Louw</a:t>
            </a:r>
            <a:endParaRPr lang="en-US" sz="800"/>
          </a:p>
        </p:txBody>
      </p:sp>
      <p:sp>
        <p:nvSpPr>
          <p:cNvPr id="3145" name="Text Box 101"/>
          <p:cNvSpPr txBox="1">
            <a:spLocks noChangeArrowheads="1"/>
          </p:cNvSpPr>
          <p:nvPr/>
        </p:nvSpPr>
        <p:spPr bwMode="auto">
          <a:xfrm>
            <a:off x="5067300" y="1951038"/>
            <a:ext cx="993775" cy="32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600" b="1" dirty="0" smtClean="0"/>
              <a:t>Prof S </a:t>
            </a:r>
            <a:r>
              <a:rPr lang="en-US" sz="600" b="1" dirty="0" err="1" smtClean="0"/>
              <a:t>Ellenmdin</a:t>
            </a:r>
            <a:r>
              <a:rPr lang="en-US" sz="600" b="1" dirty="0" smtClean="0">
                <a:solidFill>
                  <a:srgbClr val="FF0000"/>
                </a:solidFill>
              </a:rPr>
              <a:t>        </a:t>
            </a:r>
            <a:r>
              <a:rPr lang="en-US" sz="600" b="1" dirty="0"/>
              <a:t>Introduction to </a:t>
            </a:r>
          </a:p>
          <a:p>
            <a:pPr algn="ctr">
              <a:lnSpc>
                <a:spcPct val="85000"/>
              </a:lnSpc>
            </a:pPr>
            <a:r>
              <a:rPr lang="en-US" sz="600" b="1" dirty="0"/>
              <a:t>Clinical Medicine</a:t>
            </a:r>
          </a:p>
        </p:txBody>
      </p:sp>
      <p:sp>
        <p:nvSpPr>
          <p:cNvPr id="3146" name="Text Box 102"/>
          <p:cNvSpPr txBox="1">
            <a:spLocks noChangeArrowheads="1"/>
          </p:cNvSpPr>
          <p:nvPr/>
        </p:nvSpPr>
        <p:spPr bwMode="auto">
          <a:xfrm>
            <a:off x="5684838" y="1603375"/>
            <a:ext cx="915987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600" b="1"/>
              <a:t>SA 9 GNK 286</a:t>
            </a:r>
          </a:p>
          <a:p>
            <a:pPr algn="ctr">
              <a:lnSpc>
                <a:spcPct val="85000"/>
              </a:lnSpc>
            </a:pPr>
            <a:r>
              <a:rPr lang="en-US" sz="600" b="1"/>
              <a:t>Prof R Delport</a:t>
            </a:r>
            <a:endParaRPr lang="en-US" sz="600"/>
          </a:p>
          <a:p>
            <a:pPr algn="ctr">
              <a:lnSpc>
                <a:spcPct val="85000"/>
              </a:lnSpc>
            </a:pPr>
            <a:r>
              <a:rPr lang="en-US" sz="600" b="1"/>
              <a:t>Basic Emergency</a:t>
            </a:r>
          </a:p>
          <a:p>
            <a:pPr algn="ctr">
              <a:lnSpc>
                <a:spcPct val="85000"/>
              </a:lnSpc>
            </a:pPr>
            <a:r>
              <a:rPr lang="en-US" sz="600" b="1"/>
              <a:t>          Care</a:t>
            </a:r>
          </a:p>
        </p:txBody>
      </p:sp>
      <p:sp>
        <p:nvSpPr>
          <p:cNvPr id="3147" name="Text Box 103"/>
          <p:cNvSpPr txBox="1">
            <a:spLocks noChangeArrowheads="1"/>
          </p:cNvSpPr>
          <p:nvPr/>
        </p:nvSpPr>
        <p:spPr bwMode="auto">
          <a:xfrm>
            <a:off x="3295650" y="1031875"/>
            <a:ext cx="7889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[GNK 124]</a:t>
            </a:r>
          </a:p>
          <a:p>
            <a:pPr algn="ctr"/>
            <a:r>
              <a:rPr lang="en-US" sz="800"/>
              <a:t>Cell to Tissue</a:t>
            </a:r>
          </a:p>
        </p:txBody>
      </p:sp>
      <p:sp>
        <p:nvSpPr>
          <p:cNvPr id="3148" name="Text Box 104"/>
          <p:cNvSpPr txBox="1">
            <a:spLocks noChangeArrowheads="1"/>
          </p:cNvSpPr>
          <p:nvPr/>
        </p:nvSpPr>
        <p:spPr bwMode="auto">
          <a:xfrm>
            <a:off x="4484688" y="1031875"/>
            <a:ext cx="1211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[GNK 125]</a:t>
            </a:r>
          </a:p>
          <a:p>
            <a:pPr algn="ctr"/>
            <a:r>
              <a:rPr lang="en-US" sz="800"/>
              <a:t>Tissue to Organism</a:t>
            </a:r>
          </a:p>
        </p:txBody>
      </p:sp>
      <p:sp>
        <p:nvSpPr>
          <p:cNvPr id="3149" name="Text Box 106"/>
          <p:cNvSpPr txBox="1">
            <a:spLocks noChangeArrowheads="1"/>
          </p:cNvSpPr>
          <p:nvPr/>
        </p:nvSpPr>
        <p:spPr bwMode="auto">
          <a:xfrm>
            <a:off x="290513" y="1992313"/>
            <a:ext cx="1477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/>
              <a:t>[GNK 214]</a:t>
            </a:r>
          </a:p>
          <a:p>
            <a:pPr algn="ctr"/>
            <a:r>
              <a:rPr lang="en-US" sz="700"/>
              <a:t>Gen Pathology &amp; Immunology</a:t>
            </a:r>
          </a:p>
        </p:txBody>
      </p:sp>
      <p:sp>
        <p:nvSpPr>
          <p:cNvPr id="3150" name="Text Box 107"/>
          <p:cNvSpPr txBox="1">
            <a:spLocks noChangeArrowheads="1"/>
          </p:cNvSpPr>
          <p:nvPr/>
        </p:nvSpPr>
        <p:spPr bwMode="auto">
          <a:xfrm>
            <a:off x="1579563" y="2001838"/>
            <a:ext cx="1206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/>
              <a:t>     [GNK 215]</a:t>
            </a:r>
          </a:p>
          <a:p>
            <a:pPr algn="ctr"/>
            <a:r>
              <a:rPr lang="en-US" sz="700"/>
              <a:t>Principles in Malignancies</a:t>
            </a:r>
          </a:p>
        </p:txBody>
      </p:sp>
      <p:sp>
        <p:nvSpPr>
          <p:cNvPr id="3151" name="Text Box 108"/>
          <p:cNvSpPr txBox="1">
            <a:spLocks noChangeArrowheads="1"/>
          </p:cNvSpPr>
          <p:nvPr/>
        </p:nvSpPr>
        <p:spPr bwMode="auto">
          <a:xfrm>
            <a:off x="2738438" y="1998663"/>
            <a:ext cx="1465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/>
              <a:t>[GNK 216]</a:t>
            </a:r>
          </a:p>
          <a:p>
            <a:pPr algn="ctr"/>
            <a:r>
              <a:rPr lang="en-US" sz="700"/>
              <a:t>Principles of Infectious Diseases</a:t>
            </a:r>
          </a:p>
        </p:txBody>
      </p:sp>
      <p:sp>
        <p:nvSpPr>
          <p:cNvPr id="3152" name="Text Box 109"/>
          <p:cNvSpPr txBox="1">
            <a:spLocks noChangeArrowheads="1"/>
          </p:cNvSpPr>
          <p:nvPr/>
        </p:nvSpPr>
        <p:spPr bwMode="auto">
          <a:xfrm>
            <a:off x="4162425" y="2005013"/>
            <a:ext cx="941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/>
              <a:t>[GNK 217]</a:t>
            </a:r>
          </a:p>
          <a:p>
            <a:pPr algn="ctr"/>
            <a:r>
              <a:rPr lang="en-US" sz="700"/>
              <a:t>Infectious diseases</a:t>
            </a:r>
          </a:p>
        </p:txBody>
      </p:sp>
      <p:sp>
        <p:nvSpPr>
          <p:cNvPr id="3153" name="Text Box 110"/>
          <p:cNvSpPr txBox="1">
            <a:spLocks noChangeArrowheads="1"/>
          </p:cNvSpPr>
          <p:nvPr/>
        </p:nvSpPr>
        <p:spPr bwMode="auto">
          <a:xfrm>
            <a:off x="1060016" y="2662238"/>
            <a:ext cx="137088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 err="1" smtClean="0"/>
              <a:t>Dr</a:t>
            </a:r>
            <a:r>
              <a:rPr lang="en-US" sz="800" b="1" dirty="0"/>
              <a:t> </a:t>
            </a:r>
            <a:r>
              <a:rPr lang="en-US" sz="800" b="1" dirty="0" smtClean="0"/>
              <a:t>HA du </a:t>
            </a:r>
            <a:r>
              <a:rPr lang="en-US" sz="800" b="1" dirty="0" err="1" smtClean="0"/>
              <a:t>Toit</a:t>
            </a:r>
            <a:r>
              <a:rPr lang="en-US" sz="800" b="1" dirty="0" smtClean="0"/>
              <a:t> </a:t>
            </a:r>
            <a:r>
              <a:rPr lang="en-US" sz="800" b="1" dirty="0" err="1" smtClean="0"/>
              <a:t>Lombaard</a:t>
            </a:r>
            <a:endParaRPr lang="en-US" sz="800" dirty="0"/>
          </a:p>
        </p:txBody>
      </p:sp>
      <p:sp>
        <p:nvSpPr>
          <p:cNvPr id="3154" name="Text Box 111"/>
          <p:cNvSpPr txBox="1">
            <a:spLocks noChangeArrowheads="1"/>
          </p:cNvSpPr>
          <p:nvPr/>
        </p:nvSpPr>
        <p:spPr bwMode="auto">
          <a:xfrm>
            <a:off x="892175" y="285273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[GNK 321]</a:t>
            </a:r>
          </a:p>
          <a:p>
            <a:pPr algn="ctr"/>
            <a:r>
              <a:rPr lang="en-US" sz="800"/>
              <a:t>Pregnancy</a:t>
            </a:r>
          </a:p>
        </p:txBody>
      </p:sp>
      <p:sp>
        <p:nvSpPr>
          <p:cNvPr id="3155" name="Text Box 112"/>
          <p:cNvSpPr txBox="1">
            <a:spLocks noChangeArrowheads="1"/>
          </p:cNvSpPr>
          <p:nvPr/>
        </p:nvSpPr>
        <p:spPr bwMode="auto">
          <a:xfrm>
            <a:off x="1695450" y="2554288"/>
            <a:ext cx="25685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BLOCK 9</a:t>
            </a:r>
            <a:r>
              <a:rPr lang="en-US" sz="800"/>
              <a:t>  </a:t>
            </a:r>
            <a:r>
              <a:rPr lang="en-US" sz="800" b="1"/>
              <a:t>BOK 382</a:t>
            </a:r>
            <a:r>
              <a:rPr lang="en-US" sz="800"/>
              <a:t> : </a:t>
            </a:r>
            <a:r>
              <a:rPr lang="en-US" sz="800" b="1"/>
              <a:t>Pregnancy and Neonatology</a:t>
            </a:r>
            <a:endParaRPr lang="en-US" sz="800"/>
          </a:p>
        </p:txBody>
      </p:sp>
      <p:sp>
        <p:nvSpPr>
          <p:cNvPr id="3156" name="Text Box 113"/>
          <p:cNvSpPr txBox="1">
            <a:spLocks noChangeArrowheads="1"/>
          </p:cNvSpPr>
          <p:nvPr/>
        </p:nvSpPr>
        <p:spPr bwMode="auto">
          <a:xfrm>
            <a:off x="3643313" y="2687638"/>
            <a:ext cx="9731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Prof  TW de Witt</a:t>
            </a:r>
            <a:endParaRPr lang="en-US" sz="800"/>
          </a:p>
        </p:txBody>
      </p:sp>
      <p:sp>
        <p:nvSpPr>
          <p:cNvPr id="3157" name="Text Box 114"/>
          <p:cNvSpPr txBox="1">
            <a:spLocks noChangeArrowheads="1"/>
          </p:cNvSpPr>
          <p:nvPr/>
        </p:nvSpPr>
        <p:spPr bwMode="auto">
          <a:xfrm>
            <a:off x="3654425" y="2847975"/>
            <a:ext cx="1246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[GNK 323]</a:t>
            </a:r>
          </a:p>
          <a:p>
            <a:pPr algn="ctr"/>
            <a:r>
              <a:rPr lang="en-US" sz="800"/>
              <a:t>Growth &amp; Development</a:t>
            </a:r>
          </a:p>
        </p:txBody>
      </p:sp>
      <p:sp>
        <p:nvSpPr>
          <p:cNvPr id="3158" name="Text Box 116"/>
          <p:cNvSpPr txBox="1">
            <a:spLocks noChangeArrowheads="1"/>
          </p:cNvSpPr>
          <p:nvPr/>
        </p:nvSpPr>
        <p:spPr bwMode="auto">
          <a:xfrm>
            <a:off x="8067187" y="3609996"/>
            <a:ext cx="1309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700" b="1" dirty="0"/>
              <a:t>SA 6 GNK 385</a:t>
            </a:r>
          </a:p>
          <a:p>
            <a:pPr algn="ctr"/>
            <a:r>
              <a:rPr lang="en-US" sz="700" b="1" dirty="0" err="1"/>
              <a:t>Dr</a:t>
            </a:r>
            <a:r>
              <a:rPr lang="en-US" sz="700" b="1" dirty="0"/>
              <a:t> M van </a:t>
            </a:r>
            <a:r>
              <a:rPr lang="en-US" sz="700" b="1" dirty="0" err="1"/>
              <a:t>Rooyen</a:t>
            </a:r>
            <a:endParaRPr lang="en-US" sz="700" b="1" dirty="0"/>
          </a:p>
          <a:p>
            <a:pPr algn="ctr"/>
            <a:r>
              <a:rPr lang="en-US" sz="700" b="1" dirty="0"/>
              <a:t>Managed </a:t>
            </a:r>
            <a:r>
              <a:rPr lang="en-US" sz="700" b="1" dirty="0" smtClean="0"/>
              <a:t>Health</a:t>
            </a:r>
          </a:p>
          <a:p>
            <a:pPr algn="ctr"/>
            <a:r>
              <a:rPr lang="en-US" sz="700" b="1" dirty="0" smtClean="0"/>
              <a:t> </a:t>
            </a:r>
            <a:r>
              <a:rPr lang="en-US" sz="700" b="1" dirty="0"/>
              <a:t>Care Rotation</a:t>
            </a:r>
          </a:p>
        </p:txBody>
      </p:sp>
      <p:sp>
        <p:nvSpPr>
          <p:cNvPr id="3159" name="Text Box 117"/>
          <p:cNvSpPr txBox="1">
            <a:spLocks noChangeArrowheads="1"/>
          </p:cNvSpPr>
          <p:nvPr/>
        </p:nvSpPr>
        <p:spPr bwMode="auto">
          <a:xfrm>
            <a:off x="2582863" y="2833688"/>
            <a:ext cx="755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/>
              <a:t>[GNK 322]</a:t>
            </a:r>
          </a:p>
          <a:p>
            <a:pPr algn="ctr"/>
            <a:r>
              <a:rPr lang="en-US" sz="800"/>
              <a:t>Neonatology</a:t>
            </a:r>
          </a:p>
        </p:txBody>
      </p:sp>
      <p:sp>
        <p:nvSpPr>
          <p:cNvPr id="3160" name="Line 118"/>
          <p:cNvSpPr>
            <a:spLocks noChangeShapeType="1"/>
          </p:cNvSpPr>
          <p:nvPr/>
        </p:nvSpPr>
        <p:spPr bwMode="auto">
          <a:xfrm flipV="1">
            <a:off x="417513" y="3822700"/>
            <a:ext cx="468312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61" name="Text Box 119"/>
          <p:cNvSpPr txBox="1">
            <a:spLocks noChangeArrowheads="1"/>
          </p:cNvSpPr>
          <p:nvPr/>
        </p:nvSpPr>
        <p:spPr bwMode="auto">
          <a:xfrm>
            <a:off x="3135313" y="3827463"/>
            <a:ext cx="161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BLOCK 12 GNK 485:  Head </a:t>
            </a:r>
          </a:p>
          <a:p>
            <a:pPr algn="ctr"/>
            <a:r>
              <a:rPr lang="en-US" sz="800" b="1"/>
              <a:t>&amp; Neck  Prof AAH Mulder</a:t>
            </a:r>
            <a:endParaRPr lang="en-US" sz="800"/>
          </a:p>
        </p:txBody>
      </p:sp>
      <p:sp>
        <p:nvSpPr>
          <p:cNvPr id="3162" name="Text Box 120"/>
          <p:cNvSpPr txBox="1">
            <a:spLocks noChangeArrowheads="1"/>
          </p:cNvSpPr>
          <p:nvPr/>
        </p:nvSpPr>
        <p:spPr bwMode="auto">
          <a:xfrm>
            <a:off x="2224088" y="3903663"/>
            <a:ext cx="149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endParaRPr lang="en-US" sz="800" b="1">
              <a:solidFill>
                <a:srgbClr val="FF0000"/>
              </a:solidFill>
            </a:endParaRPr>
          </a:p>
          <a:p>
            <a:pPr algn="ctr"/>
            <a:endParaRPr lang="en-US" sz="800">
              <a:solidFill>
                <a:srgbClr val="FF0000"/>
              </a:solidFill>
            </a:endParaRPr>
          </a:p>
        </p:txBody>
      </p:sp>
      <p:sp>
        <p:nvSpPr>
          <p:cNvPr id="3163" name="Text Box 121"/>
          <p:cNvSpPr txBox="1">
            <a:spLocks noChangeArrowheads="1"/>
          </p:cNvSpPr>
          <p:nvPr/>
        </p:nvSpPr>
        <p:spPr bwMode="auto">
          <a:xfrm>
            <a:off x="463550" y="3827463"/>
            <a:ext cx="215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BLOCK 14 GNK 483:  Musculoskeletal conditions    Prof  JG </a:t>
            </a:r>
            <a:r>
              <a:rPr lang="en-US" sz="800" b="1" dirty="0" err="1"/>
              <a:t>Myburgh</a:t>
            </a:r>
            <a:endParaRPr lang="en-US" sz="800" b="1" dirty="0"/>
          </a:p>
        </p:txBody>
      </p:sp>
      <p:sp>
        <p:nvSpPr>
          <p:cNvPr id="3164" name="Text Box 124"/>
          <p:cNvSpPr txBox="1">
            <a:spLocks noChangeArrowheads="1"/>
          </p:cNvSpPr>
          <p:nvPr/>
        </p:nvSpPr>
        <p:spPr bwMode="auto">
          <a:xfrm>
            <a:off x="5110640" y="3387725"/>
            <a:ext cx="7508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800" b="1" dirty="0"/>
              <a:t>SA 8</a:t>
            </a:r>
          </a:p>
          <a:p>
            <a:pPr algn="ctr">
              <a:lnSpc>
                <a:spcPct val="75000"/>
              </a:lnSpc>
            </a:pPr>
            <a:r>
              <a:rPr lang="en-US" sz="800" b="1" dirty="0"/>
              <a:t>GNK 486</a:t>
            </a:r>
          </a:p>
          <a:p>
            <a:pPr algn="ctr">
              <a:lnSpc>
                <a:spcPct val="75000"/>
              </a:lnSpc>
            </a:pPr>
            <a:endParaRPr lang="en-US" sz="800" b="1" dirty="0"/>
          </a:p>
          <a:p>
            <a:pPr algn="ctr">
              <a:lnSpc>
                <a:spcPct val="75000"/>
              </a:lnSpc>
            </a:pPr>
            <a:r>
              <a:rPr lang="en-US" sz="800" b="1" dirty="0"/>
              <a:t>Ageing</a:t>
            </a:r>
          </a:p>
          <a:p>
            <a:pPr algn="ctr">
              <a:lnSpc>
                <a:spcPct val="75000"/>
              </a:lnSpc>
            </a:pPr>
            <a:endParaRPr lang="en-US" sz="800" b="1" dirty="0"/>
          </a:p>
          <a:p>
            <a:pPr algn="ctr">
              <a:lnSpc>
                <a:spcPct val="75000"/>
              </a:lnSpc>
            </a:pPr>
            <a:r>
              <a:rPr lang="en-US" sz="800" b="1" dirty="0"/>
              <a:t>Prof MMTM Ally</a:t>
            </a:r>
          </a:p>
          <a:p>
            <a:pPr algn="ctr">
              <a:lnSpc>
                <a:spcPct val="75000"/>
              </a:lnSpc>
            </a:pPr>
            <a:r>
              <a:rPr lang="en-US" sz="800" b="1" dirty="0" smtClean="0"/>
              <a:t>22/9 – 1/10</a:t>
            </a:r>
            <a:endParaRPr lang="en-US" sz="800" b="1" dirty="0"/>
          </a:p>
        </p:txBody>
      </p:sp>
      <p:sp>
        <p:nvSpPr>
          <p:cNvPr id="3165" name="Text Box 126"/>
          <p:cNvSpPr txBox="1">
            <a:spLocks noChangeArrowheads="1"/>
          </p:cNvSpPr>
          <p:nvPr/>
        </p:nvSpPr>
        <p:spPr bwMode="auto">
          <a:xfrm>
            <a:off x="5907371" y="3438546"/>
            <a:ext cx="6889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/>
            <a:r>
              <a:rPr lang="en-US" sz="600" b="1" dirty="0"/>
              <a:t>SA 11a </a:t>
            </a:r>
          </a:p>
          <a:p>
            <a:pPr algn="ctr" eaLnBrk="1" hangingPunct="1"/>
            <a:r>
              <a:rPr lang="en-US" sz="600" b="1" dirty="0"/>
              <a:t>GNK 487</a:t>
            </a:r>
          </a:p>
          <a:p>
            <a:pPr algn="ctr" eaLnBrk="1" hangingPunct="1"/>
            <a:r>
              <a:rPr lang="en-US" sz="600" b="1" dirty="0"/>
              <a:t>Skin</a:t>
            </a:r>
          </a:p>
          <a:p>
            <a:pPr algn="ctr" eaLnBrk="1" hangingPunct="1"/>
            <a:r>
              <a:rPr lang="en-US" sz="600" b="1" dirty="0" err="1"/>
              <a:t>Dr</a:t>
            </a:r>
            <a:r>
              <a:rPr lang="en-US" sz="600" b="1" dirty="0"/>
              <a:t> CM</a:t>
            </a:r>
          </a:p>
          <a:p>
            <a:pPr algn="ctr" eaLnBrk="1" hangingPunct="1"/>
            <a:r>
              <a:rPr lang="en-US" sz="600" b="1" dirty="0" err="1" smtClean="0"/>
              <a:t>Kgokolo</a:t>
            </a:r>
            <a:endParaRPr lang="en-US" sz="600" b="1" dirty="0" smtClean="0"/>
          </a:p>
          <a:p>
            <a:pPr algn="ctr" eaLnBrk="1" hangingPunct="1"/>
            <a:r>
              <a:rPr lang="en-US" sz="600" b="1" dirty="0" smtClean="0"/>
              <a:t>2/10 – 10/10</a:t>
            </a:r>
            <a:endParaRPr lang="en-US" sz="600" b="1" dirty="0"/>
          </a:p>
        </p:txBody>
      </p:sp>
      <p:sp>
        <p:nvSpPr>
          <p:cNvPr id="3166" name="Rectangle 129"/>
          <p:cNvSpPr>
            <a:spLocks noChangeArrowheads="1"/>
          </p:cNvSpPr>
          <p:nvPr/>
        </p:nvSpPr>
        <p:spPr bwMode="auto">
          <a:xfrm>
            <a:off x="7464425" y="1620838"/>
            <a:ext cx="390525" cy="84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67" name="Line 130"/>
          <p:cNvSpPr>
            <a:spLocks noChangeShapeType="1"/>
          </p:cNvSpPr>
          <p:nvPr/>
        </p:nvSpPr>
        <p:spPr bwMode="auto">
          <a:xfrm flipH="1">
            <a:off x="1357313" y="3367088"/>
            <a:ext cx="0" cy="465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68" name="Text Box 131"/>
          <p:cNvSpPr txBox="1">
            <a:spLocks noChangeArrowheads="1"/>
          </p:cNvSpPr>
          <p:nvPr/>
        </p:nvSpPr>
        <p:spPr bwMode="auto">
          <a:xfrm>
            <a:off x="438150" y="3427413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6. ENT</a:t>
            </a:r>
            <a:r>
              <a:rPr lang="en-US" sz="800"/>
              <a:t> rotation  </a:t>
            </a:r>
          </a:p>
          <a:p>
            <a:pPr algn="ctr"/>
            <a:r>
              <a:rPr lang="en-US" sz="800"/>
              <a:t>cont.</a:t>
            </a:r>
          </a:p>
        </p:txBody>
      </p:sp>
      <p:sp>
        <p:nvSpPr>
          <p:cNvPr id="3169" name="Text Box 132"/>
          <p:cNvSpPr txBox="1">
            <a:spLocks noChangeArrowheads="1"/>
          </p:cNvSpPr>
          <p:nvPr/>
        </p:nvSpPr>
        <p:spPr bwMode="auto">
          <a:xfrm>
            <a:off x="1370013" y="3443288"/>
            <a:ext cx="184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 dirty="0"/>
              <a:t>7. Ophthalmology</a:t>
            </a:r>
          </a:p>
          <a:p>
            <a:pPr algn="ctr"/>
            <a:r>
              <a:rPr lang="en-US" sz="800" dirty="0"/>
              <a:t> rotation</a:t>
            </a:r>
          </a:p>
        </p:txBody>
      </p:sp>
      <p:sp>
        <p:nvSpPr>
          <p:cNvPr id="3170" name="Text Box 133"/>
          <p:cNvSpPr txBox="1">
            <a:spLocks noChangeArrowheads="1"/>
          </p:cNvSpPr>
          <p:nvPr/>
        </p:nvSpPr>
        <p:spPr bwMode="auto">
          <a:xfrm>
            <a:off x="3578225" y="3427413"/>
            <a:ext cx="1116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8. Orthopaedic</a:t>
            </a:r>
            <a:r>
              <a:rPr lang="en-US" sz="800"/>
              <a:t> rotation</a:t>
            </a:r>
          </a:p>
        </p:txBody>
      </p:sp>
      <p:sp>
        <p:nvSpPr>
          <p:cNvPr id="3171" name="Text Box 138"/>
          <p:cNvSpPr txBox="1">
            <a:spLocks noChangeArrowheads="1"/>
          </p:cNvSpPr>
          <p:nvPr/>
        </p:nvSpPr>
        <p:spPr bwMode="auto">
          <a:xfrm>
            <a:off x="1851025" y="974725"/>
            <a:ext cx="8699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/>
              <a:t>[GNK 123]</a:t>
            </a:r>
          </a:p>
          <a:p>
            <a:pPr algn="ctr"/>
            <a:r>
              <a:rPr lang="en-US" sz="800" dirty="0"/>
              <a:t>Molecule</a:t>
            </a:r>
          </a:p>
          <a:p>
            <a:pPr algn="ctr"/>
            <a:r>
              <a:rPr lang="en-US" sz="800" dirty="0"/>
              <a:t>to Cell</a:t>
            </a:r>
          </a:p>
        </p:txBody>
      </p:sp>
      <p:sp>
        <p:nvSpPr>
          <p:cNvPr id="3172" name="Text Box 141"/>
          <p:cNvSpPr txBox="1">
            <a:spLocks noChangeArrowheads="1"/>
          </p:cNvSpPr>
          <p:nvPr/>
        </p:nvSpPr>
        <p:spPr bwMode="auto">
          <a:xfrm>
            <a:off x="805803" y="736600"/>
            <a:ext cx="593432" cy="78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  <a:spcBef>
                <a:spcPct val="5000"/>
              </a:spcBef>
            </a:pPr>
            <a:r>
              <a:rPr lang="en-US" sz="700" b="1" dirty="0"/>
              <a:t>SA 1</a:t>
            </a:r>
          </a:p>
          <a:p>
            <a:pPr algn="ctr">
              <a:lnSpc>
                <a:spcPct val="75000"/>
              </a:lnSpc>
              <a:spcBef>
                <a:spcPct val="5000"/>
              </a:spcBef>
            </a:pPr>
            <a:r>
              <a:rPr lang="en-US" sz="700" b="1" dirty="0"/>
              <a:t>GNK 120</a:t>
            </a:r>
          </a:p>
          <a:p>
            <a:pPr algn="ctr">
              <a:lnSpc>
                <a:spcPct val="75000"/>
              </a:lnSpc>
              <a:spcBef>
                <a:spcPct val="5000"/>
              </a:spcBef>
            </a:pPr>
            <a:r>
              <a:rPr lang="en-US" sz="600" b="1" dirty="0" err="1" smtClean="0"/>
              <a:t>Dr</a:t>
            </a:r>
            <a:r>
              <a:rPr lang="en-US" sz="600" b="1" dirty="0" smtClean="0"/>
              <a:t> CM </a:t>
            </a:r>
          </a:p>
          <a:p>
            <a:pPr algn="ctr">
              <a:lnSpc>
                <a:spcPct val="75000"/>
              </a:lnSpc>
              <a:spcBef>
                <a:spcPct val="5000"/>
              </a:spcBef>
            </a:pPr>
            <a:r>
              <a:rPr lang="en-US" sz="600" b="1" dirty="0" err="1" smtClean="0"/>
              <a:t>Kgokolo</a:t>
            </a:r>
            <a:endParaRPr lang="en-US" sz="600" b="1" dirty="0" smtClean="0"/>
          </a:p>
          <a:p>
            <a:pPr algn="ctr">
              <a:lnSpc>
                <a:spcPct val="75000"/>
              </a:lnSpc>
              <a:spcBef>
                <a:spcPct val="5000"/>
              </a:spcBef>
            </a:pPr>
            <a:endParaRPr lang="en-US" sz="600" b="1" dirty="0"/>
          </a:p>
          <a:p>
            <a:pPr algn="ctr"/>
            <a:r>
              <a:rPr lang="en-US" sz="600" b="1" dirty="0"/>
              <a:t>Orientation</a:t>
            </a:r>
            <a:endParaRPr lang="en-US" sz="600" dirty="0"/>
          </a:p>
          <a:p>
            <a:pPr algn="ctr">
              <a:lnSpc>
                <a:spcPct val="75000"/>
              </a:lnSpc>
              <a:spcBef>
                <a:spcPct val="5000"/>
              </a:spcBef>
            </a:pPr>
            <a:endParaRPr lang="en-US" sz="700" b="1" dirty="0"/>
          </a:p>
          <a:p>
            <a:pPr algn="ctr"/>
            <a:endParaRPr lang="en-US" sz="800" dirty="0"/>
          </a:p>
        </p:txBody>
      </p:sp>
      <p:sp>
        <p:nvSpPr>
          <p:cNvPr id="3173" name="Line 144"/>
          <p:cNvSpPr>
            <a:spLocks noChangeShapeType="1"/>
          </p:cNvSpPr>
          <p:nvPr/>
        </p:nvSpPr>
        <p:spPr bwMode="auto">
          <a:xfrm>
            <a:off x="2738438" y="10922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74" name="Text Box 146"/>
          <p:cNvSpPr txBox="1">
            <a:spLocks noChangeArrowheads="1"/>
          </p:cNvSpPr>
          <p:nvPr/>
        </p:nvSpPr>
        <p:spPr bwMode="auto">
          <a:xfrm>
            <a:off x="6007100" y="733425"/>
            <a:ext cx="103505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sz="800" b="1"/>
              <a:t>SA 14 GNK 128</a:t>
            </a:r>
          </a:p>
          <a:p>
            <a:pPr algn="ctr" eaLnBrk="1" hangingPunct="1">
              <a:lnSpc>
                <a:spcPct val="85000"/>
              </a:lnSpc>
              <a:spcAft>
                <a:spcPct val="25000"/>
              </a:spcAft>
            </a:pPr>
            <a:r>
              <a:rPr lang="en-US" sz="800" b="1"/>
              <a:t>Prof OBW Greeff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sz="800" b="1"/>
              <a:t>Introduction to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sz="800" b="1"/>
              <a:t>Clinical</a:t>
            </a:r>
          </a:p>
          <a:p>
            <a:pPr algn="ctr" eaLnBrk="1" hangingPunct="1">
              <a:lnSpc>
                <a:spcPct val="85000"/>
              </a:lnSpc>
            </a:pPr>
            <a:r>
              <a:rPr lang="en-US" sz="800" b="1"/>
              <a:t>Pharmaco- therapy</a:t>
            </a:r>
          </a:p>
        </p:txBody>
      </p:sp>
      <p:sp>
        <p:nvSpPr>
          <p:cNvPr id="3175" name="Line 147"/>
          <p:cNvSpPr>
            <a:spLocks noChangeShapeType="1"/>
          </p:cNvSpPr>
          <p:nvPr/>
        </p:nvSpPr>
        <p:spPr bwMode="auto">
          <a:xfrm>
            <a:off x="3236913" y="3835400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76" name="Line 148"/>
          <p:cNvSpPr>
            <a:spLocks noChangeShapeType="1"/>
          </p:cNvSpPr>
          <p:nvPr/>
        </p:nvSpPr>
        <p:spPr bwMode="auto">
          <a:xfrm>
            <a:off x="4624388" y="406400"/>
            <a:ext cx="0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77" name="Line 149"/>
          <p:cNvSpPr>
            <a:spLocks noChangeShapeType="1"/>
          </p:cNvSpPr>
          <p:nvPr/>
        </p:nvSpPr>
        <p:spPr bwMode="auto">
          <a:xfrm>
            <a:off x="5561013" y="755650"/>
            <a:ext cx="0" cy="820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78" name="Text Box 150"/>
          <p:cNvSpPr txBox="1">
            <a:spLocks noChangeArrowheads="1"/>
          </p:cNvSpPr>
          <p:nvPr/>
        </p:nvSpPr>
        <p:spPr bwMode="auto">
          <a:xfrm>
            <a:off x="5373688" y="865188"/>
            <a:ext cx="855662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/>
            <a:r>
              <a:rPr lang="en-US" sz="700" b="1"/>
              <a:t>Sepedi</a:t>
            </a:r>
          </a:p>
          <a:p>
            <a:pPr algn="ctr" eaLnBrk="1" hangingPunct="1"/>
            <a:r>
              <a:rPr lang="en-ZA" sz="700" b="1"/>
              <a:t>Zulu</a:t>
            </a:r>
          </a:p>
          <a:p>
            <a:pPr algn="ctr" eaLnBrk="1" hangingPunct="1"/>
            <a:r>
              <a:rPr lang="en-ZA" sz="700" b="1"/>
              <a:t>Afrikaans</a:t>
            </a:r>
            <a:endParaRPr lang="en-US" sz="700" b="1"/>
          </a:p>
          <a:p>
            <a:pPr algn="ctr" eaLnBrk="1" hangingPunct="1"/>
            <a:r>
              <a:rPr lang="en-US" sz="700" b="1"/>
              <a:t>SMO 121</a:t>
            </a:r>
          </a:p>
          <a:p>
            <a:pPr algn="ctr" eaLnBrk="1" hangingPunct="1"/>
            <a:r>
              <a:rPr lang="en-ZA" sz="700" b="1"/>
              <a:t>MCB</a:t>
            </a:r>
            <a:endParaRPr lang="en-US" sz="700" b="1"/>
          </a:p>
        </p:txBody>
      </p:sp>
      <p:sp>
        <p:nvSpPr>
          <p:cNvPr id="3179" name="Text Box 152"/>
          <p:cNvSpPr txBox="1">
            <a:spLocks noChangeArrowheads="1"/>
          </p:cNvSpPr>
          <p:nvPr/>
        </p:nvSpPr>
        <p:spPr bwMode="auto">
          <a:xfrm>
            <a:off x="2705100" y="2290763"/>
            <a:ext cx="225583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/>
            <a:r>
              <a:rPr lang="en-US" sz="800" b="1"/>
              <a:t>BLOCK 4 SMO 281 Dr M Louw</a:t>
            </a:r>
          </a:p>
        </p:txBody>
      </p:sp>
      <p:sp>
        <p:nvSpPr>
          <p:cNvPr id="3181" name="Text Box 156"/>
          <p:cNvSpPr txBox="1">
            <a:spLocks noChangeArrowheads="1"/>
          </p:cNvSpPr>
          <p:nvPr/>
        </p:nvSpPr>
        <p:spPr bwMode="auto">
          <a:xfrm>
            <a:off x="3448050" y="3159125"/>
            <a:ext cx="2058988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sz="800" b="1"/>
              <a:t>BLOCK  9 SMO 382 APM &amp; TWdW</a:t>
            </a:r>
          </a:p>
        </p:txBody>
      </p:sp>
      <p:sp>
        <p:nvSpPr>
          <p:cNvPr id="3182" name="Line 157"/>
          <p:cNvSpPr>
            <a:spLocks noChangeShapeType="1"/>
          </p:cNvSpPr>
          <p:nvPr/>
        </p:nvSpPr>
        <p:spPr bwMode="auto">
          <a:xfrm flipH="1">
            <a:off x="4619625" y="1085850"/>
            <a:ext cx="0" cy="333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83" name="Line 158"/>
          <p:cNvSpPr>
            <a:spLocks noChangeShapeType="1"/>
          </p:cNvSpPr>
          <p:nvPr/>
        </p:nvSpPr>
        <p:spPr bwMode="auto">
          <a:xfrm flipV="1">
            <a:off x="1857375" y="1425575"/>
            <a:ext cx="369252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84" name="Line 161"/>
          <p:cNvSpPr>
            <a:spLocks noChangeShapeType="1"/>
          </p:cNvSpPr>
          <p:nvPr/>
        </p:nvSpPr>
        <p:spPr bwMode="auto">
          <a:xfrm flipH="1">
            <a:off x="5597525" y="1628775"/>
            <a:ext cx="4763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185" name="Line 162"/>
          <p:cNvSpPr>
            <a:spLocks noChangeShapeType="1"/>
          </p:cNvSpPr>
          <p:nvPr/>
        </p:nvSpPr>
        <p:spPr bwMode="auto">
          <a:xfrm flipV="1">
            <a:off x="5603875" y="1933575"/>
            <a:ext cx="447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186" name="Line 163"/>
          <p:cNvSpPr>
            <a:spLocks noChangeShapeType="1"/>
          </p:cNvSpPr>
          <p:nvPr/>
        </p:nvSpPr>
        <p:spPr bwMode="auto">
          <a:xfrm flipH="1" flipV="1">
            <a:off x="6057900" y="1933575"/>
            <a:ext cx="1588" cy="365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187" name="Line 164"/>
          <p:cNvSpPr>
            <a:spLocks noChangeShapeType="1"/>
          </p:cNvSpPr>
          <p:nvPr/>
        </p:nvSpPr>
        <p:spPr bwMode="auto">
          <a:xfrm flipH="1">
            <a:off x="422275" y="2311400"/>
            <a:ext cx="46593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188" name="Line 169"/>
          <p:cNvSpPr>
            <a:spLocks noChangeShapeType="1"/>
          </p:cNvSpPr>
          <p:nvPr/>
        </p:nvSpPr>
        <p:spPr bwMode="auto">
          <a:xfrm>
            <a:off x="422275" y="4149725"/>
            <a:ext cx="4198938" cy="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189" name="Rectangle 170"/>
          <p:cNvSpPr>
            <a:spLocks noChangeArrowheads="1"/>
          </p:cNvSpPr>
          <p:nvPr/>
        </p:nvSpPr>
        <p:spPr bwMode="auto">
          <a:xfrm>
            <a:off x="414338" y="1620838"/>
            <a:ext cx="2335212" cy="84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90" name="Rectangle 171"/>
          <p:cNvSpPr>
            <a:spLocks noChangeArrowheads="1"/>
          </p:cNvSpPr>
          <p:nvPr/>
        </p:nvSpPr>
        <p:spPr bwMode="auto">
          <a:xfrm>
            <a:off x="9226550" y="3344862"/>
            <a:ext cx="574675" cy="928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91" name="Rectangle 172"/>
          <p:cNvSpPr>
            <a:spLocks noChangeArrowheads="1"/>
          </p:cNvSpPr>
          <p:nvPr/>
        </p:nvSpPr>
        <p:spPr bwMode="auto">
          <a:xfrm>
            <a:off x="9301070" y="4321175"/>
            <a:ext cx="457200" cy="80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92" name="Line 174"/>
          <p:cNvSpPr>
            <a:spLocks noChangeShapeType="1"/>
          </p:cNvSpPr>
          <p:nvPr/>
        </p:nvSpPr>
        <p:spPr bwMode="auto">
          <a:xfrm>
            <a:off x="6981825" y="403225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93" name="Line 175"/>
          <p:cNvSpPr>
            <a:spLocks noChangeShapeType="1"/>
          </p:cNvSpPr>
          <p:nvPr/>
        </p:nvSpPr>
        <p:spPr bwMode="auto">
          <a:xfrm>
            <a:off x="7448550" y="403225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94" name="Line 176"/>
          <p:cNvSpPr>
            <a:spLocks noChangeShapeType="1"/>
          </p:cNvSpPr>
          <p:nvPr/>
        </p:nvSpPr>
        <p:spPr bwMode="auto">
          <a:xfrm>
            <a:off x="7924800" y="403225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95" name="Line 177"/>
          <p:cNvSpPr>
            <a:spLocks noChangeShapeType="1"/>
          </p:cNvSpPr>
          <p:nvPr/>
        </p:nvSpPr>
        <p:spPr bwMode="auto">
          <a:xfrm>
            <a:off x="8391525" y="403225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96" name="Line 178"/>
          <p:cNvSpPr>
            <a:spLocks noChangeShapeType="1"/>
          </p:cNvSpPr>
          <p:nvPr/>
        </p:nvSpPr>
        <p:spPr bwMode="auto">
          <a:xfrm>
            <a:off x="8858250" y="403225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97" name="Line 179"/>
          <p:cNvSpPr>
            <a:spLocks noChangeShapeType="1"/>
          </p:cNvSpPr>
          <p:nvPr/>
        </p:nvSpPr>
        <p:spPr bwMode="auto">
          <a:xfrm>
            <a:off x="9344025" y="403225"/>
            <a:ext cx="0" cy="31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198" name="Text Box 180"/>
          <p:cNvSpPr txBox="1">
            <a:spLocks noChangeArrowheads="1"/>
          </p:cNvSpPr>
          <p:nvPr/>
        </p:nvSpPr>
        <p:spPr bwMode="auto">
          <a:xfrm>
            <a:off x="6983347" y="414338"/>
            <a:ext cx="4732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20/10 </a:t>
            </a:r>
            <a:endParaRPr lang="en-US" sz="800" dirty="0"/>
          </a:p>
          <a:p>
            <a:pPr algn="ctr"/>
            <a:r>
              <a:rPr lang="en-US" sz="800" dirty="0"/>
              <a:t>15</a:t>
            </a:r>
          </a:p>
        </p:txBody>
      </p:sp>
      <p:sp>
        <p:nvSpPr>
          <p:cNvPr id="3199" name="Text Box 181"/>
          <p:cNvSpPr txBox="1">
            <a:spLocks noChangeArrowheads="1"/>
          </p:cNvSpPr>
          <p:nvPr/>
        </p:nvSpPr>
        <p:spPr bwMode="auto">
          <a:xfrm>
            <a:off x="7459597" y="414338"/>
            <a:ext cx="4732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27/10 </a:t>
            </a:r>
            <a:endParaRPr lang="en-US" sz="800" dirty="0"/>
          </a:p>
          <a:p>
            <a:pPr algn="ctr"/>
            <a:r>
              <a:rPr lang="en-US" sz="800" dirty="0" smtClean="0"/>
              <a:t>16</a:t>
            </a:r>
            <a:endParaRPr lang="en-US" sz="800" dirty="0"/>
          </a:p>
        </p:txBody>
      </p:sp>
      <p:sp>
        <p:nvSpPr>
          <p:cNvPr id="3200" name="Text Box 182"/>
          <p:cNvSpPr txBox="1">
            <a:spLocks noChangeArrowheads="1"/>
          </p:cNvSpPr>
          <p:nvPr/>
        </p:nvSpPr>
        <p:spPr bwMode="auto">
          <a:xfrm>
            <a:off x="7936126" y="404813"/>
            <a:ext cx="4154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3/11 </a:t>
            </a:r>
            <a:endParaRPr lang="en-US" sz="800" dirty="0"/>
          </a:p>
          <a:p>
            <a:pPr algn="ctr"/>
            <a:r>
              <a:rPr lang="en-US" sz="800" dirty="0"/>
              <a:t>17</a:t>
            </a:r>
          </a:p>
        </p:txBody>
      </p:sp>
      <p:sp>
        <p:nvSpPr>
          <p:cNvPr id="3201" name="Text Box 183"/>
          <p:cNvSpPr txBox="1">
            <a:spLocks noChangeArrowheads="1"/>
          </p:cNvSpPr>
          <p:nvPr/>
        </p:nvSpPr>
        <p:spPr bwMode="auto">
          <a:xfrm>
            <a:off x="8393047" y="404813"/>
            <a:ext cx="4732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10/11 </a:t>
            </a:r>
            <a:endParaRPr lang="en-US" sz="800" dirty="0"/>
          </a:p>
          <a:p>
            <a:pPr algn="ctr"/>
            <a:r>
              <a:rPr lang="en-US" sz="800" dirty="0"/>
              <a:t>18</a:t>
            </a:r>
          </a:p>
        </p:txBody>
      </p:sp>
      <p:sp>
        <p:nvSpPr>
          <p:cNvPr id="3202" name="Text Box 184"/>
          <p:cNvSpPr txBox="1">
            <a:spLocks noChangeArrowheads="1"/>
          </p:cNvSpPr>
          <p:nvPr/>
        </p:nvSpPr>
        <p:spPr bwMode="auto">
          <a:xfrm>
            <a:off x="8850248" y="409575"/>
            <a:ext cx="4732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17/11 </a:t>
            </a:r>
            <a:endParaRPr lang="en-US" sz="800" dirty="0"/>
          </a:p>
          <a:p>
            <a:pPr algn="ctr"/>
            <a:r>
              <a:rPr lang="en-US" sz="800" dirty="0"/>
              <a:t>19</a:t>
            </a:r>
          </a:p>
        </p:txBody>
      </p:sp>
      <p:sp>
        <p:nvSpPr>
          <p:cNvPr id="3203" name="Rectangle 186"/>
          <p:cNvSpPr>
            <a:spLocks noChangeArrowheads="1"/>
          </p:cNvSpPr>
          <p:nvPr/>
        </p:nvSpPr>
        <p:spPr bwMode="auto">
          <a:xfrm>
            <a:off x="8477005" y="1607820"/>
            <a:ext cx="923925" cy="852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04" name="Rectangle 187"/>
          <p:cNvSpPr>
            <a:spLocks noChangeArrowheads="1"/>
          </p:cNvSpPr>
          <p:nvPr/>
        </p:nvSpPr>
        <p:spPr bwMode="auto">
          <a:xfrm>
            <a:off x="7537450" y="739874"/>
            <a:ext cx="228600" cy="827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05" name="Rectangle 188"/>
          <p:cNvSpPr>
            <a:spLocks noChangeArrowheads="1"/>
          </p:cNvSpPr>
          <p:nvPr/>
        </p:nvSpPr>
        <p:spPr bwMode="auto">
          <a:xfrm>
            <a:off x="6557963" y="1620838"/>
            <a:ext cx="415925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06" name="Text Box 189"/>
          <p:cNvSpPr txBox="1">
            <a:spLocks noChangeArrowheads="1"/>
          </p:cNvSpPr>
          <p:nvPr/>
        </p:nvSpPr>
        <p:spPr bwMode="auto">
          <a:xfrm>
            <a:off x="7423150" y="779463"/>
            <a:ext cx="431800" cy="62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0000"/>
              </a:lnSpc>
            </a:pPr>
            <a:endParaRPr lang="en-US" sz="600" b="1" dirty="0">
              <a:solidFill>
                <a:srgbClr val="FF0000"/>
              </a:solidFill>
            </a:endParaRPr>
          </a:p>
          <a:p>
            <a:pPr algn="ctr"/>
            <a:r>
              <a:rPr lang="en-US" sz="600" b="1" dirty="0" err="1"/>
              <a:t>Acad</a:t>
            </a:r>
            <a:r>
              <a:rPr lang="en-US" sz="600" b="1" dirty="0"/>
              <a:t> </a:t>
            </a:r>
            <a:r>
              <a:rPr lang="en-US" sz="600" b="1" dirty="0" err="1"/>
              <a:t>supp</a:t>
            </a:r>
            <a:r>
              <a:rPr lang="en-US" sz="600" b="1" dirty="0"/>
              <a:t> </a:t>
            </a:r>
          </a:p>
          <a:p>
            <a:pPr algn="ctr"/>
            <a:endParaRPr lang="en-US" sz="600" b="1" dirty="0"/>
          </a:p>
          <a:p>
            <a:pPr algn="ctr">
              <a:lnSpc>
                <a:spcPct val="70000"/>
              </a:lnSpc>
            </a:pPr>
            <a:r>
              <a:rPr lang="en-US" sz="600" b="1" dirty="0" smtClean="0"/>
              <a:t>27/10 </a:t>
            </a:r>
            <a:endParaRPr lang="en-US" sz="600" b="1" dirty="0"/>
          </a:p>
          <a:p>
            <a:pPr algn="ctr">
              <a:lnSpc>
                <a:spcPct val="70000"/>
              </a:lnSpc>
            </a:pPr>
            <a:r>
              <a:rPr lang="en-US" sz="600" b="1" dirty="0"/>
              <a:t>to</a:t>
            </a:r>
          </a:p>
          <a:p>
            <a:pPr algn="ctr">
              <a:lnSpc>
                <a:spcPct val="70000"/>
              </a:lnSpc>
            </a:pPr>
            <a:r>
              <a:rPr lang="en-US" sz="600" b="1" dirty="0" smtClean="0"/>
              <a:t>31/10</a:t>
            </a:r>
            <a:endParaRPr lang="en-US" sz="600" b="1" dirty="0"/>
          </a:p>
        </p:txBody>
      </p:sp>
      <p:sp>
        <p:nvSpPr>
          <p:cNvPr id="3207" name="Rectangle 190"/>
          <p:cNvSpPr>
            <a:spLocks noChangeArrowheads="1"/>
          </p:cNvSpPr>
          <p:nvPr/>
        </p:nvSpPr>
        <p:spPr bwMode="auto">
          <a:xfrm>
            <a:off x="7004050" y="2498725"/>
            <a:ext cx="2190750" cy="833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08" name="Rectangle 193"/>
          <p:cNvSpPr>
            <a:spLocks noChangeArrowheads="1"/>
          </p:cNvSpPr>
          <p:nvPr/>
        </p:nvSpPr>
        <p:spPr bwMode="auto">
          <a:xfrm>
            <a:off x="6556375" y="3359150"/>
            <a:ext cx="415925" cy="928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09" name="Rectangle 194"/>
          <p:cNvSpPr>
            <a:spLocks noChangeArrowheads="1"/>
          </p:cNvSpPr>
          <p:nvPr/>
        </p:nvSpPr>
        <p:spPr bwMode="auto">
          <a:xfrm>
            <a:off x="7407274" y="3374231"/>
            <a:ext cx="895350" cy="928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10" name="Text Box 195"/>
          <p:cNvSpPr txBox="1">
            <a:spLocks noChangeArrowheads="1"/>
          </p:cNvSpPr>
          <p:nvPr/>
        </p:nvSpPr>
        <p:spPr bwMode="auto">
          <a:xfrm>
            <a:off x="6945313" y="1749425"/>
            <a:ext cx="547687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700" b="1" dirty="0" err="1"/>
              <a:t>Acad</a:t>
            </a:r>
            <a:r>
              <a:rPr lang="en-US" sz="700" b="1" dirty="0"/>
              <a:t> </a:t>
            </a:r>
            <a:r>
              <a:rPr lang="en-US" sz="700" b="1" dirty="0" err="1"/>
              <a:t>supp</a:t>
            </a:r>
            <a:endParaRPr lang="en-US" sz="700" b="1" dirty="0"/>
          </a:p>
          <a:p>
            <a:pPr algn="ctr" eaLnBrk="1" hangingPunct="1">
              <a:lnSpc>
                <a:spcPct val="80000"/>
              </a:lnSpc>
            </a:pPr>
            <a:r>
              <a:rPr lang="en-US" sz="700" b="1" dirty="0" smtClean="0"/>
              <a:t>week</a:t>
            </a:r>
            <a:endParaRPr lang="en-US" sz="700" b="1" dirty="0"/>
          </a:p>
          <a:p>
            <a:pPr algn="ctr" eaLnBrk="1" hangingPunct="1">
              <a:lnSpc>
                <a:spcPct val="80000"/>
              </a:lnSpc>
            </a:pPr>
            <a:r>
              <a:rPr lang="en-US" sz="700" b="1" dirty="0" smtClean="0"/>
              <a:t>20/10</a:t>
            </a:r>
            <a:endParaRPr lang="en-US" sz="700" b="1" dirty="0"/>
          </a:p>
          <a:p>
            <a:pPr algn="ctr" eaLnBrk="1" hangingPunct="1">
              <a:lnSpc>
                <a:spcPct val="80000"/>
              </a:lnSpc>
            </a:pPr>
            <a:r>
              <a:rPr lang="en-US" sz="700" b="1" dirty="0"/>
              <a:t>to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700" b="1" dirty="0" smtClean="0"/>
              <a:t>24/10</a:t>
            </a:r>
            <a:endParaRPr lang="en-US" sz="700" b="1" dirty="0"/>
          </a:p>
        </p:txBody>
      </p:sp>
      <p:sp>
        <p:nvSpPr>
          <p:cNvPr id="3211" name="Rectangle 196"/>
          <p:cNvSpPr>
            <a:spLocks noChangeArrowheads="1"/>
          </p:cNvSpPr>
          <p:nvPr/>
        </p:nvSpPr>
        <p:spPr bwMode="auto">
          <a:xfrm>
            <a:off x="7002463" y="1620838"/>
            <a:ext cx="436562" cy="84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12" name="Rectangle 197"/>
          <p:cNvSpPr>
            <a:spLocks noChangeArrowheads="1"/>
          </p:cNvSpPr>
          <p:nvPr/>
        </p:nvSpPr>
        <p:spPr bwMode="auto">
          <a:xfrm>
            <a:off x="7918238" y="1629569"/>
            <a:ext cx="433387" cy="850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13" name="Text Box 198"/>
          <p:cNvSpPr txBox="1">
            <a:spLocks noChangeArrowheads="1"/>
          </p:cNvSpPr>
          <p:nvPr/>
        </p:nvSpPr>
        <p:spPr bwMode="auto">
          <a:xfrm>
            <a:off x="7493000" y="1780224"/>
            <a:ext cx="132334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600" b="1" dirty="0"/>
              <a:t>Remedial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600" b="1" dirty="0"/>
              <a:t>Week</a:t>
            </a:r>
          </a:p>
          <a:p>
            <a:pPr algn="ctr" eaLnBrk="1" hangingPunct="1">
              <a:lnSpc>
                <a:spcPct val="80000"/>
              </a:lnSpc>
            </a:pPr>
            <a:endParaRPr lang="en-US" sz="600" b="1" dirty="0"/>
          </a:p>
          <a:p>
            <a:pPr algn="ctr" eaLnBrk="1" hangingPunct="1">
              <a:lnSpc>
                <a:spcPct val="80000"/>
              </a:lnSpc>
            </a:pPr>
            <a:r>
              <a:rPr lang="en-US" sz="600" dirty="0" smtClean="0"/>
              <a:t>3/11-07/11</a:t>
            </a:r>
            <a:endParaRPr lang="en-US" sz="600" dirty="0"/>
          </a:p>
        </p:txBody>
      </p:sp>
      <p:sp>
        <p:nvSpPr>
          <p:cNvPr id="3214" name="Line 200"/>
          <p:cNvSpPr>
            <a:spLocks noChangeShapeType="1"/>
          </p:cNvSpPr>
          <p:nvPr/>
        </p:nvSpPr>
        <p:spPr bwMode="auto">
          <a:xfrm flipV="1">
            <a:off x="422275" y="3159125"/>
            <a:ext cx="5197475" cy="9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3215" name="Text Box 202"/>
          <p:cNvSpPr txBox="1">
            <a:spLocks noChangeArrowheads="1"/>
          </p:cNvSpPr>
          <p:nvPr/>
        </p:nvSpPr>
        <p:spPr bwMode="auto">
          <a:xfrm>
            <a:off x="6426200" y="2636838"/>
            <a:ext cx="6604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600" b="1" dirty="0"/>
              <a:t>2</a:t>
            </a:r>
            <a:r>
              <a:rPr lang="en-US" sz="600" b="1" baseline="30000" dirty="0"/>
              <a:t>nd</a:t>
            </a:r>
            <a:r>
              <a:rPr lang="en-US" sz="600" b="1" dirty="0"/>
              <a:t> </a:t>
            </a:r>
            <a:r>
              <a:rPr lang="en-US" sz="600" b="1" dirty="0" err="1"/>
              <a:t>Sem</a:t>
            </a:r>
            <a:r>
              <a:rPr lang="en-US" sz="600" b="1" dirty="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600" b="1" dirty="0"/>
              <a:t>1</a:t>
            </a:r>
            <a:r>
              <a:rPr lang="en-US" sz="600" b="1" baseline="30000" dirty="0"/>
              <a:t>st </a:t>
            </a:r>
            <a:r>
              <a:rPr lang="en-US" sz="600" b="1" dirty="0"/>
              <a:t>Exam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500" dirty="0"/>
              <a:t>BOK382: 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500" dirty="0" smtClean="0"/>
              <a:t>13/10 -17/10</a:t>
            </a:r>
            <a:endParaRPr lang="en-US" sz="500" dirty="0"/>
          </a:p>
        </p:txBody>
      </p:sp>
      <p:sp>
        <p:nvSpPr>
          <p:cNvPr id="3216" name="Text Box 203"/>
          <p:cNvSpPr txBox="1">
            <a:spLocks noChangeArrowheads="1"/>
          </p:cNvSpPr>
          <p:nvPr/>
        </p:nvSpPr>
        <p:spPr bwMode="auto">
          <a:xfrm>
            <a:off x="7385117" y="1628775"/>
            <a:ext cx="546100" cy="8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600" b="1" dirty="0"/>
              <a:t>2</a:t>
            </a:r>
            <a:r>
              <a:rPr lang="en-US" sz="600" b="1" baseline="30000" dirty="0"/>
              <a:t>nd</a:t>
            </a:r>
            <a:r>
              <a:rPr lang="en-US" sz="600" b="1" dirty="0"/>
              <a:t> </a:t>
            </a:r>
            <a:r>
              <a:rPr lang="en-US" sz="600" b="1" dirty="0" err="1"/>
              <a:t>Sem</a:t>
            </a:r>
            <a:r>
              <a:rPr lang="en-US" sz="600" b="1" dirty="0"/>
              <a:t>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Exam</a:t>
            </a:r>
            <a:r>
              <a:rPr lang="en-US" sz="500" dirty="0"/>
              <a:t>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400" dirty="0"/>
              <a:t>BOK285: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400" dirty="0"/>
              <a:t>     </a:t>
            </a:r>
            <a:r>
              <a:rPr lang="en-US" sz="400" dirty="0" smtClean="0"/>
              <a:t>27/10 </a:t>
            </a:r>
            <a:r>
              <a:rPr lang="en-US" sz="400" dirty="0"/>
              <a:t>AM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ZA" sz="400" dirty="0"/>
              <a:t>BOK287: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ZA" sz="400" dirty="0"/>
              <a:t>     </a:t>
            </a:r>
            <a:r>
              <a:rPr lang="en-ZA" sz="400" dirty="0" smtClean="0"/>
              <a:t>28/10 </a:t>
            </a:r>
            <a:r>
              <a:rPr lang="en-ZA" sz="400" dirty="0"/>
              <a:t>AM</a:t>
            </a:r>
            <a:endParaRPr lang="en-US" sz="400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400" dirty="0"/>
              <a:t>GNK283: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400" dirty="0"/>
              <a:t>     </a:t>
            </a:r>
            <a:r>
              <a:rPr lang="en-US" sz="400" dirty="0" smtClean="0"/>
              <a:t>29/10 </a:t>
            </a:r>
            <a:r>
              <a:rPr lang="en-US" sz="400" dirty="0"/>
              <a:t>AM 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400" dirty="0"/>
              <a:t>GNK286: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400" dirty="0"/>
              <a:t>     </a:t>
            </a:r>
            <a:r>
              <a:rPr lang="en-US" sz="400" dirty="0" smtClean="0"/>
              <a:t>30/10 </a:t>
            </a:r>
            <a:r>
              <a:rPr lang="en-US" sz="400" dirty="0"/>
              <a:t>AM</a:t>
            </a:r>
            <a:endParaRPr lang="en-GB" sz="400" dirty="0"/>
          </a:p>
        </p:txBody>
      </p:sp>
      <p:sp>
        <p:nvSpPr>
          <p:cNvPr id="3217" name="Text Box 204"/>
          <p:cNvSpPr txBox="1">
            <a:spLocks noChangeArrowheads="1"/>
          </p:cNvSpPr>
          <p:nvPr/>
        </p:nvSpPr>
        <p:spPr bwMode="auto">
          <a:xfrm>
            <a:off x="7891781" y="897476"/>
            <a:ext cx="798512" cy="637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600" b="1" dirty="0"/>
              <a:t>2</a:t>
            </a:r>
            <a:r>
              <a:rPr lang="en-US" sz="600" b="1" baseline="30000" dirty="0"/>
              <a:t>nd</a:t>
            </a:r>
            <a:r>
              <a:rPr lang="en-US" sz="600" b="1" dirty="0"/>
              <a:t> </a:t>
            </a:r>
            <a:r>
              <a:rPr lang="en-US" sz="600" b="1" dirty="0" err="1"/>
              <a:t>Sem</a:t>
            </a:r>
            <a:r>
              <a:rPr lang="en-US" sz="600" b="1" dirty="0"/>
              <a:t>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Exam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500" dirty="0"/>
              <a:t>BOK121: </a:t>
            </a:r>
            <a:r>
              <a:rPr lang="en-US" sz="500" dirty="0" smtClean="0"/>
              <a:t>03/11</a:t>
            </a:r>
            <a:endParaRPr lang="en-US" sz="500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500" dirty="0"/>
              <a:t>GNK128: </a:t>
            </a:r>
            <a:r>
              <a:rPr lang="en-US" sz="500" dirty="0" smtClean="0"/>
              <a:t>04/11 </a:t>
            </a:r>
            <a:r>
              <a:rPr lang="en-US" sz="500" dirty="0"/>
              <a:t>AM 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500" dirty="0"/>
              <a:t>GNK127: </a:t>
            </a:r>
            <a:r>
              <a:rPr lang="en-US" sz="500" dirty="0" smtClean="0"/>
              <a:t>05/11 </a:t>
            </a:r>
            <a:r>
              <a:rPr lang="en-US" sz="500" dirty="0"/>
              <a:t>AM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ZA" sz="500" dirty="0"/>
              <a:t>SMO121: </a:t>
            </a:r>
            <a:r>
              <a:rPr lang="en-ZA" sz="500" dirty="0" smtClean="0"/>
              <a:t>06/11 </a:t>
            </a:r>
            <a:r>
              <a:rPr lang="en-ZA" sz="500" dirty="0"/>
              <a:t>AM</a:t>
            </a:r>
            <a:endParaRPr lang="en-US" sz="500" dirty="0"/>
          </a:p>
        </p:txBody>
      </p:sp>
      <p:sp>
        <p:nvSpPr>
          <p:cNvPr id="3218" name="Text Box 206"/>
          <p:cNvSpPr txBox="1">
            <a:spLocks noChangeArrowheads="1"/>
          </p:cNvSpPr>
          <p:nvPr/>
        </p:nvSpPr>
        <p:spPr bwMode="auto">
          <a:xfrm>
            <a:off x="8412163" y="1661000"/>
            <a:ext cx="1023937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&amp; 2</a:t>
            </a:r>
            <a:r>
              <a:rPr lang="en-US" sz="600" b="1" baseline="30000" dirty="0"/>
              <a:t>nd </a:t>
            </a:r>
            <a:r>
              <a:rPr lang="en-US" sz="600" b="1" dirty="0" err="1"/>
              <a:t>Sem</a:t>
            </a:r>
            <a:r>
              <a:rPr lang="en-US" sz="600" b="1" dirty="0"/>
              <a:t> 2</a:t>
            </a:r>
            <a:r>
              <a:rPr lang="en-US" sz="600" b="1" baseline="30000" dirty="0"/>
              <a:t>nd</a:t>
            </a:r>
            <a:r>
              <a:rPr lang="en-US" sz="600" b="1" dirty="0"/>
              <a:t> Exam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/>
              <a:t>BOK280: </a:t>
            </a:r>
            <a:r>
              <a:rPr lang="en-US" sz="400" dirty="0" smtClean="0"/>
              <a:t>12/11 </a:t>
            </a:r>
            <a:r>
              <a:rPr lang="en-US" sz="400" dirty="0"/>
              <a:t>AM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/>
              <a:t>GPS280: </a:t>
            </a:r>
            <a:r>
              <a:rPr lang="en-US" sz="400" dirty="0" smtClean="0"/>
              <a:t>11/11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/>
              <a:t>GNK288: </a:t>
            </a:r>
            <a:r>
              <a:rPr lang="en-US" sz="400" dirty="0" smtClean="0"/>
              <a:t>14/11</a:t>
            </a:r>
            <a:endParaRPr lang="en-US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/>
              <a:t>BOK284: </a:t>
            </a:r>
            <a:r>
              <a:rPr lang="en-US" sz="400" dirty="0" smtClean="0"/>
              <a:t>17/11 </a:t>
            </a:r>
            <a:r>
              <a:rPr lang="en-US" sz="400" dirty="0"/>
              <a:t>AM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/>
              <a:t>BOK283: </a:t>
            </a:r>
            <a:r>
              <a:rPr lang="en-US" sz="400" dirty="0" smtClean="0"/>
              <a:t>18/11 </a:t>
            </a:r>
            <a:r>
              <a:rPr lang="en-US" sz="400" dirty="0"/>
              <a:t>AM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/>
              <a:t>BOK285: </a:t>
            </a:r>
            <a:r>
              <a:rPr lang="en-US" sz="400" dirty="0" smtClean="0"/>
              <a:t>19/11 </a:t>
            </a:r>
            <a:r>
              <a:rPr lang="en-US" sz="400" dirty="0"/>
              <a:t>AM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ZA" sz="400" dirty="0"/>
              <a:t>BOK287: </a:t>
            </a:r>
            <a:r>
              <a:rPr lang="en-ZA" sz="400" dirty="0" smtClean="0"/>
              <a:t>21/11 </a:t>
            </a:r>
            <a:r>
              <a:rPr lang="en-ZA" sz="400" dirty="0"/>
              <a:t>AM</a:t>
            </a:r>
            <a:endParaRPr lang="en-GB" sz="4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/>
              <a:t>GNK283: </a:t>
            </a:r>
            <a:r>
              <a:rPr lang="en-US" sz="400" dirty="0" smtClean="0"/>
              <a:t>24/11 </a:t>
            </a:r>
            <a:r>
              <a:rPr lang="en-US" sz="400" dirty="0"/>
              <a:t>AM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400" dirty="0"/>
              <a:t>GNK286: </a:t>
            </a:r>
            <a:r>
              <a:rPr lang="en-US" sz="400" dirty="0" smtClean="0"/>
              <a:t>25/11 </a:t>
            </a:r>
            <a:r>
              <a:rPr lang="en-US" sz="400" dirty="0"/>
              <a:t>AM</a:t>
            </a:r>
            <a:endParaRPr lang="en-GB" sz="400" dirty="0"/>
          </a:p>
        </p:txBody>
      </p:sp>
      <p:sp>
        <p:nvSpPr>
          <p:cNvPr id="3219" name="Text Box 208"/>
          <p:cNvSpPr txBox="1">
            <a:spLocks noChangeArrowheads="1"/>
          </p:cNvSpPr>
          <p:nvPr/>
        </p:nvSpPr>
        <p:spPr bwMode="auto">
          <a:xfrm>
            <a:off x="7433458" y="3377406"/>
            <a:ext cx="94615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&amp; 2</a:t>
            </a:r>
            <a:r>
              <a:rPr lang="en-US" sz="600" b="1" baseline="30000" dirty="0"/>
              <a:t>nd</a:t>
            </a:r>
            <a:r>
              <a:rPr lang="en-US" sz="600" b="1" dirty="0"/>
              <a:t> </a:t>
            </a:r>
            <a:r>
              <a:rPr lang="en-US" sz="600" b="1" dirty="0" err="1"/>
              <a:t>Sem</a:t>
            </a:r>
            <a:endParaRPr lang="en-US" sz="600" b="1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Exam</a:t>
            </a:r>
            <a:endParaRPr lang="en-US" sz="500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BOK482: </a:t>
            </a:r>
            <a:r>
              <a:rPr lang="en-US" sz="500" dirty="0" smtClean="0"/>
              <a:t>27/10 </a:t>
            </a:r>
            <a:r>
              <a:rPr lang="en-US" sz="500" dirty="0"/>
              <a:t>AM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GNK481: </a:t>
            </a:r>
            <a:r>
              <a:rPr lang="en-US" sz="500" dirty="0" smtClean="0"/>
              <a:t>28/10 </a:t>
            </a:r>
            <a:r>
              <a:rPr lang="en-US" sz="500" dirty="0"/>
              <a:t>AM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BOK480: </a:t>
            </a:r>
            <a:r>
              <a:rPr lang="en-US" sz="500" dirty="0" smtClean="0"/>
              <a:t>29/10 </a:t>
            </a:r>
            <a:r>
              <a:rPr lang="en-US" sz="500" dirty="0"/>
              <a:t>AM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GNK485: </a:t>
            </a:r>
            <a:r>
              <a:rPr lang="en-US" sz="500" dirty="0" smtClean="0"/>
              <a:t>30/10 </a:t>
            </a:r>
            <a:r>
              <a:rPr lang="en-US" sz="500" dirty="0"/>
              <a:t>AM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GNK483: </a:t>
            </a:r>
            <a:r>
              <a:rPr lang="en-US" sz="500" dirty="0" smtClean="0"/>
              <a:t>31/10 </a:t>
            </a:r>
            <a:r>
              <a:rPr lang="en-US" sz="500" dirty="0"/>
              <a:t>AM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GNK487: </a:t>
            </a:r>
            <a:r>
              <a:rPr lang="en-US" sz="500" dirty="0" smtClean="0"/>
              <a:t>03/11</a:t>
            </a:r>
            <a:endParaRPr lang="en-US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GNK486: </a:t>
            </a:r>
            <a:r>
              <a:rPr lang="en-US" sz="500" dirty="0" smtClean="0"/>
              <a:t>04/11  AM</a:t>
            </a:r>
            <a:endParaRPr lang="en-US" dirty="0"/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GNK484: </a:t>
            </a:r>
            <a:r>
              <a:rPr lang="en-US" sz="500" dirty="0" smtClean="0"/>
              <a:t>05/11               </a:t>
            </a:r>
            <a:endParaRPr lang="en-GB" sz="500" dirty="0"/>
          </a:p>
        </p:txBody>
      </p:sp>
      <p:sp>
        <p:nvSpPr>
          <p:cNvPr id="3220" name="Text Box 211"/>
          <p:cNvSpPr txBox="1">
            <a:spLocks noChangeArrowheads="1"/>
          </p:cNvSpPr>
          <p:nvPr/>
        </p:nvSpPr>
        <p:spPr bwMode="auto">
          <a:xfrm>
            <a:off x="6240462" y="5361781"/>
            <a:ext cx="3228975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b="1" dirty="0"/>
              <a:t>SIC </a:t>
            </a:r>
            <a:r>
              <a:rPr lang="en-US" sz="700" b="1" dirty="0" err="1"/>
              <a:t>MBChB</a:t>
            </a:r>
            <a:r>
              <a:rPr lang="en-US" sz="700" b="1" dirty="0"/>
              <a:t> V register at HPCSA: </a:t>
            </a:r>
            <a:r>
              <a:rPr lang="en-US" sz="700" b="1" dirty="0" smtClean="0"/>
              <a:t>30 </a:t>
            </a:r>
            <a:r>
              <a:rPr lang="en-US" sz="700" b="1" dirty="0"/>
              <a:t>June </a:t>
            </a:r>
            <a:r>
              <a:rPr lang="en-US" sz="700" b="1" dirty="0" smtClean="0"/>
              <a:t>2014</a:t>
            </a:r>
            <a:endParaRPr lang="en-US" sz="700" b="1" dirty="0"/>
          </a:p>
          <a:p>
            <a:pPr eaLnBrk="1" hangingPunct="1">
              <a:spcBef>
                <a:spcPct val="50000"/>
              </a:spcBef>
            </a:pPr>
            <a:r>
              <a:rPr lang="en-GB" sz="700" b="1" dirty="0"/>
              <a:t>Year </a:t>
            </a:r>
            <a:r>
              <a:rPr lang="en-GB" sz="700" b="1" dirty="0" smtClean="0"/>
              <a:t>VI : </a:t>
            </a:r>
            <a:r>
              <a:rPr lang="en-GB" sz="700" b="1" dirty="0"/>
              <a:t>Declaration ceremony </a:t>
            </a:r>
            <a:r>
              <a:rPr lang="en-GB" sz="700" b="1" dirty="0" smtClean="0"/>
              <a:t>28 </a:t>
            </a:r>
            <a:r>
              <a:rPr lang="en-GB" sz="700" b="1" dirty="0"/>
              <a:t>November </a:t>
            </a:r>
            <a:r>
              <a:rPr lang="en-GB" sz="700" b="1" dirty="0" smtClean="0"/>
              <a:t>2014</a:t>
            </a:r>
            <a:endParaRPr lang="en-GB" sz="700" b="1" dirty="0"/>
          </a:p>
          <a:p>
            <a:pPr eaLnBrk="1" hangingPunct="1">
              <a:spcBef>
                <a:spcPct val="50000"/>
              </a:spcBef>
            </a:pPr>
            <a:endParaRPr lang="en-GB" sz="700" b="1" dirty="0"/>
          </a:p>
          <a:p>
            <a:pPr eaLnBrk="1" hangingPunct="1">
              <a:spcBef>
                <a:spcPct val="50000"/>
              </a:spcBef>
            </a:pPr>
            <a:endParaRPr lang="en-GB" sz="700" b="1" dirty="0"/>
          </a:p>
          <a:p>
            <a:pPr eaLnBrk="1" hangingPunct="1">
              <a:spcBef>
                <a:spcPct val="50000"/>
              </a:spcBef>
            </a:pPr>
            <a:r>
              <a:rPr lang="en-GB" sz="700" b="1" dirty="0" smtClean="0"/>
              <a:t>SIC Examinations:  24 </a:t>
            </a:r>
            <a:r>
              <a:rPr lang="en-GB" sz="700" b="1" dirty="0"/>
              <a:t>– </a:t>
            </a:r>
            <a:r>
              <a:rPr lang="en-GB" sz="700" b="1" dirty="0" smtClean="0"/>
              <a:t>26 </a:t>
            </a:r>
            <a:r>
              <a:rPr lang="en-GB" sz="700" b="1" dirty="0"/>
              <a:t>November </a:t>
            </a:r>
            <a:r>
              <a:rPr lang="en-GB" sz="700" b="1" dirty="0" smtClean="0"/>
              <a:t>2014</a:t>
            </a:r>
            <a:endParaRPr lang="en-GB" sz="700" b="1" dirty="0"/>
          </a:p>
        </p:txBody>
      </p:sp>
      <p:sp>
        <p:nvSpPr>
          <p:cNvPr id="3221" name="Text Box 215"/>
          <p:cNvSpPr txBox="1">
            <a:spLocks noChangeArrowheads="1"/>
          </p:cNvSpPr>
          <p:nvPr/>
        </p:nvSpPr>
        <p:spPr bwMode="auto">
          <a:xfrm>
            <a:off x="8942289" y="3374231"/>
            <a:ext cx="938311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&amp; 2</a:t>
            </a:r>
            <a:r>
              <a:rPr lang="en-US" sz="600" b="1" baseline="30000" dirty="0"/>
              <a:t>nd</a:t>
            </a:r>
            <a:r>
              <a:rPr lang="en-US" sz="600" b="1" dirty="0"/>
              <a:t> </a:t>
            </a:r>
            <a:r>
              <a:rPr lang="en-US" sz="600" b="1" dirty="0" err="1"/>
              <a:t>Sem</a:t>
            </a:r>
            <a:r>
              <a:rPr lang="en-US" sz="600" b="1" dirty="0"/>
              <a:t> </a:t>
            </a: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b="1" dirty="0"/>
              <a:t>2</a:t>
            </a:r>
            <a:r>
              <a:rPr lang="en-US" sz="600" b="1" baseline="30000" dirty="0"/>
              <a:t>nd </a:t>
            </a:r>
            <a:r>
              <a:rPr lang="en-US" sz="600" b="1" dirty="0"/>
              <a:t>Exam</a:t>
            </a:r>
            <a:endParaRPr lang="en-US" sz="400" b="1" dirty="0"/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BOK482: </a:t>
            </a:r>
            <a:r>
              <a:rPr lang="en-US" sz="500" dirty="0" smtClean="0"/>
              <a:t>17/11am  </a:t>
            </a:r>
            <a:endParaRPr lang="en-US" sz="500" dirty="0"/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GNK481: </a:t>
            </a:r>
            <a:r>
              <a:rPr lang="en-US" sz="500" dirty="0" smtClean="0"/>
              <a:t>18/11am</a:t>
            </a:r>
            <a:endParaRPr lang="en-US" sz="500" dirty="0"/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BOK480: </a:t>
            </a:r>
            <a:r>
              <a:rPr lang="en-US" sz="500" dirty="0" smtClean="0"/>
              <a:t>19/11am  </a:t>
            </a:r>
            <a:endParaRPr lang="en-US" sz="500" dirty="0"/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GNK483: </a:t>
            </a:r>
            <a:r>
              <a:rPr lang="en-US" sz="500" dirty="0" smtClean="0"/>
              <a:t>20/11am</a:t>
            </a:r>
            <a:endParaRPr lang="en-US" sz="500" dirty="0"/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GNK485: </a:t>
            </a:r>
            <a:r>
              <a:rPr lang="en-US" sz="500" dirty="0" smtClean="0"/>
              <a:t>21/11am </a:t>
            </a:r>
            <a:endParaRPr lang="en-US" sz="500" dirty="0"/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GNK486, 484, </a:t>
            </a:r>
            <a:r>
              <a:rPr lang="en-US" sz="500" dirty="0" smtClean="0"/>
              <a:t>487</a:t>
            </a:r>
            <a:r>
              <a:rPr lang="en-US" sz="500" dirty="0"/>
              <a:t>: </a:t>
            </a: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               </a:t>
            </a:r>
            <a:r>
              <a:rPr lang="en-US" sz="500" dirty="0" smtClean="0"/>
              <a:t>24/11pm</a:t>
            </a:r>
            <a:endParaRPr lang="en-GB" sz="500" dirty="0"/>
          </a:p>
        </p:txBody>
      </p:sp>
      <p:sp>
        <p:nvSpPr>
          <p:cNvPr id="3222" name="Text Box 216"/>
          <p:cNvSpPr txBox="1">
            <a:spLocks noChangeArrowheads="1"/>
          </p:cNvSpPr>
          <p:nvPr/>
        </p:nvSpPr>
        <p:spPr bwMode="auto">
          <a:xfrm>
            <a:off x="9194800" y="4314134"/>
            <a:ext cx="6985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700" b="1" dirty="0"/>
              <a:t>1</a:t>
            </a:r>
            <a:r>
              <a:rPr lang="en-US" sz="700" b="1" baseline="30000" dirty="0"/>
              <a:t>st</a:t>
            </a:r>
            <a:r>
              <a:rPr lang="en-US" sz="700" b="1" dirty="0"/>
              <a:t> </a:t>
            </a:r>
            <a:r>
              <a:rPr lang="en-US" sz="700" b="1" dirty="0" err="1"/>
              <a:t>Sem</a:t>
            </a:r>
            <a:r>
              <a:rPr lang="en-US" sz="700" b="1" dirty="0"/>
              <a:t> 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700" b="1" dirty="0"/>
              <a:t>2</a:t>
            </a:r>
            <a:r>
              <a:rPr lang="en-US" sz="700" b="1" baseline="30000" dirty="0"/>
              <a:t>nd</a:t>
            </a:r>
            <a:r>
              <a:rPr lang="en-US" sz="700" b="1" dirty="0"/>
              <a:t> Exam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/>
              <a:t>GNK689: 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 smtClean="0"/>
              <a:t>24/11 </a:t>
            </a:r>
            <a:r>
              <a:rPr lang="en-US" sz="600" dirty="0"/>
              <a:t>AM 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700" b="1" dirty="0"/>
              <a:t>Rots:</a:t>
            </a:r>
            <a:r>
              <a:rPr lang="en-US" sz="600" dirty="0"/>
              <a:t> 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dirty="0" smtClean="0"/>
              <a:t>25/11-27/11</a:t>
            </a:r>
            <a:endParaRPr lang="en-US" sz="600" dirty="0"/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ZA" sz="600" b="1" dirty="0"/>
              <a:t>EMM:</a:t>
            </a:r>
            <a:r>
              <a:rPr lang="en-ZA" sz="600" dirty="0"/>
              <a:t> </a:t>
            </a:r>
            <a:r>
              <a:rPr lang="en-ZA" sz="600" dirty="0" smtClean="0"/>
              <a:t>27/11</a:t>
            </a:r>
            <a:endParaRPr lang="en-GB" sz="600" dirty="0"/>
          </a:p>
        </p:txBody>
      </p:sp>
      <p:sp>
        <p:nvSpPr>
          <p:cNvPr id="3223" name="Text Box 218"/>
          <p:cNvSpPr txBox="1">
            <a:spLocks noChangeArrowheads="1"/>
          </p:cNvSpPr>
          <p:nvPr/>
        </p:nvSpPr>
        <p:spPr bwMode="auto">
          <a:xfrm>
            <a:off x="4840288" y="2301875"/>
            <a:ext cx="24352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00" b="1"/>
              <a:t>IKT200 BChD </a:t>
            </a:r>
            <a:r>
              <a:rPr lang="en-GB" sz="600" b="1"/>
              <a:t>Dr C Postma Intro to Clin Dentistry</a:t>
            </a:r>
          </a:p>
        </p:txBody>
      </p:sp>
      <p:sp>
        <p:nvSpPr>
          <p:cNvPr id="3224" name="Text Box 219"/>
          <p:cNvSpPr txBox="1">
            <a:spLocks noChangeArrowheads="1"/>
          </p:cNvSpPr>
          <p:nvPr/>
        </p:nvSpPr>
        <p:spPr bwMode="auto">
          <a:xfrm>
            <a:off x="9147175" y="2541588"/>
            <a:ext cx="733425" cy="77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b="1" dirty="0"/>
              <a:t>1</a:t>
            </a:r>
            <a:r>
              <a:rPr lang="en-US" sz="600" b="1" baseline="30000" dirty="0"/>
              <a:t>st</a:t>
            </a:r>
            <a:r>
              <a:rPr lang="en-US" sz="600" b="1" dirty="0"/>
              <a:t> &amp; 2</a:t>
            </a:r>
            <a:r>
              <a:rPr lang="en-US" sz="600" b="1" baseline="30000" dirty="0"/>
              <a:t>nd</a:t>
            </a:r>
            <a:r>
              <a:rPr lang="en-US" sz="600" b="1" dirty="0"/>
              <a:t> </a:t>
            </a:r>
            <a:r>
              <a:rPr lang="en-US" sz="600" b="1" dirty="0" err="1"/>
              <a:t>Sem</a:t>
            </a:r>
            <a:endParaRPr lang="en-US" sz="600" b="1" dirty="0"/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600" b="1" dirty="0"/>
              <a:t> 2</a:t>
            </a:r>
            <a:r>
              <a:rPr lang="en-US" sz="600" b="1" baseline="30000" dirty="0"/>
              <a:t>nd</a:t>
            </a:r>
            <a:r>
              <a:rPr lang="en-US" sz="600" b="1" dirty="0"/>
              <a:t> Exam</a:t>
            </a:r>
            <a:r>
              <a:rPr lang="en-US" sz="700" b="1" dirty="0"/>
              <a:t> </a:t>
            </a: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GNK386: </a:t>
            </a:r>
            <a:r>
              <a:rPr lang="en-US" sz="500" dirty="0" smtClean="0"/>
              <a:t>17/11 </a:t>
            </a:r>
            <a:r>
              <a:rPr lang="en-US" sz="500" dirty="0"/>
              <a:t>AM  </a:t>
            </a: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GPS380: </a:t>
            </a:r>
            <a:r>
              <a:rPr lang="en-US" sz="500" dirty="0" smtClean="0"/>
              <a:t>18/111 M</a:t>
            </a:r>
            <a:endParaRPr lang="en-US" sz="500" dirty="0"/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GNK381: </a:t>
            </a:r>
            <a:r>
              <a:rPr lang="en-US" sz="500" dirty="0" smtClean="0"/>
              <a:t>19/11 </a:t>
            </a:r>
            <a:r>
              <a:rPr lang="en-US" sz="500" dirty="0"/>
              <a:t>AM</a:t>
            </a:r>
            <a:r>
              <a:rPr lang="en-US" sz="100" dirty="0"/>
              <a:t> </a:t>
            </a: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GNK383: </a:t>
            </a:r>
            <a:r>
              <a:rPr lang="en-US" sz="500" dirty="0" smtClean="0"/>
              <a:t>20/11 </a:t>
            </a:r>
            <a:r>
              <a:rPr lang="en-US" sz="500" dirty="0"/>
              <a:t>PM  </a:t>
            </a: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BOK380: </a:t>
            </a:r>
            <a:r>
              <a:rPr lang="en-US" sz="500" dirty="0" smtClean="0"/>
              <a:t>21/11 </a:t>
            </a:r>
            <a:r>
              <a:rPr lang="en-US" sz="500" dirty="0"/>
              <a:t>AM</a:t>
            </a:r>
          </a:p>
          <a:p>
            <a:pPr algn="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500" dirty="0"/>
              <a:t>BOK382: </a:t>
            </a:r>
            <a:r>
              <a:rPr lang="en-US" sz="500" dirty="0" smtClean="0"/>
              <a:t>24/11 </a:t>
            </a:r>
            <a:r>
              <a:rPr lang="en-US" sz="500" dirty="0"/>
              <a:t>AM</a:t>
            </a:r>
            <a:endParaRPr lang="en-GB" sz="500" dirty="0"/>
          </a:p>
        </p:txBody>
      </p:sp>
      <p:sp>
        <p:nvSpPr>
          <p:cNvPr id="3225" name="Text Box 220"/>
          <p:cNvSpPr txBox="1">
            <a:spLocks noChangeArrowheads="1"/>
          </p:cNvSpPr>
          <p:nvPr/>
        </p:nvSpPr>
        <p:spPr bwMode="auto">
          <a:xfrm>
            <a:off x="8552961" y="894777"/>
            <a:ext cx="8128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600" b="1" dirty="0"/>
              <a:t>2</a:t>
            </a:r>
            <a:r>
              <a:rPr lang="en-US" sz="600" b="1" baseline="30000" dirty="0"/>
              <a:t>nd</a:t>
            </a:r>
            <a:r>
              <a:rPr lang="en-US" sz="600" b="1" dirty="0"/>
              <a:t> </a:t>
            </a:r>
            <a:r>
              <a:rPr lang="en-US" sz="600" b="1" dirty="0" err="1"/>
              <a:t>Sem</a:t>
            </a:r>
            <a:r>
              <a:rPr lang="en-US" sz="600" b="1" dirty="0"/>
              <a:t>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600" b="1" dirty="0"/>
              <a:t>2</a:t>
            </a:r>
            <a:r>
              <a:rPr lang="en-US" sz="600" b="1" baseline="30000" dirty="0"/>
              <a:t>nd</a:t>
            </a:r>
            <a:r>
              <a:rPr lang="en-US" sz="600" b="1" dirty="0"/>
              <a:t> Exam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500" dirty="0"/>
              <a:t>BOK121: </a:t>
            </a:r>
            <a:r>
              <a:rPr lang="en-US" sz="500" dirty="0" smtClean="0"/>
              <a:t>11/11</a:t>
            </a:r>
            <a:endParaRPr lang="en-US" sz="500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500" dirty="0"/>
              <a:t>GNK128: </a:t>
            </a:r>
            <a:r>
              <a:rPr lang="en-US" sz="500" dirty="0" smtClean="0"/>
              <a:t>12/11 </a:t>
            </a:r>
            <a:r>
              <a:rPr lang="en-US" sz="500" dirty="0"/>
              <a:t>AM 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500" dirty="0"/>
              <a:t>GNK127: </a:t>
            </a:r>
            <a:r>
              <a:rPr lang="en-US" sz="500" dirty="0" smtClean="0"/>
              <a:t>13/11 AM</a:t>
            </a:r>
            <a:endParaRPr lang="en-US" sz="500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500" dirty="0"/>
              <a:t>SMO121 </a:t>
            </a:r>
            <a:r>
              <a:rPr lang="en-US" sz="500" dirty="0" smtClean="0"/>
              <a:t>14/11 </a:t>
            </a:r>
            <a:r>
              <a:rPr lang="en-US" sz="500" dirty="0"/>
              <a:t>AM  </a:t>
            </a:r>
          </a:p>
        </p:txBody>
      </p:sp>
      <p:sp>
        <p:nvSpPr>
          <p:cNvPr id="3226" name="Text Box 222"/>
          <p:cNvSpPr txBox="1">
            <a:spLocks noChangeArrowheads="1"/>
          </p:cNvSpPr>
          <p:nvPr/>
        </p:nvSpPr>
        <p:spPr bwMode="auto">
          <a:xfrm>
            <a:off x="1153652" y="114300"/>
            <a:ext cx="71208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1200" b="1" dirty="0" err="1"/>
              <a:t>MBChB</a:t>
            </a:r>
            <a:r>
              <a:rPr lang="en-US" sz="1200" b="1" dirty="0"/>
              <a:t> Curriculum - School of Medicine -  Faculty of Health Sciences – Second Semester </a:t>
            </a:r>
            <a:r>
              <a:rPr lang="en-US" sz="1200" b="1" dirty="0" smtClean="0"/>
              <a:t>2014</a:t>
            </a:r>
          </a:p>
        </p:txBody>
      </p:sp>
      <p:sp>
        <p:nvSpPr>
          <p:cNvPr id="3227" name="Line 227"/>
          <p:cNvSpPr>
            <a:spLocks noChangeShapeType="1"/>
          </p:cNvSpPr>
          <p:nvPr/>
        </p:nvSpPr>
        <p:spPr bwMode="auto">
          <a:xfrm flipH="1">
            <a:off x="5575300" y="401638"/>
            <a:ext cx="0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28" name="Line 228"/>
          <p:cNvSpPr>
            <a:spLocks noChangeShapeType="1"/>
          </p:cNvSpPr>
          <p:nvPr/>
        </p:nvSpPr>
        <p:spPr bwMode="auto">
          <a:xfrm flipH="1">
            <a:off x="5089525" y="403225"/>
            <a:ext cx="0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29" name="Rectangle 229"/>
          <p:cNvSpPr>
            <a:spLocks noChangeArrowheads="1"/>
          </p:cNvSpPr>
          <p:nvPr/>
        </p:nvSpPr>
        <p:spPr bwMode="auto">
          <a:xfrm>
            <a:off x="118428" y="4705350"/>
            <a:ext cx="2403317" cy="40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30" name="Rectangle 230"/>
          <p:cNvSpPr>
            <a:spLocks noChangeArrowheads="1"/>
          </p:cNvSpPr>
          <p:nvPr/>
        </p:nvSpPr>
        <p:spPr bwMode="auto">
          <a:xfrm>
            <a:off x="2839086" y="4718892"/>
            <a:ext cx="3021013" cy="403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31" name="Rectangle 231"/>
          <p:cNvSpPr>
            <a:spLocks noChangeArrowheads="1"/>
          </p:cNvSpPr>
          <p:nvPr/>
        </p:nvSpPr>
        <p:spPr bwMode="auto">
          <a:xfrm>
            <a:off x="120651" y="4321175"/>
            <a:ext cx="2401094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32" name="Rectangle 232"/>
          <p:cNvSpPr>
            <a:spLocks noChangeArrowheads="1"/>
          </p:cNvSpPr>
          <p:nvPr/>
        </p:nvSpPr>
        <p:spPr bwMode="auto">
          <a:xfrm>
            <a:off x="2582863" y="4321175"/>
            <a:ext cx="3273425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33" name="Line 234"/>
          <p:cNvSpPr>
            <a:spLocks noChangeShapeType="1"/>
          </p:cNvSpPr>
          <p:nvPr/>
        </p:nvSpPr>
        <p:spPr bwMode="auto">
          <a:xfrm>
            <a:off x="4606925" y="384016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34" name="Text Box 239"/>
          <p:cNvSpPr txBox="1">
            <a:spLocks noChangeArrowheads="1"/>
          </p:cNvSpPr>
          <p:nvPr/>
        </p:nvSpPr>
        <p:spPr bwMode="auto">
          <a:xfrm>
            <a:off x="6446838" y="3417888"/>
            <a:ext cx="623887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800" b="1" dirty="0"/>
              <a:t>SA 7</a:t>
            </a:r>
          </a:p>
          <a:p>
            <a:pPr algn="ctr">
              <a:lnSpc>
                <a:spcPct val="75000"/>
              </a:lnSpc>
            </a:pPr>
            <a:r>
              <a:rPr lang="en-US" sz="800" b="1" dirty="0"/>
              <a:t>GNK 484</a:t>
            </a:r>
          </a:p>
          <a:p>
            <a:pPr algn="ctr">
              <a:lnSpc>
                <a:spcPct val="75000"/>
              </a:lnSpc>
            </a:pPr>
            <a:endParaRPr lang="en-US" sz="800" b="1" dirty="0"/>
          </a:p>
          <a:p>
            <a:pPr algn="ctr">
              <a:lnSpc>
                <a:spcPct val="75000"/>
              </a:lnSpc>
            </a:pPr>
            <a:r>
              <a:rPr lang="en-US" sz="800" b="1" dirty="0"/>
              <a:t>Clinical</a:t>
            </a:r>
          </a:p>
          <a:p>
            <a:pPr algn="ctr">
              <a:lnSpc>
                <a:spcPct val="75000"/>
              </a:lnSpc>
            </a:pPr>
            <a:r>
              <a:rPr lang="en-US" sz="800" b="1" dirty="0" err="1"/>
              <a:t>Endocri</a:t>
            </a:r>
            <a:r>
              <a:rPr lang="en-US" sz="800" b="1" dirty="0"/>
              <a:t>-</a:t>
            </a:r>
          </a:p>
          <a:p>
            <a:pPr algn="ctr">
              <a:lnSpc>
                <a:spcPct val="75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800" b="1" dirty="0" err="1"/>
              <a:t>Nology</a:t>
            </a:r>
            <a:endParaRPr lang="en-US" sz="800" b="1" dirty="0"/>
          </a:p>
          <a:p>
            <a:pPr algn="ctr">
              <a:lnSpc>
                <a:spcPct val="75000"/>
              </a:lnSpc>
              <a:spcBef>
                <a:spcPct val="5000"/>
              </a:spcBef>
            </a:pPr>
            <a:r>
              <a:rPr lang="en-US" sz="800" b="1" dirty="0"/>
              <a:t>Prof </a:t>
            </a:r>
            <a:r>
              <a:rPr lang="en-ZA" sz="800" b="1" dirty="0"/>
              <a:t>DG </a:t>
            </a:r>
          </a:p>
          <a:p>
            <a:pPr algn="ctr">
              <a:lnSpc>
                <a:spcPct val="75000"/>
              </a:lnSpc>
              <a:spcBef>
                <a:spcPct val="5000"/>
              </a:spcBef>
            </a:pPr>
            <a:r>
              <a:rPr lang="en-ZA" sz="800" b="1" dirty="0"/>
              <a:t>van </a:t>
            </a:r>
            <a:r>
              <a:rPr lang="en-ZA" sz="800" b="1" dirty="0" err="1"/>
              <a:t>Zyl</a:t>
            </a:r>
            <a:endParaRPr lang="en-US" sz="800" b="1" dirty="0"/>
          </a:p>
          <a:p>
            <a:pPr algn="ctr">
              <a:lnSpc>
                <a:spcPct val="75000"/>
              </a:lnSpc>
            </a:pPr>
            <a:endParaRPr lang="en-US" sz="800" dirty="0"/>
          </a:p>
        </p:txBody>
      </p:sp>
      <p:sp>
        <p:nvSpPr>
          <p:cNvPr id="3235" name="Rectangle 240"/>
          <p:cNvSpPr>
            <a:spLocks noChangeArrowheads="1"/>
          </p:cNvSpPr>
          <p:nvPr/>
        </p:nvSpPr>
        <p:spPr bwMode="auto">
          <a:xfrm>
            <a:off x="5132388" y="1620838"/>
            <a:ext cx="1392237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36" name="Text Box 241"/>
          <p:cNvSpPr txBox="1">
            <a:spLocks noChangeArrowheads="1"/>
          </p:cNvSpPr>
          <p:nvPr/>
        </p:nvSpPr>
        <p:spPr bwMode="auto">
          <a:xfrm>
            <a:off x="6457950" y="1676400"/>
            <a:ext cx="6096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sz="600" b="1"/>
              <a:t>Block 18a     GNK 585</a:t>
            </a:r>
          </a:p>
          <a:p>
            <a:pPr algn="ctr" eaLnBrk="1" hangingPunct="1">
              <a:lnSpc>
                <a:spcPct val="85000"/>
              </a:lnSpc>
              <a:spcAft>
                <a:spcPct val="25000"/>
              </a:spcAft>
            </a:pPr>
            <a:r>
              <a:rPr lang="en-US" sz="600" b="1"/>
              <a:t>Prof OBW Greeff</a:t>
            </a:r>
          </a:p>
          <a:p>
            <a:pPr algn="ctr" eaLnBrk="1" hangingPunct="1">
              <a:lnSpc>
                <a:spcPct val="85000"/>
              </a:lnSpc>
            </a:pPr>
            <a:endParaRPr lang="en-US" sz="600" b="1"/>
          </a:p>
          <a:p>
            <a:pPr algn="ctr" eaLnBrk="1" hangingPunct="1">
              <a:lnSpc>
                <a:spcPct val="85000"/>
              </a:lnSpc>
            </a:pPr>
            <a:r>
              <a:rPr lang="en-US" sz="600" b="1"/>
              <a:t>Pharmaco-         therapy</a:t>
            </a:r>
          </a:p>
          <a:p>
            <a:pPr algn="ctr" eaLnBrk="1" hangingPunct="1">
              <a:lnSpc>
                <a:spcPct val="85000"/>
              </a:lnSpc>
            </a:pPr>
            <a:endParaRPr lang="en-US" sz="600" b="1"/>
          </a:p>
        </p:txBody>
      </p:sp>
      <p:sp>
        <p:nvSpPr>
          <p:cNvPr id="3237" name="Line 242"/>
          <p:cNvSpPr>
            <a:spLocks noChangeShapeType="1"/>
          </p:cNvSpPr>
          <p:nvPr/>
        </p:nvSpPr>
        <p:spPr bwMode="auto">
          <a:xfrm>
            <a:off x="6092825" y="1435100"/>
            <a:ext cx="835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38" name="Rectangle 244"/>
          <p:cNvSpPr>
            <a:spLocks noChangeArrowheads="1"/>
          </p:cNvSpPr>
          <p:nvPr/>
        </p:nvSpPr>
        <p:spPr bwMode="auto">
          <a:xfrm>
            <a:off x="6556375" y="2497138"/>
            <a:ext cx="417513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39" name="Rectangle 245"/>
          <p:cNvSpPr>
            <a:spLocks noChangeArrowheads="1"/>
          </p:cNvSpPr>
          <p:nvPr/>
        </p:nvSpPr>
        <p:spPr bwMode="auto">
          <a:xfrm>
            <a:off x="8297862" y="3387725"/>
            <a:ext cx="925513" cy="928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40" name="Rectangle 246"/>
          <p:cNvSpPr>
            <a:spLocks noChangeArrowheads="1"/>
          </p:cNvSpPr>
          <p:nvPr/>
        </p:nvSpPr>
        <p:spPr bwMode="auto">
          <a:xfrm>
            <a:off x="6000115" y="3387725"/>
            <a:ext cx="457200" cy="930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41" name="Rectangle 247"/>
          <p:cNvSpPr>
            <a:spLocks noChangeArrowheads="1"/>
          </p:cNvSpPr>
          <p:nvPr/>
        </p:nvSpPr>
        <p:spPr bwMode="auto">
          <a:xfrm>
            <a:off x="5115051" y="3372644"/>
            <a:ext cx="890588" cy="927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42" name="Rectangle 249"/>
          <p:cNvSpPr>
            <a:spLocks noChangeArrowheads="1"/>
          </p:cNvSpPr>
          <p:nvPr/>
        </p:nvSpPr>
        <p:spPr bwMode="auto">
          <a:xfrm>
            <a:off x="6061075" y="755650"/>
            <a:ext cx="9144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43" name="Rectangle 250"/>
          <p:cNvSpPr>
            <a:spLocks noChangeArrowheads="1"/>
          </p:cNvSpPr>
          <p:nvPr/>
        </p:nvSpPr>
        <p:spPr bwMode="auto">
          <a:xfrm>
            <a:off x="7002463" y="757238"/>
            <a:ext cx="438150" cy="82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44" name="Rectangle 253"/>
          <p:cNvSpPr>
            <a:spLocks noChangeArrowheads="1"/>
          </p:cNvSpPr>
          <p:nvPr/>
        </p:nvSpPr>
        <p:spPr bwMode="auto">
          <a:xfrm>
            <a:off x="6070600" y="2497138"/>
            <a:ext cx="455613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45" name="Text Box 254"/>
          <p:cNvSpPr txBox="1">
            <a:spLocks noChangeArrowheads="1"/>
          </p:cNvSpPr>
          <p:nvPr/>
        </p:nvSpPr>
        <p:spPr bwMode="auto">
          <a:xfrm>
            <a:off x="6022341" y="2583181"/>
            <a:ext cx="547688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sz="700" b="1" dirty="0" err="1"/>
              <a:t>Acad</a:t>
            </a:r>
            <a:r>
              <a:rPr lang="en-US" sz="700" b="1" dirty="0"/>
              <a:t> </a:t>
            </a:r>
            <a:r>
              <a:rPr lang="en-US" sz="700" b="1" dirty="0" err="1"/>
              <a:t>supp</a:t>
            </a:r>
            <a:endParaRPr lang="en-US" sz="700" b="1" dirty="0"/>
          </a:p>
          <a:p>
            <a:pPr algn="ctr" eaLnBrk="1" hangingPunct="1">
              <a:lnSpc>
                <a:spcPct val="80000"/>
              </a:lnSpc>
            </a:pPr>
            <a:r>
              <a:rPr lang="en-US" sz="700" b="1" dirty="0"/>
              <a:t>week</a:t>
            </a:r>
          </a:p>
          <a:p>
            <a:pPr algn="ctr" eaLnBrk="1" hangingPunct="1">
              <a:lnSpc>
                <a:spcPct val="80000"/>
              </a:lnSpc>
            </a:pPr>
            <a:endParaRPr lang="en-US" sz="7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en-US" sz="700" b="1" dirty="0" smtClean="0"/>
              <a:t>06/10</a:t>
            </a:r>
            <a:endParaRPr lang="en-US" sz="700" b="1" dirty="0"/>
          </a:p>
          <a:p>
            <a:pPr algn="ctr" eaLnBrk="1" hangingPunct="1">
              <a:lnSpc>
                <a:spcPct val="80000"/>
              </a:lnSpc>
            </a:pPr>
            <a:r>
              <a:rPr lang="en-US" sz="700" b="1" dirty="0"/>
              <a:t>to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700" b="1" dirty="0" smtClean="0"/>
              <a:t>10/10</a:t>
            </a:r>
            <a:endParaRPr lang="en-US" sz="700" b="1" dirty="0"/>
          </a:p>
        </p:txBody>
      </p:sp>
      <p:sp>
        <p:nvSpPr>
          <p:cNvPr id="3246" name="Rectangle 255"/>
          <p:cNvSpPr>
            <a:spLocks noChangeArrowheads="1"/>
          </p:cNvSpPr>
          <p:nvPr/>
        </p:nvSpPr>
        <p:spPr bwMode="auto">
          <a:xfrm>
            <a:off x="885825" y="755650"/>
            <a:ext cx="428625" cy="82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47" name="Line 256"/>
          <p:cNvSpPr>
            <a:spLocks noChangeShapeType="1"/>
          </p:cNvSpPr>
          <p:nvPr/>
        </p:nvSpPr>
        <p:spPr bwMode="auto">
          <a:xfrm flipH="1">
            <a:off x="3678238" y="401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48" name="Rectangle 257"/>
          <p:cNvSpPr>
            <a:spLocks noChangeArrowheads="1"/>
          </p:cNvSpPr>
          <p:nvPr/>
        </p:nvSpPr>
        <p:spPr bwMode="auto">
          <a:xfrm>
            <a:off x="2538095" y="4703762"/>
            <a:ext cx="220663" cy="404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49" name="Text Box 258"/>
          <p:cNvSpPr txBox="1">
            <a:spLocks noChangeArrowheads="1"/>
          </p:cNvSpPr>
          <p:nvPr/>
        </p:nvSpPr>
        <p:spPr bwMode="auto">
          <a:xfrm>
            <a:off x="2430904" y="4991978"/>
            <a:ext cx="682978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eaLnBrk="1" hangingPunct="1"/>
            <a:r>
              <a:rPr lang="en-US" sz="500" dirty="0" smtClean="0"/>
              <a:t>18-19/8</a:t>
            </a:r>
            <a:endParaRPr lang="en-US" sz="500" dirty="0"/>
          </a:p>
        </p:txBody>
      </p:sp>
      <p:sp>
        <p:nvSpPr>
          <p:cNvPr id="3250" name="Text Box 259"/>
          <p:cNvSpPr txBox="1">
            <a:spLocks noChangeArrowheads="1"/>
          </p:cNvSpPr>
          <p:nvPr/>
        </p:nvSpPr>
        <p:spPr bwMode="auto">
          <a:xfrm>
            <a:off x="2443322" y="4733955"/>
            <a:ext cx="4381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500" b="1" dirty="0"/>
              <a:t>  SA13B</a:t>
            </a:r>
          </a:p>
          <a:p>
            <a:pPr algn="ctr"/>
            <a:r>
              <a:rPr lang="en-US" sz="600" b="1" dirty="0"/>
              <a:t>GNK 689</a:t>
            </a:r>
          </a:p>
          <a:p>
            <a:pPr algn="ctr">
              <a:lnSpc>
                <a:spcPct val="80000"/>
              </a:lnSpc>
            </a:pPr>
            <a:r>
              <a:rPr lang="en-US" sz="500" b="1" dirty="0"/>
              <a:t>BE</a:t>
            </a:r>
          </a:p>
        </p:txBody>
      </p:sp>
      <p:sp>
        <p:nvSpPr>
          <p:cNvPr id="3252" name="Rectangle 263"/>
          <p:cNvSpPr>
            <a:spLocks noChangeArrowheads="1"/>
          </p:cNvSpPr>
          <p:nvPr/>
        </p:nvSpPr>
        <p:spPr bwMode="auto">
          <a:xfrm>
            <a:off x="9223375" y="2498725"/>
            <a:ext cx="5715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>
              <a:solidFill>
                <a:srgbClr val="FF0000"/>
              </a:solidFill>
            </a:endParaRPr>
          </a:p>
        </p:txBody>
      </p:sp>
      <p:sp>
        <p:nvSpPr>
          <p:cNvPr id="3253" name="Rectangle 264"/>
          <p:cNvSpPr>
            <a:spLocks noChangeArrowheads="1"/>
          </p:cNvSpPr>
          <p:nvPr/>
        </p:nvSpPr>
        <p:spPr bwMode="auto">
          <a:xfrm>
            <a:off x="5634038" y="2497138"/>
            <a:ext cx="409575" cy="836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54" name="Text Box 265"/>
          <p:cNvSpPr txBox="1">
            <a:spLocks noChangeArrowheads="1"/>
          </p:cNvSpPr>
          <p:nvPr/>
        </p:nvSpPr>
        <p:spPr bwMode="auto">
          <a:xfrm>
            <a:off x="5565775" y="2582863"/>
            <a:ext cx="5635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/>
            <a:r>
              <a:rPr lang="en-US" sz="600" b="1"/>
              <a:t>Block 13a BOK 482 Prof CM Schutte Nervous system</a:t>
            </a:r>
          </a:p>
        </p:txBody>
      </p:sp>
      <p:sp>
        <p:nvSpPr>
          <p:cNvPr id="3255" name="Text Box 266"/>
          <p:cNvSpPr txBox="1">
            <a:spLocks noChangeArrowheads="1"/>
          </p:cNvSpPr>
          <p:nvPr/>
        </p:nvSpPr>
        <p:spPr bwMode="auto">
          <a:xfrm>
            <a:off x="4475163" y="3783013"/>
            <a:ext cx="7874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US" sz="600" b="1"/>
              <a:t>Block 18b     GNK 585</a:t>
            </a:r>
          </a:p>
          <a:p>
            <a:pPr algn="ctr" eaLnBrk="1" hangingPunct="1">
              <a:lnSpc>
                <a:spcPct val="85000"/>
              </a:lnSpc>
              <a:spcAft>
                <a:spcPct val="25000"/>
              </a:spcAft>
            </a:pPr>
            <a:r>
              <a:rPr lang="en-US" sz="600" b="1"/>
              <a:t>Prof OBW Greeff   Pharmaco-         therapy</a:t>
            </a:r>
          </a:p>
          <a:p>
            <a:pPr algn="ctr" eaLnBrk="1" hangingPunct="1">
              <a:lnSpc>
                <a:spcPct val="85000"/>
              </a:lnSpc>
            </a:pPr>
            <a:endParaRPr lang="en-US" sz="600" b="1"/>
          </a:p>
        </p:txBody>
      </p:sp>
      <p:sp>
        <p:nvSpPr>
          <p:cNvPr id="3256" name="Rectangle 268"/>
          <p:cNvSpPr>
            <a:spLocks noChangeArrowheads="1"/>
          </p:cNvSpPr>
          <p:nvPr/>
        </p:nvSpPr>
        <p:spPr bwMode="auto">
          <a:xfrm>
            <a:off x="5133975" y="2338388"/>
            <a:ext cx="1841500" cy="128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57" name="Text Box 270"/>
          <p:cNvSpPr txBox="1">
            <a:spLocks noChangeArrowheads="1"/>
          </p:cNvSpPr>
          <p:nvPr/>
        </p:nvSpPr>
        <p:spPr bwMode="auto">
          <a:xfrm>
            <a:off x="1258888" y="739775"/>
            <a:ext cx="6223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700" b="1"/>
              <a:t>SA 3a </a:t>
            </a:r>
          </a:p>
          <a:p>
            <a:pPr algn="ctr">
              <a:lnSpc>
                <a:spcPct val="75000"/>
              </a:lnSpc>
            </a:pPr>
            <a:r>
              <a:rPr lang="en-US" sz="700" b="1"/>
              <a:t>GNK 127</a:t>
            </a:r>
          </a:p>
          <a:p>
            <a:pPr algn="ctr">
              <a:lnSpc>
                <a:spcPct val="75000"/>
              </a:lnSpc>
            </a:pPr>
            <a:r>
              <a:rPr lang="en-US" sz="600" b="1"/>
              <a:t>Prof JFM Hugo</a:t>
            </a:r>
          </a:p>
        </p:txBody>
      </p:sp>
      <p:sp>
        <p:nvSpPr>
          <p:cNvPr id="3258" name="Text Box 271"/>
          <p:cNvSpPr txBox="1">
            <a:spLocks noChangeArrowheads="1"/>
          </p:cNvSpPr>
          <p:nvPr/>
        </p:nvSpPr>
        <p:spPr bwMode="auto">
          <a:xfrm>
            <a:off x="1235075" y="1019175"/>
            <a:ext cx="6905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endParaRPr lang="en-US" sz="600" b="1"/>
          </a:p>
          <a:p>
            <a:pPr algn="ctr">
              <a:lnSpc>
                <a:spcPct val="75000"/>
              </a:lnSpc>
            </a:pPr>
            <a:r>
              <a:rPr lang="en-US" sz="600" b="1"/>
              <a:t>People &amp; their Environment</a:t>
            </a:r>
          </a:p>
        </p:txBody>
      </p:sp>
      <p:sp>
        <p:nvSpPr>
          <p:cNvPr id="3259" name="Rectangle 272"/>
          <p:cNvSpPr>
            <a:spLocks noChangeArrowheads="1"/>
          </p:cNvSpPr>
          <p:nvPr/>
        </p:nvSpPr>
        <p:spPr bwMode="auto">
          <a:xfrm>
            <a:off x="1339850" y="755650"/>
            <a:ext cx="460375" cy="82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60" name="Text Box 273"/>
          <p:cNvSpPr txBox="1">
            <a:spLocks noChangeArrowheads="1"/>
          </p:cNvSpPr>
          <p:nvPr/>
        </p:nvSpPr>
        <p:spPr bwMode="auto">
          <a:xfrm>
            <a:off x="6915150" y="763588"/>
            <a:ext cx="6223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n-US" sz="800" b="1"/>
              <a:t>SA 3b </a:t>
            </a:r>
          </a:p>
          <a:p>
            <a:pPr algn="ctr">
              <a:lnSpc>
                <a:spcPct val="75000"/>
              </a:lnSpc>
            </a:pPr>
            <a:r>
              <a:rPr lang="en-US" sz="800" b="1"/>
              <a:t>GNK 127</a:t>
            </a:r>
          </a:p>
          <a:p>
            <a:pPr algn="ctr">
              <a:lnSpc>
                <a:spcPct val="75000"/>
              </a:lnSpc>
            </a:pPr>
            <a:r>
              <a:rPr lang="en-US" sz="700" b="1"/>
              <a:t>Prof JFM Hugo</a:t>
            </a:r>
          </a:p>
        </p:txBody>
      </p:sp>
      <p:sp>
        <p:nvSpPr>
          <p:cNvPr id="3261" name="Text Box 274"/>
          <p:cNvSpPr txBox="1">
            <a:spLocks noChangeArrowheads="1"/>
          </p:cNvSpPr>
          <p:nvPr/>
        </p:nvSpPr>
        <p:spPr bwMode="auto">
          <a:xfrm>
            <a:off x="6973888" y="1014413"/>
            <a:ext cx="519112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endParaRPr lang="en-US" sz="800" b="1"/>
          </a:p>
          <a:p>
            <a:pPr algn="ctr">
              <a:lnSpc>
                <a:spcPct val="75000"/>
              </a:lnSpc>
            </a:pPr>
            <a:r>
              <a:rPr lang="en-US" sz="800" b="1"/>
              <a:t>People &amp; their </a:t>
            </a:r>
          </a:p>
          <a:p>
            <a:pPr algn="ctr">
              <a:lnSpc>
                <a:spcPct val="75000"/>
              </a:lnSpc>
            </a:pPr>
            <a:r>
              <a:rPr lang="en-US" sz="800" b="1"/>
              <a:t>Environment</a:t>
            </a:r>
          </a:p>
        </p:txBody>
      </p:sp>
      <p:sp>
        <p:nvSpPr>
          <p:cNvPr id="3262" name="Rectangle 279"/>
          <p:cNvSpPr>
            <a:spLocks noChangeArrowheads="1"/>
          </p:cNvSpPr>
          <p:nvPr/>
        </p:nvSpPr>
        <p:spPr bwMode="auto">
          <a:xfrm>
            <a:off x="8613458" y="760413"/>
            <a:ext cx="631825" cy="81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>
              <a:solidFill>
                <a:srgbClr val="FF0000"/>
              </a:solidFill>
            </a:endParaRPr>
          </a:p>
        </p:txBody>
      </p:sp>
      <p:sp>
        <p:nvSpPr>
          <p:cNvPr id="3263" name="Rectangle 280"/>
          <p:cNvSpPr>
            <a:spLocks noChangeArrowheads="1"/>
          </p:cNvSpPr>
          <p:nvPr/>
        </p:nvSpPr>
        <p:spPr bwMode="auto">
          <a:xfrm>
            <a:off x="7914745" y="739874"/>
            <a:ext cx="654050" cy="820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65" name="Text Box 287"/>
          <p:cNvSpPr txBox="1">
            <a:spLocks noChangeArrowheads="1"/>
          </p:cNvSpPr>
          <p:nvPr/>
        </p:nvSpPr>
        <p:spPr bwMode="auto">
          <a:xfrm>
            <a:off x="1962150" y="1398588"/>
            <a:ext cx="18319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800" b="1"/>
              <a:t>LCP 180 Long Clin Attach Prog</a:t>
            </a:r>
            <a:endParaRPr lang="en-GB" sz="800" b="1"/>
          </a:p>
        </p:txBody>
      </p:sp>
      <p:sp>
        <p:nvSpPr>
          <p:cNvPr id="3266" name="Text Box 289"/>
          <p:cNvSpPr txBox="1">
            <a:spLocks noChangeArrowheads="1"/>
          </p:cNvSpPr>
          <p:nvPr/>
        </p:nvSpPr>
        <p:spPr bwMode="auto">
          <a:xfrm>
            <a:off x="752475" y="2290763"/>
            <a:ext cx="18129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800" b="1"/>
              <a:t>LCP 280 Long Clin Attach Prog</a:t>
            </a:r>
            <a:endParaRPr lang="en-GB" sz="800" b="1"/>
          </a:p>
        </p:txBody>
      </p:sp>
      <p:sp>
        <p:nvSpPr>
          <p:cNvPr id="3267" name="Text Box 290"/>
          <p:cNvSpPr txBox="1">
            <a:spLocks noChangeArrowheads="1"/>
          </p:cNvSpPr>
          <p:nvPr/>
        </p:nvSpPr>
        <p:spPr bwMode="auto">
          <a:xfrm>
            <a:off x="757238" y="3141663"/>
            <a:ext cx="26955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800" b="1"/>
              <a:t>LCP 380 Longitudinal Clinical Attachment Program</a:t>
            </a:r>
            <a:endParaRPr lang="en-GB" sz="800" b="1"/>
          </a:p>
        </p:txBody>
      </p:sp>
      <p:sp>
        <p:nvSpPr>
          <p:cNvPr id="3268" name="Text Box 291"/>
          <p:cNvSpPr txBox="1">
            <a:spLocks noChangeArrowheads="1"/>
          </p:cNvSpPr>
          <p:nvPr/>
        </p:nvSpPr>
        <p:spPr bwMode="auto">
          <a:xfrm>
            <a:off x="784225" y="4108450"/>
            <a:ext cx="26955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r>
              <a:rPr lang="en-US" sz="800" b="1"/>
              <a:t>LCP 480 Longitudinal Clinical Attachment Program</a:t>
            </a:r>
            <a:endParaRPr lang="en-GB" sz="800" b="1"/>
          </a:p>
        </p:txBody>
      </p:sp>
      <p:sp>
        <p:nvSpPr>
          <p:cNvPr id="3269" name="Rectangle 293"/>
          <p:cNvSpPr>
            <a:spLocks noChangeArrowheads="1"/>
          </p:cNvSpPr>
          <p:nvPr/>
        </p:nvSpPr>
        <p:spPr bwMode="auto">
          <a:xfrm>
            <a:off x="2781300" y="1619250"/>
            <a:ext cx="2322513" cy="849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70" name="Text Box 294"/>
          <p:cNvSpPr txBox="1">
            <a:spLocks noChangeArrowheads="1"/>
          </p:cNvSpPr>
          <p:nvPr/>
        </p:nvSpPr>
        <p:spPr bwMode="auto">
          <a:xfrm>
            <a:off x="3702050" y="1630363"/>
            <a:ext cx="6921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b="1"/>
              <a:t>BLOCK 4b</a:t>
            </a:r>
          </a:p>
        </p:txBody>
      </p:sp>
      <p:sp>
        <p:nvSpPr>
          <p:cNvPr id="3271" name="Text Box 295"/>
          <p:cNvSpPr txBox="1">
            <a:spLocks noChangeArrowheads="1"/>
          </p:cNvSpPr>
          <p:nvPr/>
        </p:nvSpPr>
        <p:spPr bwMode="auto">
          <a:xfrm rot="-37235">
            <a:off x="369888" y="866775"/>
            <a:ext cx="522287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r"/>
            <a:r>
              <a:rPr lang="en-US" sz="700" b="1"/>
              <a:t>Recess</a:t>
            </a:r>
          </a:p>
        </p:txBody>
      </p:sp>
      <p:sp>
        <p:nvSpPr>
          <p:cNvPr id="3272" name="Rectangle 296"/>
          <p:cNvSpPr>
            <a:spLocks noChangeArrowheads="1"/>
          </p:cNvSpPr>
          <p:nvPr/>
        </p:nvSpPr>
        <p:spPr bwMode="auto">
          <a:xfrm>
            <a:off x="417513" y="758825"/>
            <a:ext cx="439737" cy="81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3273" name="Text Box 298"/>
          <p:cNvSpPr txBox="1">
            <a:spLocks noChangeArrowheads="1"/>
          </p:cNvSpPr>
          <p:nvPr/>
        </p:nvSpPr>
        <p:spPr bwMode="auto">
          <a:xfrm>
            <a:off x="368828" y="1092200"/>
            <a:ext cx="552450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700" dirty="0" smtClean="0"/>
              <a:t>2/7-20/7</a:t>
            </a:r>
            <a:endParaRPr lang="en-US" sz="700" dirty="0"/>
          </a:p>
        </p:txBody>
      </p:sp>
      <p:sp>
        <p:nvSpPr>
          <p:cNvPr id="3274" name="Text Box 184"/>
          <p:cNvSpPr txBox="1">
            <a:spLocks noChangeArrowheads="1"/>
          </p:cNvSpPr>
          <p:nvPr/>
        </p:nvSpPr>
        <p:spPr bwMode="auto">
          <a:xfrm>
            <a:off x="9344025" y="414338"/>
            <a:ext cx="44926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Univers (W1)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 (W1)" pitchFamily="34" charset="0"/>
              </a:defRPr>
            </a:lvl9pPr>
          </a:lstStyle>
          <a:p>
            <a:pPr algn="ctr"/>
            <a:r>
              <a:rPr lang="en-US" sz="800" dirty="0" smtClean="0"/>
              <a:t>24/11 </a:t>
            </a:r>
            <a:endParaRPr lang="en-US" sz="800" dirty="0"/>
          </a:p>
          <a:p>
            <a:pPr algn="ctr"/>
            <a:r>
              <a:rPr lang="en-US" sz="800" dirty="0" smtClean="0"/>
              <a:t>20</a:t>
            </a:r>
            <a:endParaRPr lang="en-US"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7009858" y="3350895"/>
            <a:ext cx="4603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600" b="1" dirty="0" smtClean="0"/>
              <a:t>GNK</a:t>
            </a:r>
          </a:p>
          <a:p>
            <a:r>
              <a:rPr lang="en-ZA" sz="600" b="1" dirty="0" smtClean="0"/>
              <a:t>222</a:t>
            </a:r>
          </a:p>
          <a:p>
            <a:r>
              <a:rPr lang="en-ZA" sz="600" b="1" dirty="0" smtClean="0"/>
              <a:t>Forensic Med</a:t>
            </a:r>
          </a:p>
          <a:p>
            <a:r>
              <a:rPr lang="en-ZA" sz="600" b="1" dirty="0" smtClean="0"/>
              <a:t>Prof G </a:t>
            </a:r>
            <a:r>
              <a:rPr lang="en-ZA" sz="600" b="1" dirty="0" err="1" smtClean="0"/>
              <a:t>Saay</a:t>
            </a:r>
            <a:r>
              <a:rPr lang="en-ZA" sz="600" b="1" dirty="0" smtClean="0"/>
              <a:t>-man</a:t>
            </a:r>
            <a:endParaRPr lang="en-ZA" sz="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9801</TotalTime>
  <Words>1708</Words>
  <Application>Microsoft Office PowerPoint</Application>
  <PresentationFormat>A4 Paper (210x297 mm)</PresentationFormat>
  <Paragraphs>618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tukkies</dc:creator>
  <cp:lastModifiedBy>User</cp:lastModifiedBy>
  <cp:revision>692</cp:revision>
  <cp:lastPrinted>2014-03-04T11:57:54Z</cp:lastPrinted>
  <dcterms:created xsi:type="dcterms:W3CDTF">2000-08-11T07:22:12Z</dcterms:created>
  <dcterms:modified xsi:type="dcterms:W3CDTF">2014-03-12T12:39:16Z</dcterms:modified>
</cp:coreProperties>
</file>