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E830-71BC-4362-A7F4-079637DA587B}" type="datetimeFigureOut">
              <a:rPr lang="en-ZA" smtClean="0"/>
              <a:t>2012/06/03</a:t>
            </a:fld>
            <a:endParaRPr lang="en-Z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9934-29C1-4C61-855B-56E53B694173}" type="slidenum">
              <a:rPr lang="en-ZA" smtClean="0"/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E830-71BC-4362-A7F4-079637DA587B}" type="datetimeFigureOut">
              <a:rPr lang="en-ZA" smtClean="0"/>
              <a:t>2012/06/03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9934-29C1-4C61-855B-56E53B69417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E830-71BC-4362-A7F4-079637DA587B}" type="datetimeFigureOut">
              <a:rPr lang="en-ZA" smtClean="0"/>
              <a:t>2012/06/03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9934-29C1-4C61-855B-56E53B69417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E830-71BC-4362-A7F4-079637DA587B}" type="datetimeFigureOut">
              <a:rPr lang="en-ZA" smtClean="0"/>
              <a:t>2012/06/03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9934-29C1-4C61-855B-56E53B69417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E830-71BC-4362-A7F4-079637DA587B}" type="datetimeFigureOut">
              <a:rPr lang="en-ZA" smtClean="0"/>
              <a:t>2012/06/03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9934-29C1-4C61-855B-56E53B694173}" type="slidenum">
              <a:rPr lang="en-ZA" smtClean="0"/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E830-71BC-4362-A7F4-079637DA587B}" type="datetimeFigureOut">
              <a:rPr lang="en-ZA" smtClean="0"/>
              <a:t>2012/06/03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9934-29C1-4C61-855B-56E53B69417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E830-71BC-4362-A7F4-079637DA587B}" type="datetimeFigureOut">
              <a:rPr lang="en-ZA" smtClean="0"/>
              <a:t>2012/06/03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9934-29C1-4C61-855B-56E53B69417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E830-71BC-4362-A7F4-079637DA587B}" type="datetimeFigureOut">
              <a:rPr lang="en-ZA" smtClean="0"/>
              <a:t>2012/06/03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9934-29C1-4C61-855B-56E53B69417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E830-71BC-4362-A7F4-079637DA587B}" type="datetimeFigureOut">
              <a:rPr lang="en-ZA" smtClean="0"/>
              <a:t>2012/06/03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9934-29C1-4C61-855B-56E53B69417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E830-71BC-4362-A7F4-079637DA587B}" type="datetimeFigureOut">
              <a:rPr lang="en-ZA" smtClean="0"/>
              <a:t>2012/06/03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9934-29C1-4C61-855B-56E53B69417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E830-71BC-4362-A7F4-079637DA587B}" type="datetimeFigureOut">
              <a:rPr lang="en-ZA" smtClean="0"/>
              <a:t>2012/06/03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27C9934-29C1-4C61-855B-56E53B694173}" type="slidenum">
              <a:rPr lang="en-ZA" smtClean="0"/>
              <a:t>‹#›</a:t>
            </a:fld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A5E830-71BC-4362-A7F4-079637DA587B}" type="datetimeFigureOut">
              <a:rPr lang="en-ZA" smtClean="0"/>
              <a:t>2012/06/03</a:t>
            </a:fld>
            <a:endParaRPr lang="en-Z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7C9934-29C1-4C61-855B-56E53B694173}" type="slidenum">
              <a:rPr lang="en-ZA" smtClean="0"/>
              <a:t>‹#›</a:t>
            </a:fld>
            <a:endParaRPr lang="en-Z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Anaesthesia for ENT and dental procedures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Dr S </a:t>
            </a:r>
            <a:r>
              <a:rPr lang="en-ZA" dirty="0" err="1" smtClean="0"/>
              <a:t>Spijkerman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5158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Rapid sequence induction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No NGT prior to induction – might dislodge clots on tonsillar bed and won’t suction clots from stomach</a:t>
            </a:r>
          </a:p>
          <a:p>
            <a:r>
              <a:rPr lang="en-ZA" dirty="0"/>
              <a:t>Surgeon ready in theatre to perform emergency </a:t>
            </a:r>
            <a:r>
              <a:rPr lang="en-ZA" dirty="0" smtClean="0"/>
              <a:t>tracheostomy</a:t>
            </a:r>
          </a:p>
          <a:p>
            <a:r>
              <a:rPr lang="en-ZA" dirty="0" smtClean="0"/>
              <a:t>Good running IV line</a:t>
            </a:r>
          </a:p>
          <a:p>
            <a:r>
              <a:rPr lang="en-ZA" dirty="0" smtClean="0"/>
              <a:t>2 well-functioning suction catheters</a:t>
            </a:r>
          </a:p>
          <a:p>
            <a:r>
              <a:rPr lang="en-ZA" dirty="0" smtClean="0"/>
              <a:t>Ketamine and suxamethonium IV – intubate</a:t>
            </a:r>
          </a:p>
          <a:p>
            <a:r>
              <a:rPr lang="en-ZA" dirty="0" smtClean="0"/>
              <a:t>Extubate wide awake when surgery complete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69747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Inhalation induction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dirty="0"/>
              <a:t>No NGT prior to induction – might dislodge clots on tonsillar bed and won’t suction clots from </a:t>
            </a:r>
            <a:r>
              <a:rPr lang="en-ZA" dirty="0" smtClean="0"/>
              <a:t>stomach</a:t>
            </a:r>
          </a:p>
          <a:p>
            <a:r>
              <a:rPr lang="en-ZA" dirty="0" smtClean="0"/>
              <a:t>Surgeon ready in theatre to perform emergency tracheostomy</a:t>
            </a:r>
          </a:p>
          <a:p>
            <a:r>
              <a:rPr lang="en-ZA" dirty="0" smtClean="0"/>
              <a:t>IV access if at all possible</a:t>
            </a:r>
          </a:p>
          <a:p>
            <a:r>
              <a:rPr lang="en-ZA" dirty="0" smtClean="0"/>
              <a:t>Pt on side, slightly head down</a:t>
            </a:r>
          </a:p>
          <a:p>
            <a:r>
              <a:rPr lang="en-ZA" dirty="0" smtClean="0"/>
              <a:t>Maintain cricoid pressure</a:t>
            </a:r>
          </a:p>
          <a:p>
            <a:r>
              <a:rPr lang="en-ZA" dirty="0" smtClean="0"/>
              <a:t>2 well-functioning suction catheters</a:t>
            </a:r>
          </a:p>
          <a:p>
            <a:r>
              <a:rPr lang="en-ZA" dirty="0" smtClean="0"/>
              <a:t>Sevoflurane </a:t>
            </a:r>
            <a:r>
              <a:rPr lang="en-ZA" dirty="0" smtClean="0">
                <a:latin typeface="Book Antiqua"/>
              </a:rPr>
              <a:t>→IV line if not yet in → inspection → intubate or give suxamethonium if able to visualise vocal cords and then intubate</a:t>
            </a:r>
          </a:p>
          <a:p>
            <a:r>
              <a:rPr lang="en-ZA" dirty="0" smtClean="0">
                <a:latin typeface="Book Antiqua"/>
              </a:rPr>
              <a:t>Extubate wide awake when surgery complete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87245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Dental surgery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dirty="0" smtClean="0"/>
              <a:t>Day case surgery (short-acting drugs)</a:t>
            </a:r>
          </a:p>
          <a:p>
            <a:r>
              <a:rPr lang="en-ZA" dirty="0" smtClean="0"/>
              <a:t>Shared airway (surgeon and anaesthetist)</a:t>
            </a:r>
            <a:endParaRPr lang="en-ZA" dirty="0"/>
          </a:p>
          <a:p>
            <a:r>
              <a:rPr lang="en-ZA" dirty="0"/>
              <a:t>Dental </a:t>
            </a:r>
            <a:r>
              <a:rPr lang="en-ZA" dirty="0" smtClean="0"/>
              <a:t>surgeons </a:t>
            </a:r>
            <a:r>
              <a:rPr lang="en-ZA" dirty="0"/>
              <a:t>use </a:t>
            </a:r>
            <a:r>
              <a:rPr lang="en-ZA" i="1" dirty="0"/>
              <a:t>lignocaine with adrenaline </a:t>
            </a:r>
            <a:r>
              <a:rPr lang="en-ZA" dirty="0"/>
              <a:t>(1:80 000) for nerve blockade and haemostasis before procedures. The added adrenaline potentiates the dysrhythomogenic effect of </a:t>
            </a:r>
            <a:r>
              <a:rPr lang="en-ZA" dirty="0" smtClean="0"/>
              <a:t>halothane</a:t>
            </a:r>
            <a:r>
              <a:rPr lang="en-ZA" dirty="0"/>
              <a:t> </a:t>
            </a:r>
            <a:r>
              <a:rPr lang="en-ZA" dirty="0" smtClean="0"/>
              <a:t>and </a:t>
            </a:r>
            <a:r>
              <a:rPr lang="en-ZA" dirty="0" smtClean="0"/>
              <a:t>causes </a:t>
            </a:r>
            <a:r>
              <a:rPr lang="en-ZA" dirty="0" smtClean="0"/>
              <a:t>tachycardia</a:t>
            </a:r>
            <a:endParaRPr lang="en-ZA" dirty="0"/>
          </a:p>
          <a:p>
            <a:r>
              <a:rPr lang="en-ZA" dirty="0" smtClean="0"/>
              <a:t>RAE nasal tube is most often used</a:t>
            </a:r>
            <a:endParaRPr lang="en-ZA" dirty="0"/>
          </a:p>
          <a:p>
            <a:r>
              <a:rPr lang="en-ZA" dirty="0" smtClean="0"/>
              <a:t>Use half </a:t>
            </a:r>
            <a:r>
              <a:rPr lang="en-ZA" dirty="0"/>
              <a:t>a size smaller </a:t>
            </a:r>
            <a:r>
              <a:rPr lang="en-ZA" dirty="0" smtClean="0"/>
              <a:t>for nasal intubation</a:t>
            </a:r>
            <a:endParaRPr lang="en-ZA" dirty="0"/>
          </a:p>
          <a:p>
            <a:r>
              <a:rPr lang="en-ZA" dirty="0" smtClean="0"/>
              <a:t>Magill </a:t>
            </a:r>
            <a:r>
              <a:rPr lang="en-ZA" dirty="0"/>
              <a:t>forceps </a:t>
            </a:r>
            <a:r>
              <a:rPr lang="en-ZA" dirty="0" smtClean="0"/>
              <a:t>used to guide ETT through vocal cords</a:t>
            </a:r>
            <a:endParaRPr lang="en-ZA" dirty="0"/>
          </a:p>
          <a:p>
            <a:r>
              <a:rPr lang="en-ZA" dirty="0"/>
              <a:t>Heat the tube in hot </a:t>
            </a:r>
            <a:r>
              <a:rPr lang="en-ZA" dirty="0" smtClean="0"/>
              <a:t>water prior to insertion to soften the tip – decreases trauma to </a:t>
            </a:r>
            <a:r>
              <a:rPr lang="en-ZA" dirty="0" smtClean="0"/>
              <a:t>nostrils (Don’t burn the pt!!)</a:t>
            </a:r>
            <a:endParaRPr lang="en-ZA" dirty="0"/>
          </a:p>
          <a:p>
            <a:r>
              <a:rPr lang="en-ZA" dirty="0"/>
              <a:t>T</a:t>
            </a:r>
            <a:r>
              <a:rPr lang="en-ZA" dirty="0" smtClean="0"/>
              <a:t>hroat </a:t>
            </a:r>
            <a:r>
              <a:rPr lang="en-ZA" dirty="0"/>
              <a:t>pack </a:t>
            </a:r>
            <a:r>
              <a:rPr lang="en-ZA" dirty="0" smtClean="0"/>
              <a:t>used – remove after surgery!</a:t>
            </a:r>
            <a:endParaRPr lang="en-ZA" dirty="0"/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33785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704088"/>
            <a:ext cx="8784976" cy="1143000"/>
          </a:xfrm>
        </p:spPr>
        <p:txBody>
          <a:bodyPr>
            <a:normAutofit/>
          </a:bodyPr>
          <a:lstStyle/>
          <a:p>
            <a:r>
              <a:rPr lang="en-ZA" dirty="0" smtClean="0"/>
              <a:t>RAE nasal tube and Magill forceps</a:t>
            </a:r>
            <a:endParaRPr lang="en-ZA" dirty="0"/>
          </a:p>
        </p:txBody>
      </p:sp>
      <p:pic>
        <p:nvPicPr>
          <p:cNvPr id="4098" name="Picture 2" descr="C:\Users\Lounge\Desktop\rae nasa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212976"/>
            <a:ext cx="2800350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Lounge\Desktop\Magi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381" y="3140968"/>
            <a:ext cx="2981325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4411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507288" cy="1143000"/>
          </a:xfrm>
        </p:spPr>
        <p:txBody>
          <a:bodyPr>
            <a:noAutofit/>
          </a:bodyPr>
          <a:lstStyle/>
          <a:p>
            <a:pPr algn="ctr"/>
            <a:r>
              <a:rPr lang="en-ZA" sz="4400" b="1" dirty="0"/>
              <a:t>Anaesthesia for </a:t>
            </a:r>
            <a:r>
              <a:rPr lang="en-ZA" sz="4400" b="1" dirty="0" smtClean="0"/>
              <a:t/>
            </a:r>
            <a:br>
              <a:rPr lang="en-ZA" sz="4400" b="1" dirty="0" smtClean="0"/>
            </a:br>
            <a:r>
              <a:rPr lang="en-ZA" sz="4400" b="1" dirty="0" smtClean="0"/>
              <a:t>adenotonsillectomy </a:t>
            </a:r>
            <a:endParaRPr lang="en-Z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/>
          <a:lstStyle/>
          <a:p>
            <a:r>
              <a:rPr lang="en-ZA" dirty="0" smtClean="0"/>
              <a:t>Airway is shared with the surgeon</a:t>
            </a:r>
          </a:p>
          <a:p>
            <a:pPr marL="0" indent="0">
              <a:buNone/>
            </a:pPr>
            <a:endParaRPr lang="en-ZA" sz="800" dirty="0" smtClean="0"/>
          </a:p>
          <a:p>
            <a:r>
              <a:rPr lang="en-ZA" dirty="0" smtClean="0"/>
              <a:t>Risk of </a:t>
            </a:r>
            <a:r>
              <a:rPr lang="en-ZA" dirty="0" smtClean="0"/>
              <a:t>complications</a:t>
            </a:r>
            <a:r>
              <a:rPr lang="en-ZA" dirty="0" smtClean="0"/>
              <a:t> </a:t>
            </a:r>
            <a:r>
              <a:rPr lang="en-ZA" dirty="0" smtClean="0"/>
              <a:t>with Boyle-Davis mouth gag</a:t>
            </a:r>
          </a:p>
          <a:p>
            <a:pPr marL="0" indent="0">
              <a:buNone/>
            </a:pPr>
            <a:endParaRPr lang="en-ZA" sz="800" dirty="0" smtClean="0"/>
          </a:p>
          <a:p>
            <a:r>
              <a:rPr lang="en-ZA" dirty="0" smtClean="0"/>
              <a:t>Day case surgery – needs to be awake post-operatively</a:t>
            </a:r>
          </a:p>
          <a:p>
            <a:pPr marL="0" indent="0">
              <a:buNone/>
            </a:pPr>
            <a:endParaRPr lang="en-ZA" sz="800" dirty="0" smtClean="0"/>
          </a:p>
          <a:p>
            <a:r>
              <a:rPr lang="en-ZA" dirty="0" smtClean="0"/>
              <a:t>Painful procedure</a:t>
            </a:r>
          </a:p>
          <a:p>
            <a:pPr marL="0" indent="0">
              <a:buNone/>
            </a:pPr>
            <a:endParaRPr lang="en-ZA" sz="800" dirty="0" smtClean="0"/>
          </a:p>
          <a:p>
            <a:r>
              <a:rPr lang="en-ZA" dirty="0" smtClean="0"/>
              <a:t>Risk of post-operative bleeding</a:t>
            </a:r>
          </a:p>
          <a:p>
            <a:pPr marL="0" indent="0">
              <a:buNone/>
            </a:pPr>
            <a:endParaRPr lang="en-ZA" sz="800" dirty="0" smtClean="0"/>
          </a:p>
          <a:p>
            <a:r>
              <a:rPr lang="en-ZA" dirty="0" smtClean="0"/>
              <a:t>Risk of post-operative nausea and vomiting</a:t>
            </a:r>
          </a:p>
          <a:p>
            <a:endParaRPr lang="en-ZA" dirty="0" smtClean="0"/>
          </a:p>
          <a:p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2388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Pre-operative management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Usual NPO guidelines apply – solids: &gt;6h</a:t>
            </a:r>
          </a:p>
          <a:p>
            <a:pPr marL="0" indent="0">
              <a:buNone/>
            </a:pPr>
            <a:r>
              <a:rPr lang="en-ZA" dirty="0"/>
              <a:t> </a:t>
            </a:r>
            <a:r>
              <a:rPr lang="en-ZA" dirty="0" smtClean="0"/>
              <a:t>                                                    - breast milk: &gt;4h</a:t>
            </a:r>
          </a:p>
          <a:p>
            <a:pPr marL="0" indent="0">
              <a:buNone/>
            </a:pPr>
            <a:r>
              <a:rPr lang="en-ZA" dirty="0"/>
              <a:t> </a:t>
            </a:r>
            <a:r>
              <a:rPr lang="en-ZA" dirty="0" smtClean="0"/>
              <a:t>                                                    - clear fluids: &gt;2h</a:t>
            </a:r>
          </a:p>
          <a:p>
            <a:r>
              <a:rPr lang="en-ZA" dirty="0" smtClean="0"/>
              <a:t>Pre-op evaluation: assess for obstructive sleep apnoea with pulmonary hypertension and right heart failure!</a:t>
            </a:r>
          </a:p>
          <a:p>
            <a:r>
              <a:rPr lang="en-ZA" dirty="0" err="1" smtClean="0"/>
              <a:t>Premed</a:t>
            </a:r>
            <a:r>
              <a:rPr lang="en-ZA" dirty="0" smtClean="0"/>
              <a:t>: Paracetamol syrup with Tilidine drops OR</a:t>
            </a:r>
          </a:p>
          <a:p>
            <a:pPr marL="0" indent="0">
              <a:buNone/>
            </a:pPr>
            <a:r>
              <a:rPr lang="en-ZA" dirty="0"/>
              <a:t> </a:t>
            </a:r>
            <a:r>
              <a:rPr lang="en-ZA" dirty="0" smtClean="0"/>
              <a:t>                  Paracetamol syrup with Midazolam </a:t>
            </a:r>
            <a:r>
              <a:rPr lang="en-ZA" dirty="0" err="1" smtClean="0"/>
              <a:t>po</a:t>
            </a:r>
            <a:r>
              <a:rPr lang="en-ZA" dirty="0" smtClean="0"/>
              <a:t> </a:t>
            </a:r>
          </a:p>
          <a:p>
            <a:pPr marL="0" indent="0">
              <a:buNone/>
            </a:pPr>
            <a:r>
              <a:rPr lang="en-ZA" dirty="0"/>
              <a:t> </a:t>
            </a:r>
            <a:r>
              <a:rPr lang="en-ZA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708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Intra-operative management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Atropine prepared (not given routinely but MUST be prepared in case of bradycardia)</a:t>
            </a:r>
          </a:p>
          <a:p>
            <a:r>
              <a:rPr lang="en-ZA" dirty="0" smtClean="0"/>
              <a:t>Suxamethonium prepared (not given routinely but MUST be prepared in case of laryngospasm)</a:t>
            </a:r>
          </a:p>
          <a:p>
            <a:r>
              <a:rPr lang="en-ZA" dirty="0" smtClean="0"/>
              <a:t>Inhalation induction (mostly sevoflurane)</a:t>
            </a:r>
          </a:p>
          <a:p>
            <a:r>
              <a:rPr lang="en-ZA" dirty="0" smtClean="0"/>
              <a:t>IV access (very NB – do not start without)</a:t>
            </a:r>
          </a:p>
          <a:p>
            <a:r>
              <a:rPr lang="en-ZA" dirty="0" smtClean="0"/>
              <a:t>Opioid (</a:t>
            </a:r>
            <a:r>
              <a:rPr lang="en-ZA" dirty="0" err="1" smtClean="0"/>
              <a:t>sufentanil</a:t>
            </a:r>
            <a:r>
              <a:rPr lang="en-ZA" dirty="0" smtClean="0"/>
              <a:t> etc) and small dose propofol</a:t>
            </a:r>
          </a:p>
          <a:p>
            <a:r>
              <a:rPr lang="en-ZA" dirty="0" smtClean="0"/>
              <a:t>Intubate with oral RAE tube (</a:t>
            </a:r>
            <a:r>
              <a:rPr lang="en-ZA" dirty="0" err="1" smtClean="0"/>
              <a:t>uncuffed</a:t>
            </a:r>
            <a:r>
              <a:rPr lang="en-ZA" dirty="0" smtClean="0"/>
              <a:t> if &lt;4yr)</a:t>
            </a:r>
          </a:p>
          <a:p>
            <a:r>
              <a:rPr lang="en-ZA" dirty="0" smtClean="0"/>
              <a:t>Throat pack</a:t>
            </a:r>
          </a:p>
          <a:p>
            <a:r>
              <a:rPr lang="en-ZA" dirty="0" smtClean="0"/>
              <a:t>Muscle relaxants not routinely given in children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4576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RAE oral tube (cuffed)</a:t>
            </a:r>
            <a:endParaRPr lang="en-ZA" dirty="0"/>
          </a:p>
        </p:txBody>
      </p:sp>
      <p:pic>
        <p:nvPicPr>
          <p:cNvPr id="1026" name="Picture 2" descr="C:\Users\Lounge\Desktop\rae ora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2348706"/>
            <a:ext cx="5715000" cy="356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6977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35760"/>
          </a:xfrm>
        </p:spPr>
        <p:txBody>
          <a:bodyPr>
            <a:normAutofit lnSpcReduction="10000"/>
          </a:bodyPr>
          <a:lstStyle/>
          <a:p>
            <a:r>
              <a:rPr lang="en-ZA" sz="3200" dirty="0" smtClean="0"/>
              <a:t>Trauma to lips, teeth, gums</a:t>
            </a:r>
          </a:p>
          <a:p>
            <a:pPr marL="0" indent="0">
              <a:buNone/>
            </a:pPr>
            <a:endParaRPr lang="en-ZA" sz="3200" dirty="0" smtClean="0"/>
          </a:p>
          <a:p>
            <a:r>
              <a:rPr lang="en-ZA" sz="3200" dirty="0" smtClean="0"/>
              <a:t>Bradycardia if opened fast</a:t>
            </a:r>
          </a:p>
          <a:p>
            <a:pPr marL="0" indent="0">
              <a:buNone/>
            </a:pPr>
            <a:endParaRPr lang="en-ZA" sz="3200" dirty="0" smtClean="0"/>
          </a:p>
          <a:p>
            <a:r>
              <a:rPr lang="en-ZA" sz="3200" dirty="0" smtClean="0"/>
              <a:t>Can occlude the RAE oral ETT</a:t>
            </a:r>
          </a:p>
          <a:p>
            <a:pPr marL="0" indent="0">
              <a:buNone/>
            </a:pPr>
            <a:endParaRPr lang="en-ZA" sz="3200" dirty="0" smtClean="0"/>
          </a:p>
          <a:p>
            <a:r>
              <a:rPr lang="en-ZA" sz="3200" dirty="0" smtClean="0"/>
              <a:t>Breast plate can prevent chest expansion </a:t>
            </a:r>
          </a:p>
          <a:p>
            <a:pPr marL="0" indent="0">
              <a:buNone/>
            </a:pPr>
            <a:r>
              <a:rPr lang="en-ZA" sz="3200" dirty="0"/>
              <a:t> </a:t>
            </a:r>
            <a:r>
              <a:rPr lang="en-ZA" sz="3200" dirty="0" smtClean="0"/>
              <a:t>   and proper ventilation</a:t>
            </a:r>
          </a:p>
          <a:p>
            <a:endParaRPr lang="en-ZA" dirty="0"/>
          </a:p>
          <a:p>
            <a:pPr marL="0" indent="0">
              <a:buNone/>
            </a:pPr>
            <a:endParaRPr lang="en-ZA" dirty="0" smtClean="0"/>
          </a:p>
        </p:txBody>
      </p:sp>
      <p:pic>
        <p:nvPicPr>
          <p:cNvPr id="2050" name="Picture 2" descr="C:\Users\Lounge\Desktop\boyle dav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060848"/>
            <a:ext cx="1828800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43608" y="764704"/>
            <a:ext cx="65527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400" dirty="0" smtClean="0"/>
              <a:t>Boyle-Davis mouth gag</a:t>
            </a:r>
          </a:p>
        </p:txBody>
      </p:sp>
    </p:spTree>
    <p:extLst>
      <p:ext uri="{BB962C8B-B14F-4D97-AF65-F5344CB8AC3E}">
        <p14:creationId xmlns:p14="http://schemas.microsoft.com/office/powerpoint/2010/main" val="1296893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en-ZA" dirty="0" smtClean="0"/>
              <a:t>After surgery: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/>
          <a:lstStyle/>
          <a:p>
            <a:r>
              <a:rPr lang="en-ZA" dirty="0" smtClean="0"/>
              <a:t>Turn sevoflurane down</a:t>
            </a:r>
          </a:p>
          <a:p>
            <a:r>
              <a:rPr lang="en-ZA" dirty="0" smtClean="0"/>
              <a:t>Remove throat pack</a:t>
            </a:r>
          </a:p>
          <a:p>
            <a:r>
              <a:rPr lang="en-ZA" dirty="0" smtClean="0"/>
              <a:t>Inspect tonsillar beds for bleeding</a:t>
            </a:r>
          </a:p>
          <a:p>
            <a:r>
              <a:rPr lang="en-ZA" dirty="0" smtClean="0"/>
              <a:t>Extubate awake</a:t>
            </a:r>
          </a:p>
          <a:p>
            <a:r>
              <a:rPr lang="en-ZA" dirty="0" smtClean="0"/>
              <a:t>Place in recovery position (not head down – venous congestion)</a:t>
            </a:r>
          </a:p>
          <a:p>
            <a:r>
              <a:rPr lang="en-ZA" dirty="0" smtClean="0"/>
              <a:t>Observe for bleeding in recovery room – excessive swallowing, vomiting of blood, overt bleeding</a:t>
            </a:r>
          </a:p>
          <a:p>
            <a:r>
              <a:rPr lang="en-ZA" dirty="0" smtClean="0"/>
              <a:t>Post-op analgesia: paracetamol, Tilidine (not NSAID’s)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06424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Post-tonsillectomy bleeding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3200" u="sng" dirty="0" smtClean="0"/>
              <a:t>Classification: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Primary: Bleeding within 24h of tonsillectomy (mostly due to haemostatic problem)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Secondary: Bleeding after 24h (mostly due to infection)</a:t>
            </a:r>
          </a:p>
          <a:p>
            <a:r>
              <a:rPr lang="en-ZA" sz="3200" u="sng" dirty="0" smtClean="0"/>
              <a:t>3 Main problems for the anaesthetist: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Hypovolaemia due to haemorrhage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Full stomach due to swallowed blood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Difficult airway (bleeding, swelling)</a:t>
            </a:r>
          </a:p>
          <a:p>
            <a:pPr marL="514350" indent="-514350">
              <a:buFont typeface="+mj-lt"/>
              <a:buAutoNum type="arabicPeriod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49441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Management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r>
              <a:rPr lang="en-ZA" dirty="0" smtClean="0"/>
              <a:t>Resuscitate (IV line, fluids, blood)</a:t>
            </a:r>
          </a:p>
          <a:p>
            <a:r>
              <a:rPr lang="en-ZA" dirty="0" smtClean="0"/>
              <a:t>Emergency surgery</a:t>
            </a:r>
            <a:endParaRPr lang="en-ZA" dirty="0"/>
          </a:p>
          <a:p>
            <a:r>
              <a:rPr lang="en-ZA" dirty="0" smtClean="0"/>
              <a:t>Possibilities for induction of anaesthesia:</a:t>
            </a:r>
          </a:p>
          <a:p>
            <a:pPr marL="0" indent="0">
              <a:buNone/>
            </a:pPr>
            <a:endParaRPr lang="en-ZA" dirty="0" smtClean="0"/>
          </a:p>
          <a:p>
            <a:endParaRPr lang="en-ZA" dirty="0" smtClean="0"/>
          </a:p>
          <a:p>
            <a:endParaRPr lang="en-Z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752486"/>
              </p:ext>
            </p:extLst>
          </p:nvPr>
        </p:nvGraphicFramePr>
        <p:xfrm>
          <a:off x="323528" y="2924944"/>
          <a:ext cx="8640960" cy="35560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2446"/>
                <a:gridCol w="1928178"/>
                <a:gridCol w="3158128"/>
                <a:gridCol w="1872208"/>
              </a:tblGrid>
              <a:tr h="936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Rapid sequence induction + cricoid pressure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Inhalation </a:t>
                      </a:r>
                      <a:r>
                        <a:rPr lang="en-ZA" sz="1400" dirty="0" smtClean="0">
                          <a:effectLst/>
                        </a:rPr>
                        <a:t>induction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</a:rPr>
                        <a:t> </a:t>
                      </a:r>
                      <a:r>
                        <a:rPr lang="en-ZA" sz="1400" dirty="0">
                          <a:effectLst/>
                        </a:rPr>
                        <a:t>with cricoid pressure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Awake intubation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7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Advantages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Prevent aspiration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&lt; chance of losing airway </a:t>
                      </a:r>
                      <a:endParaRPr lang="en-ZA" sz="14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</a:rPr>
                        <a:t> </a:t>
                      </a:r>
                      <a:r>
                        <a:rPr lang="en-ZA" sz="1400" dirty="0">
                          <a:effectLst/>
                        </a:rPr>
                        <a:t>pt maintains spontaneous breathing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&lt; chance of losing airway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Disadvantages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Might be unable to intubate after administration of suxamethonium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Chance of aspiration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Massive stress response may cause severe hypertension with intracerebral bleed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When indicated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When anaesthetist is experienced at intubation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Less experienced anaesthetist who </a:t>
                      </a:r>
                      <a:endParaRPr lang="en-ZA" sz="14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</a:rPr>
                        <a:t>might </a:t>
                      </a:r>
                      <a:r>
                        <a:rPr lang="en-ZA" sz="1400" dirty="0">
                          <a:effectLst/>
                        </a:rPr>
                        <a:t>struggle to intubate a bleeding</a:t>
                      </a:r>
                      <a:r>
                        <a:rPr lang="en-ZA" sz="1400" dirty="0" smtClean="0">
                          <a:effectLst/>
                        </a:rPr>
                        <a:t>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</a:rPr>
                        <a:t> </a:t>
                      </a:r>
                      <a:r>
                        <a:rPr lang="en-ZA" sz="1400" dirty="0">
                          <a:effectLst/>
                        </a:rPr>
                        <a:t>swollen airway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</a:rPr>
                        <a:t>Shocked</a:t>
                      </a:r>
                      <a:r>
                        <a:rPr lang="en-ZA" sz="1400" baseline="0" dirty="0" smtClean="0">
                          <a:effectLst/>
                        </a:rPr>
                        <a:t> pt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aseline="0" dirty="0" smtClean="0">
                          <a:effectLst/>
                        </a:rPr>
                        <a:t>with </a:t>
                      </a:r>
                      <a:r>
                        <a:rPr lang="en-ZA" sz="1400" baseline="0" dirty="0" smtClean="0">
                          <a:effectLst/>
                          <a:latin typeface="Calibri"/>
                          <a:cs typeface="Calibri"/>
                        </a:rPr>
                        <a:t>↓ GCS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73129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92</TotalTime>
  <Words>657</Words>
  <Application>Microsoft Office PowerPoint</Application>
  <PresentationFormat>On-screen Show (4:3)</PresentationFormat>
  <Paragraphs>111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Anaesthesia for ENT and dental procedures</vt:lpstr>
      <vt:lpstr>Anaesthesia for  adenotonsillectomy </vt:lpstr>
      <vt:lpstr>Pre-operative management</vt:lpstr>
      <vt:lpstr>Intra-operative management</vt:lpstr>
      <vt:lpstr>RAE oral tube (cuffed)</vt:lpstr>
      <vt:lpstr>PowerPoint Presentation</vt:lpstr>
      <vt:lpstr>After surgery:</vt:lpstr>
      <vt:lpstr>Post-tonsillectomy bleeding</vt:lpstr>
      <vt:lpstr>Management </vt:lpstr>
      <vt:lpstr>Rapid sequence induction</vt:lpstr>
      <vt:lpstr>Inhalation induction</vt:lpstr>
      <vt:lpstr>Dental surgery</vt:lpstr>
      <vt:lpstr>RAE nasal tube and Magill forceps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Anaesthesia for ENT and dental procedures</dc:title>
  <dc:creator>Lounge</dc:creator>
  <cp:lastModifiedBy>Lounge</cp:lastModifiedBy>
  <cp:revision>27</cp:revision>
  <dcterms:created xsi:type="dcterms:W3CDTF">2012-05-19T18:15:28Z</dcterms:created>
  <dcterms:modified xsi:type="dcterms:W3CDTF">2012-06-03T19:51:55Z</dcterms:modified>
</cp:coreProperties>
</file>