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6"/>
  </p:notesMasterIdLst>
  <p:sldIdLst>
    <p:sldId id="256" r:id="rId3"/>
    <p:sldId id="257" r:id="rId4"/>
    <p:sldId id="259" r:id="rId5"/>
    <p:sldId id="260" r:id="rId6"/>
    <p:sldId id="261" r:id="rId7"/>
    <p:sldId id="269" r:id="rId8"/>
    <p:sldId id="264" r:id="rId9"/>
    <p:sldId id="265" r:id="rId10"/>
    <p:sldId id="267" r:id="rId11"/>
    <p:sldId id="290" r:id="rId12"/>
    <p:sldId id="291" r:id="rId13"/>
    <p:sldId id="292" r:id="rId14"/>
    <p:sldId id="293" r:id="rId15"/>
    <p:sldId id="294" r:id="rId16"/>
    <p:sldId id="295" r:id="rId17"/>
    <p:sldId id="273" r:id="rId18"/>
    <p:sldId id="272" r:id="rId19"/>
    <p:sldId id="276" r:id="rId20"/>
    <p:sldId id="285" r:id="rId21"/>
    <p:sldId id="289" r:id="rId22"/>
    <p:sldId id="286" r:id="rId23"/>
    <p:sldId id="288" r:id="rId24"/>
    <p:sldId id="28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997246-17D2-4E31-ADFA-81E5C052CA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F090BA-598C-4912-97E6-A198488775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50541-E05F-4D75-BB2F-2F847FEABB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021FB-56F3-4F13-A733-8FDA09A1B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6D82C08-F848-42F3-A737-1FCBE3124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B0909-5E63-4972-9393-4DBD53F4D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EC25D-FFC4-4362-9711-02C3029B9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9E834-8D88-4C25-AB96-5F94DAAA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30108-A4D9-4C16-A0A7-511B16044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0C907-888B-421C-AEC1-0ED1A774C9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DD0F2F-481F-479D-8F6D-58D114982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6ED8C-32CE-464D-80F6-10465C625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443C3-FF65-406F-BCBB-D9138A1A3B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F5C68-163F-4611-9EFC-BB922B28CC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31851-764A-41EA-898B-BCF4B26CA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349E3-B901-4BCF-B984-E814DA43D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D64E3-1E4D-4753-864B-CEDE84550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136FF-547B-4248-B832-E4E8651B6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7019B-0C73-4EB4-BEF2-BF43D2CA1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74921-682B-424A-A381-557F2C046D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ADFD1-B808-4C5A-B15A-D64E25B68C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7C8C0-758C-4E96-A128-FD95CA70D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7B1DF-DB6C-4745-AAC8-C64A3C5C66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2A27CC-EDA4-419E-8D25-FE8846BA2F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501ADA-0B12-47DE-8E59-782B635C27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b="1" dirty="0" err="1" smtClean="0"/>
              <a:t>Antihypertensives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latin typeface="AR BERKLEY" pitchFamily="2" charset="0"/>
              </a:rPr>
              <a:t>Dr </a:t>
            </a:r>
            <a:r>
              <a:rPr lang="en-US" sz="2800" dirty="0">
                <a:latin typeface="AR BERKLEY" pitchFamily="2" charset="0"/>
              </a:rPr>
              <a:t>T</a:t>
            </a:r>
            <a:r>
              <a:rPr lang="en-US" sz="2800" dirty="0" smtClean="0">
                <a:latin typeface="AR BERKLEY" pitchFamily="2" charset="0"/>
              </a:rPr>
              <a:t>habo </a:t>
            </a:r>
            <a:r>
              <a:rPr lang="en-US" sz="2800" dirty="0" err="1">
                <a:latin typeface="AR BERKLEY" pitchFamily="2" charset="0"/>
              </a:rPr>
              <a:t>M</a:t>
            </a:r>
            <a:r>
              <a:rPr lang="en-US" sz="2800" dirty="0" err="1" smtClean="0">
                <a:latin typeface="AR BERKLEY" pitchFamily="2" charset="0"/>
              </a:rPr>
              <a:t>akgabo</a:t>
            </a:r>
            <a:endParaRPr lang="en-US" sz="2800" dirty="0">
              <a:latin typeface="AR BERKLEY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063" y="274638"/>
            <a:ext cx="7835704" cy="738236"/>
          </a:xfrm>
        </p:spPr>
        <p:txBody>
          <a:bodyPr/>
          <a:lstStyle/>
          <a:p>
            <a:pPr algn="ctr"/>
            <a:r>
              <a:rPr lang="en-US" b="1" dirty="0" smtClean="0"/>
              <a:t>Beta blockers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6467" y="1280161"/>
            <a:ext cx="7727533" cy="538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302" y="274638"/>
            <a:ext cx="8541873" cy="1143000"/>
          </a:xfrm>
        </p:spPr>
        <p:txBody>
          <a:bodyPr/>
          <a:lstStyle/>
          <a:p>
            <a:pPr algn="ctr"/>
            <a:r>
              <a:rPr lang="en-US" b="1" dirty="0" smtClean="0"/>
              <a:t>Indications and contraindications for diuretic use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9488" y="1600200"/>
          <a:ext cx="871068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672"/>
                <a:gridCol w="2177672"/>
                <a:gridCol w="2177672"/>
                <a:gridCol w="2177672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</a:t>
                      </a:r>
                      <a:r>
                        <a:rPr lang="en-US" dirty="0" err="1" smtClean="0"/>
                        <a:t>favouring</a:t>
                      </a:r>
                      <a:r>
                        <a:rPr lang="en-US" baseline="0" dirty="0" smtClean="0"/>
                        <a:t>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Compelling contraindications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contraindications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Diuretics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thiazide</a:t>
                      </a:r>
                      <a:r>
                        <a:rPr lang="en-US" baseline="0" dirty="0" smtClean="0"/>
                        <a:t> 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HF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Elderly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hypertensives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ISH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err="1" smtClean="0"/>
                        <a:t>Hypertensives</a:t>
                      </a:r>
                      <a:r>
                        <a:rPr lang="en-US" baseline="0" dirty="0" smtClean="0"/>
                        <a:t> of African 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Pregnancy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l-GR" dirty="0" smtClean="0"/>
                        <a:t>β</a:t>
                      </a:r>
                      <a:r>
                        <a:rPr lang="en-US" dirty="0" smtClean="0"/>
                        <a:t> –blockers(especially </a:t>
                      </a:r>
                      <a:r>
                        <a:rPr lang="en-US" dirty="0" err="1" smtClean="0"/>
                        <a:t>atenolol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Diuretics</a:t>
                      </a:r>
                    </a:p>
                    <a:p>
                      <a:r>
                        <a:rPr lang="en-US" dirty="0" smtClean="0"/>
                        <a:t>(loop)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Renal insufficiency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Pregnancy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Diuretic</a:t>
                      </a:r>
                    </a:p>
                    <a:p>
                      <a:r>
                        <a:rPr lang="en-US" dirty="0" smtClean="0"/>
                        <a:t>(anti-</a:t>
                      </a:r>
                      <a:r>
                        <a:rPr lang="en-US" dirty="0" err="1" smtClean="0"/>
                        <a:t>aldosterone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HF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Post MI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Resistant hypertension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Renal failure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Hyperkalaemia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655" y="274638"/>
            <a:ext cx="826052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Indications and contraindications for </a:t>
            </a:r>
            <a:r>
              <a:rPr lang="en-US" b="1" dirty="0" smtClean="0"/>
              <a:t>CCB </a:t>
            </a:r>
            <a:r>
              <a:rPr lang="en-US" b="1" dirty="0" smtClean="0"/>
              <a:t>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6948" y="1600200"/>
          <a:ext cx="882322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5807"/>
                <a:gridCol w="2205807"/>
                <a:gridCol w="2205807"/>
                <a:gridCol w="220580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Conditions </a:t>
                      </a:r>
                      <a:r>
                        <a:rPr lang="en-US" dirty="0" err="1" smtClean="0"/>
                        <a:t>favouring</a:t>
                      </a:r>
                      <a:r>
                        <a:rPr lang="en-US" baseline="0" dirty="0" smtClean="0"/>
                        <a:t> use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Compelling contraindications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contraindications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CCB-Long acting only</a:t>
                      </a:r>
                    </a:p>
                    <a:p>
                      <a:r>
                        <a:rPr lang="en-US" sz="1600" dirty="0" smtClean="0"/>
                        <a:t>(</a:t>
                      </a:r>
                      <a:r>
                        <a:rPr lang="en-US" sz="1600" dirty="0" err="1" smtClean="0"/>
                        <a:t>dihydropyridine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Elderly patients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ISH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Angina pectoris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Peripheral vascular disease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Carotid</a:t>
                      </a:r>
                      <a:r>
                        <a:rPr lang="en-US" sz="1600" baseline="0" dirty="0" smtClean="0"/>
                        <a:t> atherosclerosis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Pregnancy(</a:t>
                      </a:r>
                      <a:r>
                        <a:rPr lang="en-US" sz="1600" baseline="0" dirty="0" err="1" smtClean="0"/>
                        <a:t>nifedipine</a:t>
                      </a:r>
                      <a:r>
                        <a:rPr lang="en-US" sz="1600" baseline="0" dirty="0" smtClean="0"/>
                        <a:t> only)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err="1" smtClean="0"/>
                        <a:t>Tachyarrhythmias</a:t>
                      </a:r>
                      <a:endParaRPr lang="en-US" sz="16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HF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Non-</a:t>
                      </a:r>
                      <a:r>
                        <a:rPr lang="en-US" sz="1600" dirty="0" err="1" smtClean="0"/>
                        <a:t>dihydropyridine</a:t>
                      </a:r>
                      <a:r>
                        <a:rPr lang="en-US" sz="1600" dirty="0" smtClean="0"/>
                        <a:t> CCB(</a:t>
                      </a:r>
                      <a:r>
                        <a:rPr lang="en-US" sz="1600" dirty="0" err="1" smtClean="0"/>
                        <a:t>verapamil</a:t>
                      </a:r>
                      <a:r>
                        <a:rPr lang="en-US" sz="1600" dirty="0" smtClean="0"/>
                        <a:t>,</a:t>
                      </a:r>
                    </a:p>
                    <a:p>
                      <a:r>
                        <a:rPr lang="en-US" sz="1600" dirty="0" err="1" smtClean="0"/>
                        <a:t>diltiazem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Angina pectoris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Carotid atherosclerosis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SVT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AV block (grade 2 or 3)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HF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Constipation (</a:t>
                      </a:r>
                      <a:r>
                        <a:rPr lang="en-US" sz="1600" dirty="0" err="1" smtClean="0"/>
                        <a:t>verapamil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625" y="274638"/>
            <a:ext cx="8682550" cy="1143000"/>
          </a:xfrm>
        </p:spPr>
        <p:txBody>
          <a:bodyPr/>
          <a:lstStyle/>
          <a:p>
            <a:pPr algn="ctr"/>
            <a:r>
              <a:rPr lang="en-US" b="1" dirty="0" smtClean="0"/>
              <a:t>Indications and contraindications for </a:t>
            </a:r>
            <a:r>
              <a:rPr lang="en-US" b="1" dirty="0" err="1" smtClean="0"/>
              <a:t>ACEis</a:t>
            </a:r>
            <a:r>
              <a:rPr lang="en-US" b="1" dirty="0" smtClean="0"/>
              <a:t> and ARBs </a:t>
            </a:r>
            <a:r>
              <a:rPr lang="en-US" b="1" dirty="0" smtClean="0"/>
              <a:t>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3216" y="1600200"/>
          <a:ext cx="876696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740"/>
                <a:gridCol w="2191740"/>
                <a:gridCol w="2191740"/>
                <a:gridCol w="21917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Conditions </a:t>
                      </a:r>
                      <a:r>
                        <a:rPr lang="en-US" dirty="0" err="1" smtClean="0"/>
                        <a:t>favouring</a:t>
                      </a:r>
                      <a:r>
                        <a:rPr lang="en-US" baseline="0" dirty="0" smtClean="0"/>
                        <a:t> use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Compelling contraindications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contraindications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ACEis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HF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LV dysfunction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Post MI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Non-diabetic nephropathy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Type 1 nephropathy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Proteinuria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Prevention</a:t>
                      </a:r>
                      <a:r>
                        <a:rPr lang="en-US" sz="1400" baseline="0" dirty="0" smtClean="0"/>
                        <a:t> of diabetic </a:t>
                      </a:r>
                      <a:r>
                        <a:rPr lang="en-US" sz="1400" baseline="0" dirty="0" err="1" smtClean="0"/>
                        <a:t>microalbuminuria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Pregnancy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Hyperkalaemia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Bilateral renal</a:t>
                      </a:r>
                      <a:r>
                        <a:rPr lang="en-US" sz="1400" baseline="0" dirty="0" smtClean="0"/>
                        <a:t> artery </a:t>
                      </a:r>
                      <a:r>
                        <a:rPr lang="en-US" sz="1400" baseline="0" dirty="0" err="1" smtClean="0"/>
                        <a:t>stenosis</a:t>
                      </a:r>
                      <a:endParaRPr lang="en-US" sz="1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baseline="0" dirty="0" err="1" smtClean="0"/>
                        <a:t>Angioneurotic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oedema</a:t>
                      </a:r>
                      <a:r>
                        <a:rPr lang="en-US" sz="1400" baseline="0" dirty="0" smtClean="0"/>
                        <a:t>(more common in blacks than whites)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ARBs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Type-2 diabetic nephropathy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Type-2 diabetic </a:t>
                      </a:r>
                      <a:r>
                        <a:rPr lang="en-US" sz="1400" dirty="0" err="1" smtClean="0"/>
                        <a:t>microalbuminuria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LVH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ACEi</a:t>
                      </a:r>
                      <a:r>
                        <a:rPr lang="en-US" sz="1400" dirty="0" smtClean="0"/>
                        <a:t> cough or intolerance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Pregnancy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err="1" smtClean="0"/>
                        <a:t>Hyperkalaemia</a:t>
                      </a:r>
                      <a:endParaRPr lang="en-US" sz="1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Bilateral renal</a:t>
                      </a:r>
                      <a:r>
                        <a:rPr lang="en-US" sz="1400" baseline="0" dirty="0" smtClean="0"/>
                        <a:t> artery </a:t>
                      </a:r>
                      <a:r>
                        <a:rPr lang="en-US" sz="1400" baseline="0" dirty="0" err="1" smtClean="0"/>
                        <a:t>stenosis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274638"/>
            <a:ext cx="8598144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Indications and contraindications for </a:t>
            </a:r>
            <a:r>
              <a:rPr lang="en-US" b="1" dirty="0" smtClean="0"/>
              <a:t>beta blockers </a:t>
            </a:r>
            <a:r>
              <a:rPr lang="en-US" b="1" dirty="0" smtClean="0"/>
              <a:t>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5420" y="1600200"/>
          <a:ext cx="872475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25"/>
                <a:gridCol w="2236763"/>
                <a:gridCol w="2618679"/>
                <a:gridCol w="218118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Conditions </a:t>
                      </a:r>
                      <a:r>
                        <a:rPr lang="en-US" dirty="0" err="1" smtClean="0"/>
                        <a:t>favouring</a:t>
                      </a:r>
                      <a:r>
                        <a:rPr lang="en-US" dirty="0" smtClean="0"/>
                        <a:t> use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Compelling contraindications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Possible</a:t>
                      </a:r>
                      <a:r>
                        <a:rPr lang="en-US" baseline="0" dirty="0" smtClean="0"/>
                        <a:t> contraindications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Beta blockers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Angina pectoris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Post MI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HF(selected)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Tachyarryhthmias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Asthma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Chronic </a:t>
                      </a:r>
                      <a:r>
                        <a:rPr lang="en-US" dirty="0" err="1" smtClean="0"/>
                        <a:t>osbstructive</a:t>
                      </a:r>
                      <a:r>
                        <a:rPr lang="en-US" baseline="0" dirty="0" smtClean="0"/>
                        <a:t> pulmonary disease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AV block (grade 2 or 30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Pregnancy (</a:t>
                      </a:r>
                      <a:r>
                        <a:rPr lang="en-US" baseline="0" dirty="0" err="1" smtClean="0"/>
                        <a:t>atenolol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Peripheral vascular disease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Bradycardia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Glucose intolerance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Metabolic</a:t>
                      </a:r>
                      <a:r>
                        <a:rPr lang="en-US" baseline="0" dirty="0" smtClean="0"/>
                        <a:t> syndrome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Athletes and physically active people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911" y="274638"/>
            <a:ext cx="8415264" cy="1143000"/>
          </a:xfrm>
        </p:spPr>
        <p:txBody>
          <a:bodyPr/>
          <a:lstStyle/>
          <a:p>
            <a:pPr algn="ctr"/>
            <a:r>
              <a:rPr lang="en-US" b="1" dirty="0" smtClean="0"/>
              <a:t>Other anti </a:t>
            </a:r>
            <a:r>
              <a:rPr lang="en-US" b="1" dirty="0" err="1" smtClean="0"/>
              <a:t>hypertensives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138" y="1600200"/>
            <a:ext cx="7121037" cy="4525963"/>
          </a:xfrm>
        </p:spPr>
        <p:txBody>
          <a:bodyPr/>
          <a:lstStyle/>
          <a:p>
            <a:r>
              <a:rPr lang="en-US" b="1" i="1" dirty="0" smtClean="0"/>
              <a:t>D</a:t>
            </a:r>
            <a:r>
              <a:rPr lang="en-US" b="1" i="1" dirty="0" smtClean="0"/>
              <a:t>irect vasodilators</a:t>
            </a:r>
          </a:p>
          <a:p>
            <a:pPr lvl="1"/>
            <a:r>
              <a:rPr lang="en-US" b="1" dirty="0" smtClean="0"/>
              <a:t> </a:t>
            </a:r>
            <a:r>
              <a:rPr lang="en-US" dirty="0" err="1" smtClean="0"/>
              <a:t>hydralazine</a:t>
            </a:r>
            <a:r>
              <a:rPr lang="en-US" dirty="0" smtClean="0"/>
              <a:t> and </a:t>
            </a:r>
            <a:r>
              <a:rPr lang="en-US" dirty="0" err="1" smtClean="0"/>
              <a:t>minoxidil</a:t>
            </a:r>
            <a:endParaRPr lang="en-US" dirty="0" smtClean="0"/>
          </a:p>
          <a:p>
            <a:r>
              <a:rPr lang="en-US" b="1" i="1" dirty="0" smtClean="0"/>
              <a:t>Centrally </a:t>
            </a:r>
            <a:r>
              <a:rPr lang="en-US" b="1" i="1" dirty="0" smtClean="0"/>
              <a:t>acting </a:t>
            </a:r>
            <a:r>
              <a:rPr lang="en-US" b="1" i="1" dirty="0" smtClean="0"/>
              <a:t>drugs</a:t>
            </a:r>
          </a:p>
          <a:p>
            <a:pPr lvl="1"/>
            <a:r>
              <a:rPr lang="el-GR" dirty="0" smtClean="0"/>
              <a:t>α</a:t>
            </a:r>
            <a:r>
              <a:rPr lang="en-US" dirty="0" smtClean="0"/>
              <a:t>-methyldopa (</a:t>
            </a:r>
            <a:r>
              <a:rPr lang="el-GR" dirty="0" smtClean="0"/>
              <a:t>α</a:t>
            </a:r>
            <a:r>
              <a:rPr lang="en-US" dirty="0" smtClean="0"/>
              <a:t>2-blocker)</a:t>
            </a:r>
          </a:p>
          <a:p>
            <a:pPr lvl="1"/>
            <a:r>
              <a:rPr lang="en-US" dirty="0" err="1" smtClean="0"/>
              <a:t>moxonidine</a:t>
            </a:r>
            <a:endParaRPr lang="en-US" dirty="0" smtClean="0"/>
          </a:p>
          <a:p>
            <a:r>
              <a:rPr lang="el-GR" b="1" dirty="0" smtClean="0"/>
              <a:t>α</a:t>
            </a:r>
            <a:r>
              <a:rPr lang="en-US" b="1" dirty="0" smtClean="0"/>
              <a:t>1</a:t>
            </a:r>
            <a:r>
              <a:rPr lang="el-GR" b="1" dirty="0" smtClean="0"/>
              <a:t>-</a:t>
            </a:r>
            <a:r>
              <a:rPr lang="en-US" b="1" dirty="0" smtClean="0"/>
              <a:t>blockers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dirty="0" err="1" smtClean="0"/>
              <a:t>oxazosin</a:t>
            </a:r>
            <a:endParaRPr lang="en-US" dirty="0" smtClean="0"/>
          </a:p>
          <a:p>
            <a:r>
              <a:rPr lang="en-US" b="1" dirty="0" smtClean="0"/>
              <a:t>Ganglion blockers</a:t>
            </a:r>
          </a:p>
          <a:p>
            <a:pPr lvl="1"/>
            <a:r>
              <a:rPr lang="en-US" dirty="0" err="1" smtClean="0"/>
              <a:t>Guanethidine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Direct acting vasodilators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988" y="1600200"/>
            <a:ext cx="6326187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Direct </a:t>
            </a:r>
            <a:r>
              <a:rPr lang="en-US" dirty="0" smtClean="0"/>
              <a:t>vasodilators can be divided into:</a:t>
            </a:r>
          </a:p>
          <a:p>
            <a:pPr lvl="1"/>
            <a:r>
              <a:rPr lang="en-US" dirty="0" err="1" smtClean="0"/>
              <a:t>Hydrazinophthalazine</a:t>
            </a:r>
            <a:r>
              <a:rPr lang="en-US" dirty="0" smtClean="0"/>
              <a:t> derivates e.g. </a:t>
            </a:r>
            <a:r>
              <a:rPr lang="en-US" b="1" dirty="0" err="1" smtClean="0"/>
              <a:t>Hydralazine</a:t>
            </a:r>
            <a:r>
              <a:rPr lang="en-US" dirty="0" smtClean="0"/>
              <a:t>, </a:t>
            </a:r>
            <a:r>
              <a:rPr lang="en-US" b="1" dirty="0" err="1" smtClean="0"/>
              <a:t>Dihydralazine</a:t>
            </a:r>
            <a:endParaRPr lang="en-US" b="1" dirty="0" smtClean="0"/>
          </a:p>
          <a:p>
            <a:pPr lvl="1"/>
            <a:r>
              <a:rPr lang="en-US" dirty="0" err="1" smtClean="0"/>
              <a:t>Pyrimidine</a:t>
            </a:r>
            <a:r>
              <a:rPr lang="en-US" dirty="0" smtClean="0"/>
              <a:t> derivatives e.g</a:t>
            </a:r>
            <a:r>
              <a:rPr lang="en-US" b="1" dirty="0" smtClean="0"/>
              <a:t>. </a:t>
            </a:r>
            <a:r>
              <a:rPr lang="en-US" b="1" dirty="0" err="1" smtClean="0"/>
              <a:t>Minoxidil</a:t>
            </a:r>
            <a:endParaRPr lang="en-US" b="1" dirty="0" smtClean="0"/>
          </a:p>
          <a:p>
            <a:pPr lvl="1"/>
            <a:r>
              <a:rPr lang="en-US" dirty="0" err="1" smtClean="0"/>
              <a:t>Nitroferricyanide</a:t>
            </a:r>
            <a:r>
              <a:rPr lang="en-US" dirty="0" smtClean="0"/>
              <a:t> derivatives e.g. </a:t>
            </a:r>
            <a:r>
              <a:rPr lang="en-US" b="1" dirty="0" smtClean="0"/>
              <a:t>Sodium </a:t>
            </a:r>
            <a:r>
              <a:rPr lang="en-US" b="1" dirty="0" err="1" smtClean="0"/>
              <a:t>nitroprusside</a:t>
            </a: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757268" y="576776"/>
            <a:ext cx="5929532" cy="295422"/>
          </a:xfrm>
        </p:spPr>
        <p:txBody>
          <a:bodyPr/>
          <a:lstStyle/>
          <a:p>
            <a:pPr algn="ctr" eaLnBrk="1" hangingPunct="1"/>
            <a:r>
              <a:rPr lang="en-US" sz="2800" b="1" dirty="0" err="1" smtClean="0"/>
              <a:t>Hydralazine</a:t>
            </a:r>
            <a:endParaRPr lang="en-US" sz="2800" b="1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2475914" y="998807"/>
            <a:ext cx="6499274" cy="5641144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cs typeface="Times New Roman" pitchFamily="18" charset="0"/>
              </a:rPr>
              <a:t>Used in hypertensive crisis in pregnancy</a:t>
            </a:r>
            <a:endParaRPr lang="en-US" dirty="0" smtClean="0">
              <a:cs typeface="Times New Roman" pitchFamily="18" charset="0"/>
            </a:endParaRPr>
          </a:p>
          <a:p>
            <a:pPr eaLnBrk="1" hangingPunct="1"/>
            <a:r>
              <a:rPr lang="en-US" b="1" i="1" dirty="0" smtClean="0">
                <a:cs typeface="Times New Roman" pitchFamily="18" charset="0"/>
              </a:rPr>
              <a:t>Adverse effects</a:t>
            </a:r>
            <a:r>
              <a:rPr lang="en-US" b="1" dirty="0" smtClean="0">
                <a:cs typeface="Times New Roman" pitchFamily="18" charset="0"/>
              </a:rPr>
              <a:t>: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H</a:t>
            </a:r>
            <a:r>
              <a:rPr lang="sr-Cyrl-CS" dirty="0" smtClean="0">
                <a:cs typeface="Times New Roman" pitchFamily="18" charset="0"/>
              </a:rPr>
              <a:t>eadache, </a:t>
            </a:r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N</a:t>
            </a:r>
            <a:r>
              <a:rPr lang="sr-Cyrl-CS" dirty="0" smtClean="0">
                <a:cs typeface="Times New Roman" pitchFamily="18" charset="0"/>
              </a:rPr>
              <a:t>ausea, anorexia,</a:t>
            </a:r>
            <a:endParaRPr lang="en-US" dirty="0" smtClean="0">
              <a:cs typeface="Times New Roman" pitchFamily="18" charset="0"/>
            </a:endParaRPr>
          </a:p>
          <a:p>
            <a:pPr lvl="1"/>
            <a:r>
              <a:rPr lang="sr-Cyrl-C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Tachycardia,palpitations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dirty="0" smtClean="0">
                <a:cs typeface="Times New Roman" pitchFamily="18" charset="0"/>
              </a:rPr>
              <a:t>beta blockers </a:t>
            </a:r>
            <a:r>
              <a:rPr lang="en-US" dirty="0" smtClean="0">
                <a:cs typeface="Times New Roman" pitchFamily="18" charset="0"/>
              </a:rPr>
              <a:t>often </a:t>
            </a:r>
            <a:r>
              <a:rPr lang="en-US" dirty="0" smtClean="0">
                <a:cs typeface="Times New Roman" pitchFamily="18" charset="0"/>
              </a:rPr>
              <a:t>combined to counteract tachycardia)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052688" y="704850"/>
            <a:ext cx="5634111" cy="514350"/>
          </a:xfrm>
        </p:spPr>
        <p:txBody>
          <a:bodyPr/>
          <a:lstStyle/>
          <a:p>
            <a:pPr algn="ctr"/>
            <a:r>
              <a:rPr lang="en-US" sz="3200" b="1" dirty="0" smtClean="0"/>
              <a:t>Sodium </a:t>
            </a:r>
            <a:r>
              <a:rPr lang="en-US" sz="3200" b="1" dirty="0" err="1" smtClean="0"/>
              <a:t>Nitroprusside</a:t>
            </a:r>
            <a:endParaRPr lang="en-US" sz="3200" b="1" dirty="0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307102" y="1371600"/>
            <a:ext cx="6379698" cy="5226148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Used in hypertensive crisis</a:t>
            </a:r>
          </a:p>
          <a:p>
            <a:r>
              <a:rPr lang="en-US" u="sng" dirty="0" smtClean="0">
                <a:cs typeface="Times New Roman" pitchFamily="18" charset="0"/>
              </a:rPr>
              <a:t>Adverse </a:t>
            </a:r>
            <a:r>
              <a:rPr lang="en-US" u="sng" dirty="0" smtClean="0">
                <a:cs typeface="Times New Roman" pitchFamily="18" charset="0"/>
              </a:rPr>
              <a:t>effects</a:t>
            </a:r>
          </a:p>
          <a:p>
            <a:pPr lvl="1"/>
            <a:r>
              <a:rPr lang="en-US" dirty="0" err="1" smtClean="0"/>
              <a:t>Headache,palpitation,tachycardia</a:t>
            </a:r>
            <a:endParaRPr lang="en-US" dirty="0" smtClean="0"/>
          </a:p>
          <a:p>
            <a:pPr lvl="1"/>
            <a:r>
              <a:rPr lang="en-US" dirty="0" smtClean="0"/>
              <a:t>Accumulation of cyanide→ cyanide </a:t>
            </a:r>
            <a:r>
              <a:rPr lang="en-US" dirty="0" err="1" smtClean="0"/>
              <a:t>toxicity,arrhythmias</a:t>
            </a:r>
            <a:r>
              <a:rPr lang="en-US" dirty="0" smtClean="0"/>
              <a:t> and death</a:t>
            </a:r>
          </a:p>
          <a:p>
            <a:pPr lvl="1"/>
            <a:r>
              <a:rPr lang="en-US" dirty="0" smtClean="0"/>
              <a:t>Sodium </a:t>
            </a:r>
            <a:r>
              <a:rPr lang="en-US" dirty="0" err="1" smtClean="0"/>
              <a:t>thiosulphate</a:t>
            </a:r>
            <a:r>
              <a:rPr lang="en-US" dirty="0" smtClean="0"/>
              <a:t> is given </a:t>
            </a:r>
            <a:r>
              <a:rPr lang="sr-Cyrl-CS" dirty="0" smtClean="0"/>
              <a:t>for prophylaxis or treatment of cyanide poisoning during nitroprusside infusion. </a:t>
            </a:r>
            <a:endParaRPr lang="en-US" dirty="0" smtClean="0"/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803" y="260571"/>
            <a:ext cx="8401197" cy="794507"/>
          </a:xfrm>
        </p:spPr>
        <p:txBody>
          <a:bodyPr/>
          <a:lstStyle/>
          <a:p>
            <a:pPr algn="ctr"/>
            <a:r>
              <a:rPr lang="en-US" b="1" dirty="0" smtClean="0"/>
              <a:t>Hypertensive emergency </a:t>
            </a:r>
            <a:endParaRPr lang="en-US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9151" y="1153551"/>
            <a:ext cx="8904849" cy="550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Hypertension </a:t>
            </a:r>
            <a:endParaRPr lang="en-US" b="1" dirty="0"/>
          </a:p>
        </p:txBody>
      </p:sp>
      <p:pic>
        <p:nvPicPr>
          <p:cNvPr id="7" name="Content Placeholder 6" descr="0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373" y="1899139"/>
            <a:ext cx="6780627" cy="47126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Hypertension in Pregnancy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4" y="1600200"/>
            <a:ext cx="6910021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Diuretics and </a:t>
            </a:r>
            <a:r>
              <a:rPr lang="en-US" dirty="0" err="1" smtClean="0"/>
              <a:t>atenolol</a:t>
            </a:r>
            <a:r>
              <a:rPr lang="en-US" dirty="0" smtClean="0"/>
              <a:t> should generally </a:t>
            </a:r>
            <a:r>
              <a:rPr lang="en-US" dirty="0" smtClean="0"/>
              <a:t>be avoided</a:t>
            </a:r>
            <a:r>
              <a:rPr lang="en-US" dirty="0" smtClean="0"/>
              <a:t>, and ACE-Is and ARBs are contraindicated entirely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Suitable antihypertensive </a:t>
            </a:r>
            <a:r>
              <a:rPr lang="en-US" dirty="0" smtClean="0"/>
              <a:t>drugs to be used in pregnancy are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Methyldopa </a:t>
            </a:r>
            <a:endParaRPr lang="en-US" dirty="0" smtClean="0"/>
          </a:p>
          <a:p>
            <a:pPr lvl="1"/>
            <a:r>
              <a:rPr lang="en-US" dirty="0" err="1" smtClean="0"/>
              <a:t>N</a:t>
            </a:r>
            <a:r>
              <a:rPr lang="en-US" dirty="0" err="1" smtClean="0"/>
              <a:t>ifedipine</a:t>
            </a:r>
            <a:r>
              <a:rPr lang="en-US" dirty="0" smtClean="0"/>
              <a:t> </a:t>
            </a:r>
            <a:r>
              <a:rPr lang="en-US" dirty="0" smtClean="0"/>
              <a:t>XL </a:t>
            </a:r>
          </a:p>
          <a:p>
            <a:pPr lvl="1"/>
            <a:r>
              <a:rPr lang="en-US" dirty="0" err="1" smtClean="0"/>
              <a:t>A</a:t>
            </a:r>
            <a:r>
              <a:rPr lang="en-US" dirty="0" err="1" smtClean="0"/>
              <a:t>presoline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L</a:t>
            </a:r>
            <a:r>
              <a:rPr lang="en-US" dirty="0" err="1" smtClean="0"/>
              <a:t>abetalol</a:t>
            </a:r>
            <a:r>
              <a:rPr lang="en-US" dirty="0" smtClean="0"/>
              <a:t> – hypertensive crisis</a:t>
            </a:r>
          </a:p>
          <a:p>
            <a:pPr lvl="1"/>
            <a:r>
              <a:rPr lang="en-US" dirty="0" err="1" smtClean="0"/>
              <a:t>Hydralazine</a:t>
            </a:r>
            <a:r>
              <a:rPr lang="en-US" dirty="0" smtClean="0"/>
              <a:t>- hypertensive crisis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b="1" dirty="0" smtClean="0"/>
              <a:t>New Treatments and New Targets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Now the first direct </a:t>
            </a:r>
            <a:r>
              <a:rPr lang="en-ZA" dirty="0" err="1" smtClean="0"/>
              <a:t>renin</a:t>
            </a:r>
            <a:r>
              <a:rPr lang="en-ZA" dirty="0" smtClean="0"/>
              <a:t> inhibitor (DRI) for clinical use (</a:t>
            </a:r>
            <a:r>
              <a:rPr lang="en-ZA" dirty="0" err="1" smtClean="0"/>
              <a:t>aliskiren</a:t>
            </a:r>
            <a:r>
              <a:rPr lang="en-ZA" dirty="0" smtClean="0"/>
              <a:t>) has emerged. </a:t>
            </a:r>
          </a:p>
          <a:p>
            <a:r>
              <a:rPr lang="en-ZA" dirty="0" smtClean="0"/>
              <a:t>Can be combined with other </a:t>
            </a:r>
            <a:r>
              <a:rPr lang="en-ZA" dirty="0" err="1" smtClean="0"/>
              <a:t>antihypertensives</a:t>
            </a:r>
            <a:r>
              <a:rPr lang="en-ZA" dirty="0" smtClean="0"/>
              <a:t> , such as diuretics, </a:t>
            </a:r>
            <a:r>
              <a:rPr lang="en-ZA" dirty="0" err="1" smtClean="0"/>
              <a:t>ACEi</a:t>
            </a:r>
            <a:r>
              <a:rPr lang="en-ZA" dirty="0" smtClean="0"/>
              <a:t>, ARBs, and CCBs.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 summary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three drugs given </a:t>
            </a:r>
          </a:p>
          <a:p>
            <a:pPr lvl="1"/>
            <a:r>
              <a:rPr lang="en-US" dirty="0" smtClean="0"/>
              <a:t>Diuretics </a:t>
            </a:r>
          </a:p>
          <a:p>
            <a:pPr lvl="1"/>
            <a:r>
              <a:rPr lang="en-US" dirty="0" err="1" smtClean="0"/>
              <a:t>ACEi</a:t>
            </a:r>
            <a:r>
              <a:rPr lang="en-US" dirty="0" smtClean="0"/>
              <a:t> /ARBs</a:t>
            </a:r>
          </a:p>
          <a:p>
            <a:pPr lvl="1"/>
            <a:r>
              <a:rPr lang="en-US" dirty="0" smtClean="0"/>
              <a:t>CCBs</a:t>
            </a:r>
          </a:p>
          <a:p>
            <a:pPr marL="514350" indent="-457200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drug</a:t>
            </a:r>
          </a:p>
          <a:p>
            <a:pPr marL="914400" lvl="1" indent="-457200"/>
            <a:r>
              <a:rPr lang="en-US" dirty="0" smtClean="0"/>
              <a:t>α blocker</a:t>
            </a:r>
          </a:p>
          <a:p>
            <a:pPr marL="914400" lvl="1" indent="-457200"/>
            <a:r>
              <a:rPr lang="en-US" dirty="0" smtClean="0"/>
              <a:t>β blocker</a:t>
            </a:r>
          </a:p>
          <a:p>
            <a:pPr marL="914400" lvl="1" indent="-457200"/>
            <a:r>
              <a:rPr lang="en-US" dirty="0" err="1" smtClean="0"/>
              <a:t>Aldosterone</a:t>
            </a:r>
            <a:r>
              <a:rPr lang="en-US" dirty="0" smtClean="0"/>
              <a:t> antagonist</a:t>
            </a:r>
          </a:p>
          <a:p>
            <a:pPr marL="914400" lvl="1" indent="-457200"/>
            <a:r>
              <a:rPr lang="en-US" dirty="0" smtClean="0"/>
              <a:t>Centrally acting drugs</a:t>
            </a:r>
          </a:p>
          <a:p>
            <a:pPr marL="914400" lvl="1" indent="-457200"/>
            <a:r>
              <a:rPr lang="en-US" dirty="0" smtClean="0"/>
              <a:t>Direct vasodilators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 rot="19942616">
            <a:off x="3172647" y="2471029"/>
            <a:ext cx="57564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Questions ??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Dida\Pictures\pe00513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811" y="-1"/>
            <a:ext cx="3530991" cy="4895557"/>
          </a:xfrm>
          <a:prstGeom prst="rect">
            <a:avLst/>
          </a:prstGeom>
          <a:noFill/>
        </p:spPr>
      </p:pic>
      <p:pic>
        <p:nvPicPr>
          <p:cNvPr id="1027" name="Picture 3" descr="C:\Users\Dida\Pictures\are_mfa_programs_ruining_american_fiction-460x307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10393" y="3933825"/>
            <a:ext cx="4381500" cy="2924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Antihypertensives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966" y="1600200"/>
            <a:ext cx="6741209" cy="4885006"/>
          </a:xfrm>
        </p:spPr>
        <p:txBody>
          <a:bodyPr>
            <a:normAutofit fontScale="85000" lnSpcReduction="10000"/>
          </a:bodyPr>
          <a:lstStyle/>
          <a:p>
            <a:r>
              <a:rPr lang="en-ZA" dirty="0" smtClean="0"/>
              <a:t>3 classes of antihypertensive agents for the management of persons without compelling indications- 1</a:t>
            </a:r>
            <a:r>
              <a:rPr lang="en-ZA" baseline="30000" dirty="0" smtClean="0"/>
              <a:t>st</a:t>
            </a:r>
            <a:r>
              <a:rPr lang="en-ZA" dirty="0" smtClean="0"/>
              <a:t> line drugs</a:t>
            </a:r>
          </a:p>
          <a:p>
            <a:pPr lvl="1"/>
            <a:r>
              <a:rPr lang="en-ZA" dirty="0" smtClean="0"/>
              <a:t>Diuretics (</a:t>
            </a:r>
            <a:r>
              <a:rPr lang="en-ZA" dirty="0" err="1" smtClean="0"/>
              <a:t>thiazide</a:t>
            </a:r>
            <a:r>
              <a:rPr lang="en-ZA" dirty="0" smtClean="0"/>
              <a:t>-like and </a:t>
            </a:r>
            <a:r>
              <a:rPr lang="en-ZA" dirty="0" err="1" smtClean="0"/>
              <a:t>thiazide</a:t>
            </a:r>
            <a:r>
              <a:rPr lang="en-ZA" dirty="0" smtClean="0"/>
              <a:t>)</a:t>
            </a:r>
          </a:p>
          <a:p>
            <a:pPr lvl="1"/>
            <a:r>
              <a:rPr lang="en-ZA" dirty="0" err="1" smtClean="0"/>
              <a:t>Angiotensin</a:t>
            </a:r>
            <a:r>
              <a:rPr lang="en-ZA" dirty="0" smtClean="0"/>
              <a:t>-converting enzyme inhibitors (ACE-Is)</a:t>
            </a:r>
          </a:p>
          <a:p>
            <a:pPr lvl="1"/>
            <a:r>
              <a:rPr lang="en-ZA" dirty="0" smtClean="0"/>
              <a:t>Calcium channel blockers (CCBs) </a:t>
            </a:r>
            <a:endParaRPr lang="en-ZA" dirty="0" smtClean="0"/>
          </a:p>
          <a:p>
            <a:r>
              <a:rPr lang="en-US" dirty="0" smtClean="0"/>
              <a:t>If control is not reached with </a:t>
            </a:r>
            <a:r>
              <a:rPr lang="en-US" dirty="0" err="1" smtClean="0"/>
              <a:t>monotherapy,combination</a:t>
            </a:r>
            <a:r>
              <a:rPr lang="en-US" dirty="0" smtClean="0"/>
              <a:t> therapy should </a:t>
            </a:r>
            <a:r>
              <a:rPr lang="en-US" dirty="0" smtClean="0"/>
              <a:t>be instituted with another drug from the first-line classes.</a:t>
            </a:r>
            <a:endParaRPr lang="en-ZA" dirty="0" smtClean="0"/>
          </a:p>
          <a:p>
            <a:r>
              <a:rPr lang="en-ZA" dirty="0" smtClean="0"/>
              <a:t>The others </a:t>
            </a:r>
          </a:p>
          <a:p>
            <a:pPr lvl="1"/>
            <a:r>
              <a:rPr lang="en-ZA" dirty="0" err="1" smtClean="0"/>
              <a:t>Angiotensin</a:t>
            </a:r>
            <a:r>
              <a:rPr lang="en-ZA" dirty="0" smtClean="0"/>
              <a:t>-receptor blockers</a:t>
            </a:r>
          </a:p>
          <a:p>
            <a:pPr lvl="1"/>
            <a:r>
              <a:rPr lang="en-ZA" dirty="0" err="1" smtClean="0"/>
              <a:t>Aldosterone</a:t>
            </a:r>
            <a:r>
              <a:rPr lang="en-ZA" dirty="0" smtClean="0"/>
              <a:t>-receptor antagonists</a:t>
            </a:r>
          </a:p>
          <a:p>
            <a:pPr lvl="1"/>
            <a:r>
              <a:rPr lang="en-ZA" dirty="0" smtClean="0"/>
              <a:t>Beta blockers</a:t>
            </a:r>
          </a:p>
          <a:p>
            <a:pPr lvl="1"/>
            <a:r>
              <a:rPr lang="en-ZA" dirty="0" smtClean="0"/>
              <a:t>Direct acting vasodilators</a:t>
            </a:r>
          </a:p>
          <a:p>
            <a:pPr lvl="1"/>
            <a:r>
              <a:rPr lang="en-US" dirty="0" smtClean="0"/>
              <a:t>Drugs that alter sympathetic nervous system</a:t>
            </a:r>
            <a:endParaRPr lang="en-ZA" dirty="0" smtClean="0"/>
          </a:p>
          <a:p>
            <a:pPr lvl="1"/>
            <a:endParaRPr lang="en-Z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95" y="274638"/>
            <a:ext cx="8626280" cy="555356"/>
          </a:xfrm>
        </p:spPr>
        <p:txBody>
          <a:bodyPr/>
          <a:lstStyle/>
          <a:p>
            <a:pPr algn="ctr"/>
            <a:r>
              <a:rPr lang="en-US" sz="2800" b="1" dirty="0" err="1" smtClean="0"/>
              <a:t>Antihypertensives</a:t>
            </a:r>
            <a:r>
              <a:rPr lang="en-US" sz="2800" b="1" dirty="0" smtClean="0"/>
              <a:t> with concomitant diseases 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3218" y="1266092"/>
            <a:ext cx="8654415" cy="5176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Diuretics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7952" y="1600200"/>
            <a:ext cx="6952224" cy="494127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Thiazide</a:t>
            </a:r>
            <a:r>
              <a:rPr lang="en-US" dirty="0" smtClean="0"/>
              <a:t> diuretics</a:t>
            </a:r>
          </a:p>
          <a:p>
            <a:pPr lvl="1"/>
            <a:r>
              <a:rPr lang="en-ZA" dirty="0" smtClean="0"/>
              <a:t>The low-dose </a:t>
            </a:r>
            <a:r>
              <a:rPr lang="en-ZA" dirty="0" err="1" smtClean="0"/>
              <a:t>thiazide</a:t>
            </a:r>
            <a:r>
              <a:rPr lang="en-ZA" dirty="0" smtClean="0"/>
              <a:t> or </a:t>
            </a:r>
            <a:r>
              <a:rPr lang="en-ZA" dirty="0" err="1" smtClean="0"/>
              <a:t>thiazide</a:t>
            </a:r>
            <a:r>
              <a:rPr lang="en-ZA" dirty="0" smtClean="0"/>
              <a:t>-like diuretics (e.g. </a:t>
            </a:r>
            <a:r>
              <a:rPr lang="en-ZA" dirty="0" err="1" smtClean="0"/>
              <a:t>indapamide</a:t>
            </a:r>
            <a:r>
              <a:rPr lang="en-ZA" dirty="0" smtClean="0"/>
              <a:t>, hydrochlorothiazide) are first-line therapy for mild to moderate hypertension, especially in black patients and the elderly</a:t>
            </a:r>
            <a:endParaRPr lang="en-US" dirty="0" smtClean="0"/>
          </a:p>
          <a:p>
            <a:r>
              <a:rPr lang="en-US" dirty="0" smtClean="0"/>
              <a:t>Loop </a:t>
            </a:r>
            <a:r>
              <a:rPr lang="en-US" dirty="0" smtClean="0"/>
              <a:t>diuretics</a:t>
            </a:r>
          </a:p>
          <a:p>
            <a:pPr lvl="1"/>
            <a:r>
              <a:rPr lang="en-US" dirty="0" smtClean="0"/>
              <a:t> (</a:t>
            </a:r>
            <a:r>
              <a:rPr lang="en-US" dirty="0" err="1" smtClean="0"/>
              <a:t>furosemide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ZA" dirty="0" smtClean="0"/>
              <a:t>Reduced </a:t>
            </a:r>
            <a:r>
              <a:rPr lang="en-ZA" dirty="0" err="1" smtClean="0"/>
              <a:t>glomerular</a:t>
            </a:r>
            <a:r>
              <a:rPr lang="en-ZA" dirty="0" smtClean="0"/>
              <a:t> filtration </a:t>
            </a:r>
            <a:r>
              <a:rPr lang="en-ZA" dirty="0" smtClean="0"/>
              <a:t>rate </a:t>
            </a:r>
            <a:r>
              <a:rPr lang="en-ZA" dirty="0" smtClean="0"/>
              <a:t>or by volume </a:t>
            </a:r>
            <a:r>
              <a:rPr lang="en-ZA" dirty="0" smtClean="0"/>
              <a:t>overload.</a:t>
            </a:r>
            <a:endParaRPr lang="en-US" dirty="0" smtClean="0"/>
          </a:p>
          <a:p>
            <a:r>
              <a:rPr lang="en-US" dirty="0" smtClean="0"/>
              <a:t>Potassium-sparing diuretics</a:t>
            </a:r>
          </a:p>
          <a:p>
            <a:pPr lvl="1"/>
            <a:r>
              <a:rPr lang="en-ZA" dirty="0" smtClean="0"/>
              <a:t>To reduce the loss of potassium when they are used with </a:t>
            </a:r>
            <a:r>
              <a:rPr lang="en-ZA" dirty="0" err="1" smtClean="0"/>
              <a:t>thiazides</a:t>
            </a:r>
            <a:endParaRPr lang="en-US" dirty="0" smtClean="0"/>
          </a:p>
          <a:p>
            <a:pPr lvl="1"/>
            <a:r>
              <a:rPr lang="en-ZA" dirty="0" err="1" smtClean="0"/>
              <a:t>Amiloride</a:t>
            </a:r>
            <a:r>
              <a:rPr lang="en-ZA" dirty="0" smtClean="0"/>
              <a:t>, an epithelial sodium-channel blocker, is reportedly more effective than </a:t>
            </a:r>
            <a:r>
              <a:rPr lang="en-ZA" dirty="0" err="1" smtClean="0"/>
              <a:t>spironolactone</a:t>
            </a:r>
            <a:r>
              <a:rPr lang="en-ZA" dirty="0" smtClean="0"/>
              <a:t> as therapy in blacks who have resistance to treatment.</a:t>
            </a:r>
            <a:endParaRPr lang="en-US" b="1" i="1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Calcium Channel Blockers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600200"/>
            <a:ext cx="6825615" cy="487093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Dihydropyridine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</a:p>
          <a:p>
            <a:pPr lvl="2"/>
            <a:r>
              <a:rPr lang="en-US" dirty="0" err="1" smtClean="0"/>
              <a:t>Amlodipine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Nifedipine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Isradipine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Felodipine</a:t>
            </a:r>
            <a:endParaRPr lang="en-US" dirty="0" smtClean="0"/>
          </a:p>
          <a:p>
            <a:pPr lvl="2"/>
            <a:r>
              <a:rPr lang="en-US" dirty="0" err="1" smtClean="0"/>
              <a:t>Lercanidipine</a:t>
            </a:r>
            <a:endParaRPr lang="en-US" dirty="0" smtClean="0"/>
          </a:p>
          <a:p>
            <a:pPr lvl="1"/>
            <a:r>
              <a:rPr lang="en-US" dirty="0" smtClean="0"/>
              <a:t>Greatest </a:t>
            </a:r>
            <a:r>
              <a:rPr lang="en-US" dirty="0" err="1" smtClean="0"/>
              <a:t>vasodilatory</a:t>
            </a:r>
            <a:r>
              <a:rPr lang="en-US" dirty="0" smtClean="0"/>
              <a:t> effect -predominately on the vascular smooth muscle and have minimal effects on nodal conduction</a:t>
            </a:r>
          </a:p>
          <a:p>
            <a:r>
              <a:rPr lang="en-US" b="1" dirty="0" smtClean="0"/>
              <a:t>Non-</a:t>
            </a:r>
            <a:r>
              <a:rPr lang="en-US" b="1" dirty="0" err="1" smtClean="0"/>
              <a:t>dihydropyridine</a:t>
            </a:r>
            <a:endParaRPr lang="en-US" b="1" dirty="0" smtClean="0"/>
          </a:p>
          <a:p>
            <a:pPr lvl="1"/>
            <a:r>
              <a:rPr lang="en-US" dirty="0" smtClean="0"/>
              <a:t>Examples </a:t>
            </a:r>
          </a:p>
          <a:p>
            <a:pPr lvl="2"/>
            <a:r>
              <a:rPr lang="en-US" dirty="0" err="1" smtClean="0"/>
              <a:t>Verapamil</a:t>
            </a:r>
            <a:endParaRPr lang="en-US" dirty="0" smtClean="0"/>
          </a:p>
          <a:p>
            <a:pPr lvl="2"/>
            <a:r>
              <a:rPr lang="en-US" dirty="0" err="1" smtClean="0"/>
              <a:t>Diltiazem</a:t>
            </a:r>
            <a:endParaRPr lang="en-US" dirty="0" smtClean="0"/>
          </a:p>
          <a:p>
            <a:pPr lvl="1"/>
            <a:r>
              <a:rPr lang="en-US" dirty="0" smtClean="0"/>
              <a:t>Prominent depressant effects on the nodes and can therefore be used to treat </a:t>
            </a:r>
            <a:r>
              <a:rPr lang="en-US" dirty="0" err="1" smtClean="0"/>
              <a:t>supraventricular</a:t>
            </a:r>
            <a:r>
              <a:rPr lang="en-US" dirty="0" smtClean="0"/>
              <a:t> arrhythmias.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ACEis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Class I: </a:t>
            </a:r>
            <a:r>
              <a:rPr lang="en-US" u="sng" dirty="0" err="1" smtClean="0"/>
              <a:t>Captopril</a:t>
            </a:r>
            <a:r>
              <a:rPr lang="en-US" u="sng" dirty="0" smtClean="0"/>
              <a:t>-like</a:t>
            </a:r>
          </a:p>
          <a:p>
            <a:pPr lvl="1"/>
            <a:r>
              <a:rPr lang="en-US" dirty="0" err="1" smtClean="0"/>
              <a:t>Captopril</a:t>
            </a:r>
            <a:endParaRPr lang="en-US" dirty="0" smtClean="0"/>
          </a:p>
          <a:p>
            <a:r>
              <a:rPr lang="en-US" u="sng" dirty="0" smtClean="0"/>
              <a:t>Class II: </a:t>
            </a:r>
            <a:r>
              <a:rPr lang="en-US" u="sng" dirty="0" err="1" smtClean="0"/>
              <a:t>Prodrugs</a:t>
            </a:r>
            <a:endParaRPr lang="en-US" u="sng" dirty="0" smtClean="0"/>
          </a:p>
          <a:p>
            <a:pPr lvl="1"/>
            <a:r>
              <a:rPr lang="en-US" dirty="0" err="1" smtClean="0"/>
              <a:t>Enalapril</a:t>
            </a:r>
            <a:endParaRPr lang="en-US" dirty="0" smtClean="0"/>
          </a:p>
          <a:p>
            <a:pPr lvl="1"/>
            <a:r>
              <a:rPr lang="en-US" dirty="0" err="1" smtClean="0"/>
              <a:t>Perindopril</a:t>
            </a:r>
            <a:endParaRPr lang="en-US" dirty="0" smtClean="0"/>
          </a:p>
          <a:p>
            <a:pPr lvl="1"/>
            <a:r>
              <a:rPr lang="en-US" dirty="0" err="1" smtClean="0"/>
              <a:t>Quinapril</a:t>
            </a:r>
            <a:endParaRPr lang="en-US" dirty="0" smtClean="0"/>
          </a:p>
          <a:p>
            <a:pPr lvl="1"/>
            <a:r>
              <a:rPr lang="en-US" dirty="0" err="1" smtClean="0"/>
              <a:t>Ramipril</a:t>
            </a:r>
            <a:endParaRPr lang="en-US" dirty="0" smtClean="0"/>
          </a:p>
          <a:p>
            <a:pPr lvl="1"/>
            <a:r>
              <a:rPr lang="en-US" dirty="0" err="1" smtClean="0"/>
              <a:t>Trandolapril</a:t>
            </a:r>
            <a:endParaRPr lang="en-US" dirty="0" smtClean="0"/>
          </a:p>
          <a:p>
            <a:r>
              <a:rPr lang="en-US" u="sng" dirty="0" smtClean="0"/>
              <a:t>Class III: Water-soluble</a:t>
            </a:r>
          </a:p>
          <a:p>
            <a:pPr lvl="1"/>
            <a:r>
              <a:rPr lang="en-US" dirty="0" err="1" smtClean="0"/>
              <a:t>Lisinopril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Adverse effects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6936" y="1600200"/>
            <a:ext cx="7163240" cy="4525963"/>
          </a:xfrm>
        </p:spPr>
        <p:txBody>
          <a:bodyPr>
            <a:normAutofit/>
          </a:bodyPr>
          <a:lstStyle/>
          <a:p>
            <a:r>
              <a:rPr lang="en-ZA" dirty="0" smtClean="0"/>
              <a:t>Severe hypotension </a:t>
            </a:r>
            <a:r>
              <a:rPr lang="en-ZA" dirty="0" smtClean="0"/>
              <a:t>– 1</a:t>
            </a:r>
            <a:r>
              <a:rPr lang="en-ZA" baseline="30000" dirty="0" smtClean="0"/>
              <a:t>st</a:t>
            </a:r>
            <a:r>
              <a:rPr lang="en-ZA" dirty="0" smtClean="0"/>
              <a:t> dose hypotension</a:t>
            </a:r>
          </a:p>
          <a:p>
            <a:r>
              <a:rPr lang="en-ZA" dirty="0" err="1" smtClean="0"/>
              <a:t>Teratogenic</a:t>
            </a:r>
            <a:endParaRPr lang="en-ZA" dirty="0" smtClean="0"/>
          </a:p>
          <a:p>
            <a:r>
              <a:rPr lang="en-ZA" dirty="0" smtClean="0"/>
              <a:t>Chronic </a:t>
            </a:r>
            <a:r>
              <a:rPr lang="en-ZA" dirty="0" smtClean="0"/>
              <a:t>dry </a:t>
            </a:r>
            <a:r>
              <a:rPr lang="en-ZA" dirty="0" smtClean="0"/>
              <a:t>cough sometimes accompanied by wheezing</a:t>
            </a:r>
            <a:endParaRPr lang="en-ZA" dirty="0" smtClean="0"/>
          </a:p>
          <a:p>
            <a:r>
              <a:rPr lang="en-ZA" dirty="0" smtClean="0"/>
              <a:t>↑K+</a:t>
            </a:r>
          </a:p>
          <a:p>
            <a:r>
              <a:rPr lang="en-ZA" dirty="0" err="1" smtClean="0"/>
              <a:t>Angioedema</a:t>
            </a:r>
            <a:r>
              <a:rPr lang="en-ZA" dirty="0" smtClean="0"/>
              <a:t>.</a:t>
            </a: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Angiotensin</a:t>
            </a:r>
            <a:r>
              <a:rPr lang="en-US" b="1" dirty="0" smtClean="0"/>
              <a:t>-receptor blockers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 err="1" smtClean="0"/>
              <a:t>Angiotensin</a:t>
            </a:r>
            <a:r>
              <a:rPr lang="en-US" sz="2600" dirty="0" smtClean="0"/>
              <a:t> II type 1 (AT1) receptor blockers</a:t>
            </a:r>
          </a:p>
          <a:p>
            <a:r>
              <a:rPr lang="en-US" sz="2600" dirty="0" smtClean="0"/>
              <a:t>Examples </a:t>
            </a:r>
          </a:p>
          <a:p>
            <a:pPr lvl="1"/>
            <a:r>
              <a:rPr lang="en-US" sz="2600" dirty="0" err="1" smtClean="0"/>
              <a:t>Losartan</a:t>
            </a:r>
            <a:endParaRPr lang="en-US" sz="2600" dirty="0" smtClean="0"/>
          </a:p>
          <a:p>
            <a:pPr lvl="1"/>
            <a:r>
              <a:rPr lang="en-US" sz="2600" dirty="0" err="1" smtClean="0"/>
              <a:t>Valsartan</a:t>
            </a:r>
            <a:endParaRPr lang="en-US" sz="2600" dirty="0" smtClean="0"/>
          </a:p>
          <a:p>
            <a:pPr lvl="1"/>
            <a:r>
              <a:rPr lang="en-US" sz="2600" dirty="0" err="1" smtClean="0"/>
              <a:t>Candesartan</a:t>
            </a:r>
            <a:endParaRPr lang="en-US" sz="2600" dirty="0" smtClean="0"/>
          </a:p>
          <a:p>
            <a:pPr lvl="1"/>
            <a:r>
              <a:rPr lang="en-US" sz="2600" dirty="0" err="1" smtClean="0"/>
              <a:t>Irbesartan</a:t>
            </a:r>
            <a:endParaRPr lang="en-US" sz="2600" dirty="0" smtClean="0"/>
          </a:p>
          <a:p>
            <a:pPr lvl="1"/>
            <a:r>
              <a:rPr lang="en-US" sz="2600" dirty="0" err="1" smtClean="0"/>
              <a:t>Telmisartan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In clinical practice, ARBs should be used to treat patients who are ACE intolerant due to intractable cough or who develop </a:t>
            </a:r>
            <a:r>
              <a:rPr lang="en-US" sz="2600" dirty="0" err="1" smtClean="0"/>
              <a:t>angioedema</a:t>
            </a:r>
            <a:endParaRPr lang="en-US" sz="2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ed_0135_slide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med_0135_slide</Template>
  <TotalTime>347</TotalTime>
  <Words>745</Words>
  <Application>Microsoft PowerPoint</Application>
  <PresentationFormat>On-screen Show (4:3)</PresentationFormat>
  <Paragraphs>213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med_0135_slide</vt:lpstr>
      <vt:lpstr>1_Default Design</vt:lpstr>
      <vt:lpstr>Antihypertensives </vt:lpstr>
      <vt:lpstr>Hypertension </vt:lpstr>
      <vt:lpstr>Antihypertensives </vt:lpstr>
      <vt:lpstr>Antihypertensives with concomitant diseases </vt:lpstr>
      <vt:lpstr>Diuretics </vt:lpstr>
      <vt:lpstr>Calcium Channel Blockers</vt:lpstr>
      <vt:lpstr>ACEis</vt:lpstr>
      <vt:lpstr>Adverse effects </vt:lpstr>
      <vt:lpstr>Angiotensin-receptor blockers</vt:lpstr>
      <vt:lpstr>Beta blockers</vt:lpstr>
      <vt:lpstr>Indications and contraindications for diuretic use</vt:lpstr>
      <vt:lpstr>Indications and contraindications for CCB use</vt:lpstr>
      <vt:lpstr>Indications and contraindications for ACEis and ARBs use</vt:lpstr>
      <vt:lpstr>Indications and contraindications for beta blockers use</vt:lpstr>
      <vt:lpstr>Other anti hypertensives</vt:lpstr>
      <vt:lpstr>Direct acting vasodilators </vt:lpstr>
      <vt:lpstr>Hydralazine</vt:lpstr>
      <vt:lpstr>Sodium Nitroprusside</vt:lpstr>
      <vt:lpstr>Hypertensive emergency </vt:lpstr>
      <vt:lpstr>Hypertension in Pregnancy</vt:lpstr>
      <vt:lpstr>New Treatments and New Targets </vt:lpstr>
      <vt:lpstr>In summary </vt:lpstr>
      <vt:lpstr>Slide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Antihypertensives </dc:title>
  <dc:creator>Dida</dc:creator>
  <cp:lastModifiedBy>Dida</cp:lastModifiedBy>
  <cp:revision>35</cp:revision>
  <dcterms:created xsi:type="dcterms:W3CDTF">2012-03-22T21:41:25Z</dcterms:created>
  <dcterms:modified xsi:type="dcterms:W3CDTF">2012-09-10T18:52:14Z</dcterms:modified>
</cp:coreProperties>
</file>