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4" y="7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413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3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93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6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13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72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7353300"/>
            <a:ext cx="5156200" cy="113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7353300"/>
            <a:ext cx="5156200" cy="113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1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2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53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49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6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5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9447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40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5842000"/>
            <a:ext cx="2616200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5842000"/>
            <a:ext cx="7696200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3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44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2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1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3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75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41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91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 kern="12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>
            <p:ph type="body" idx="1"/>
          </p:nvPr>
        </p:nvSpPr>
        <p:spPr bwMode="auto">
          <a:xfrm>
            <a:off x="1270000" y="73533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  <p:sp>
        <p:nvSpPr>
          <p:cNvPr id="2050" name="Rectangle 2"/>
          <p:cNvSpPr>
            <a:spLocks/>
          </p:cNvSpPr>
          <p:nvPr>
            <p:ph type="title"/>
          </p:nvPr>
        </p:nvSpPr>
        <p:spPr bwMode="auto">
          <a:xfrm>
            <a:off x="1270000" y="5842000"/>
            <a:ext cx="104648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 kern="12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4705350"/>
            <a:ext cx="10464800" cy="11303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/>
              <a:t>Dr Rossouw </a:t>
            </a:r>
          </a:p>
          <a:p>
            <a:pPr algn="ctr">
              <a:spcBef>
                <a:spcPct val="0"/>
              </a:spcBef>
            </a:pPr>
            <a:r>
              <a:rPr lang="en-US" sz="3200"/>
              <a:t>2013</a:t>
            </a:r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>
          <a:xfrm>
            <a:off x="1270000" y="2844800"/>
            <a:ext cx="10464800" cy="1422400"/>
          </a:xfrm>
        </p:spPr>
        <p:txBody>
          <a:bodyPr/>
          <a:lstStyle/>
          <a:p>
            <a:r>
              <a:rPr lang="en-US"/>
              <a:t>Ballistic injury</a:t>
            </a:r>
          </a:p>
        </p:txBody>
      </p:sp>
      <p:sp>
        <p:nvSpPr>
          <p:cNvPr id="4099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8CFCA7B3-BA72-4E1E-A44E-8320A5509ADB}" type="slidenum">
              <a:rPr lang="en-US" sz="180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Atypical entrance wound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Usually secondary</a:t>
            </a:r>
          </a:p>
          <a:p>
            <a:pPr marL="381000" indent="-381000">
              <a:buFontTx/>
              <a:buChar char="•"/>
            </a:pPr>
            <a:r>
              <a:rPr lang="en-US"/>
              <a:t>Larger that primary entrance wound</a:t>
            </a:r>
          </a:p>
          <a:p>
            <a:pPr marL="381000" indent="-381000">
              <a:buFontTx/>
              <a:buChar char="•"/>
            </a:pPr>
            <a:r>
              <a:rPr lang="en-US"/>
              <a:t>Less ring of abrasions</a:t>
            </a:r>
          </a:p>
        </p:txBody>
      </p:sp>
      <p:sp>
        <p:nvSpPr>
          <p:cNvPr id="14339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75131749-A13E-4AA4-ACEE-AC9F89C64AA5}" type="slidenum">
              <a:rPr lang="en-US" sz="180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Explosive injuries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Compression wave</a:t>
            </a:r>
          </a:p>
          <a:p>
            <a:pPr marL="381000" indent="-381000">
              <a:buFontTx/>
              <a:buChar char="•"/>
            </a:pPr>
            <a:r>
              <a:rPr lang="en-US"/>
              <a:t>Blast effects</a:t>
            </a:r>
          </a:p>
        </p:txBody>
      </p:sp>
      <p:sp>
        <p:nvSpPr>
          <p:cNvPr id="15363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CABFD1A0-8C17-4EBE-96FF-6596208FEDA4}" type="slidenum">
              <a:rPr lang="en-US" sz="180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Explosive injuries: secondary effects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Burns </a:t>
            </a:r>
            <a:endParaRPr lang="en-US" dirty="0" smtClean="0"/>
          </a:p>
          <a:p>
            <a:pPr marL="381000" indent="-381000">
              <a:buFontTx/>
              <a:buChar char="•"/>
            </a:pPr>
            <a:r>
              <a:rPr lang="en-US" dirty="0" smtClean="0"/>
              <a:t>Projectile </a:t>
            </a:r>
            <a:r>
              <a:rPr lang="en-US" dirty="0"/>
              <a:t>injuries</a:t>
            </a:r>
          </a:p>
          <a:p>
            <a:pPr marL="381000" indent="-381000">
              <a:buFontTx/>
              <a:buChar char="•"/>
            </a:pPr>
            <a:r>
              <a:rPr lang="en-US" dirty="0"/>
              <a:t>Peppering by small fragments</a:t>
            </a:r>
          </a:p>
          <a:p>
            <a:pPr marL="381000" indent="-381000">
              <a:buFontTx/>
              <a:buChar char="•"/>
            </a:pPr>
            <a:r>
              <a:rPr lang="en-US" dirty="0"/>
              <a:t>Injuries due to collapse</a:t>
            </a:r>
          </a:p>
          <a:p>
            <a:pPr marL="381000" indent="-381000">
              <a:buFontTx/>
              <a:buChar char="•"/>
            </a:pPr>
            <a:r>
              <a:rPr lang="en-US" dirty="0"/>
              <a:t>Injuries due to vehicle damage</a:t>
            </a: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08793036-2204-40F6-AD6F-58734D147592}" type="slidenum">
              <a:rPr lang="en-US" sz="180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Termal/Wound ballistics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What happens in body</a:t>
            </a:r>
          </a:p>
          <a:p>
            <a:pPr marL="381000" indent="-381000">
              <a:buFontTx/>
              <a:buChar char="•"/>
            </a:pPr>
            <a:r>
              <a:rPr lang="en-US" dirty="0"/>
              <a:t>Hydrodynamic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35E2AA8-9E95-4AB5-A6D0-005B027FE5E6}" type="slidenum">
              <a:rPr lang="en-US" sz="180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of injury 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Transfer of kinetic injury</a:t>
            </a:r>
          </a:p>
          <a:p>
            <a:pPr marL="381000" indent="-381000">
              <a:buFontTx/>
              <a:buChar char="•"/>
            </a:pPr>
            <a:r>
              <a:rPr lang="en-US"/>
              <a:t>Velocity: high or low</a:t>
            </a:r>
          </a:p>
          <a:p>
            <a:pPr marL="381000" indent="-381000">
              <a:buFontTx/>
              <a:buChar char="•"/>
            </a:pPr>
            <a:r>
              <a:rPr lang="en-US"/>
              <a:t>Secondary tissue damage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ED8654F8-9E57-42E9-9E53-E312B30E3445}" type="slidenum">
              <a:rPr lang="en-US" sz="180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of injury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Temporary </a:t>
            </a:r>
            <a:r>
              <a:rPr lang="en-US" dirty="0" smtClean="0"/>
              <a:t>cavity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Permanent </a:t>
            </a:r>
            <a:r>
              <a:rPr lang="en-US" dirty="0"/>
              <a:t>wound </a:t>
            </a:r>
            <a:r>
              <a:rPr lang="en-US" dirty="0" smtClean="0"/>
              <a:t>cavity</a:t>
            </a:r>
            <a:endParaRPr lang="en-US" dirty="0"/>
          </a:p>
        </p:txBody>
      </p:sp>
      <p:sp>
        <p:nvSpPr>
          <p:cNvPr id="7171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661814B8-6127-4D7C-84D6-856ED777217D}" type="slidenum">
              <a:rPr lang="en-US" sz="180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Shotgun wounds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Type of </a:t>
            </a:r>
            <a:r>
              <a:rPr lang="en-US" dirty="0" smtClean="0"/>
              <a:t>ammo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Dispersion</a:t>
            </a:r>
            <a:endParaRPr lang="en-US" dirty="0"/>
          </a:p>
          <a:p>
            <a:pPr marL="381000" indent="-381000">
              <a:buFontTx/>
              <a:buChar char="•"/>
            </a:pPr>
            <a:r>
              <a:rPr lang="en-US" dirty="0" smtClean="0"/>
              <a:t>Wound</a:t>
            </a:r>
            <a:endParaRPr lang="en-US" dirty="0"/>
          </a:p>
        </p:txBody>
      </p:sp>
      <p:sp>
        <p:nvSpPr>
          <p:cNvPr id="8195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D9208EE7-8494-4D3F-B8A4-C8ECC76ABEEB}" type="slidenum">
              <a:rPr lang="en-US" sz="180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Wounds from rifled weapons 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Handguns</a:t>
            </a:r>
          </a:p>
          <a:p>
            <a:pPr marL="381000" indent="-381000">
              <a:buFontTx/>
              <a:buChar char="•"/>
            </a:pPr>
            <a:r>
              <a:rPr lang="en-US"/>
              <a:t>Rifles</a:t>
            </a: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7DDA766E-C82B-4279-B23C-59096361706B}" type="slidenum">
              <a:rPr lang="en-US" sz="180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>
          <a:xfrm>
            <a:off x="1270000" y="254000"/>
            <a:ext cx="10464800" cy="1166416"/>
          </a:xfrm>
        </p:spPr>
        <p:txBody>
          <a:bodyPr/>
          <a:lstStyle/>
          <a:p>
            <a:r>
              <a:rPr lang="en-US" dirty="0"/>
              <a:t>Entrance wounds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Central </a:t>
            </a:r>
            <a:r>
              <a:rPr lang="en-US" dirty="0" smtClean="0"/>
              <a:t>defect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Ring </a:t>
            </a:r>
            <a:r>
              <a:rPr lang="en-US" dirty="0"/>
              <a:t>of </a:t>
            </a:r>
            <a:r>
              <a:rPr lang="en-US" dirty="0" smtClean="0"/>
              <a:t>abrasion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Smudge ring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Ring </a:t>
            </a:r>
            <a:r>
              <a:rPr lang="en-US" dirty="0"/>
              <a:t>of </a:t>
            </a:r>
            <a:r>
              <a:rPr lang="en-US" dirty="0" smtClean="0"/>
              <a:t>contusion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Smoke </a:t>
            </a:r>
            <a:r>
              <a:rPr lang="en-US" dirty="0"/>
              <a:t>discoloration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Tattooing</a:t>
            </a:r>
            <a:endParaRPr lang="en-US" dirty="0"/>
          </a:p>
          <a:p>
            <a:pPr marL="381000" indent="-381000">
              <a:buFontTx/>
              <a:buChar char="•"/>
            </a:pPr>
            <a:r>
              <a:rPr lang="en-US" dirty="0"/>
              <a:t>Muzzle imprint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C47A939E-EF02-47CC-80AA-006EE319116F}" type="slidenum">
              <a:rPr lang="en-US" sz="180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Wound tract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Tissue injury</a:t>
            </a:r>
          </a:p>
          <a:p>
            <a:pPr marL="381000" indent="-381000">
              <a:buFontTx/>
              <a:buChar char="•"/>
            </a:pPr>
            <a:r>
              <a:rPr lang="en-US"/>
              <a:t>Mechanical disruption</a:t>
            </a:r>
          </a:p>
          <a:p>
            <a:pPr marL="381000" indent="-381000">
              <a:buFontTx/>
              <a:buChar char="•"/>
            </a:pPr>
            <a:r>
              <a:rPr lang="en-US"/>
              <a:t>Temporary cavity - elasticity</a:t>
            </a:r>
          </a:p>
          <a:p>
            <a:pPr marL="381000" indent="-381000">
              <a:buFontTx/>
              <a:buChar char="•"/>
            </a:pPr>
            <a:r>
              <a:rPr lang="en-US"/>
              <a:t>Include blood vessel, nerves</a:t>
            </a:r>
          </a:p>
        </p:txBody>
      </p:sp>
      <p:sp>
        <p:nvSpPr>
          <p:cNvPr id="12291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DED54CD8-5C5D-44B4-8184-C671623433B8}" type="slidenum">
              <a:rPr lang="en-US" sz="180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wounds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dirty="0"/>
              <a:t>Irregular lacerated defects</a:t>
            </a:r>
          </a:p>
          <a:p>
            <a:pPr marL="381000" indent="-381000">
              <a:buFontTx/>
              <a:buChar char="•"/>
            </a:pPr>
            <a:r>
              <a:rPr lang="en-US" dirty="0"/>
              <a:t>Approximate wound edges</a:t>
            </a:r>
          </a:p>
          <a:p>
            <a:pPr marL="381000" indent="-381000">
              <a:buFontTx/>
              <a:buChar char="•"/>
            </a:pPr>
            <a:r>
              <a:rPr lang="en-US" dirty="0"/>
              <a:t>Ring of </a:t>
            </a:r>
            <a:r>
              <a:rPr lang="en-US" dirty="0" smtClean="0"/>
              <a:t>abrasion</a:t>
            </a:r>
            <a:endParaRPr lang="en-US" dirty="0"/>
          </a:p>
        </p:txBody>
      </p:sp>
      <p:sp>
        <p:nvSpPr>
          <p:cNvPr id="13315" name="AutoShap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A7958E2-BEB9-4D4C-91C0-3A037B6548F3}" type="slidenum">
              <a:rPr lang="en-US" sz="180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Helvetica Light</vt:lpstr>
      <vt:lpstr>Noteworthy Bold</vt:lpstr>
      <vt:lpstr>Office Theme</vt:lpstr>
      <vt:lpstr>Office Theme</vt:lpstr>
      <vt:lpstr>Ballistic injury</vt:lpstr>
      <vt:lpstr>Termal/Wound ballistics</vt:lpstr>
      <vt:lpstr>Mechanism of injury </vt:lpstr>
      <vt:lpstr>Mechanism of injury</vt:lpstr>
      <vt:lpstr>Shotgun wounds</vt:lpstr>
      <vt:lpstr>Wounds from rifled weapons </vt:lpstr>
      <vt:lpstr>Entrance wounds</vt:lpstr>
      <vt:lpstr>Wound tract</vt:lpstr>
      <vt:lpstr>Exit wounds</vt:lpstr>
      <vt:lpstr>Atypical entrance wound</vt:lpstr>
      <vt:lpstr>Explosive injuries</vt:lpstr>
      <vt:lpstr>Explosive injuries: secondary effects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Ballistic injury</dc:title>
  <dc:creator>Wickus Neethling</dc:creator>
  <cp:lastModifiedBy>wickusneethling@hotmail.com</cp:lastModifiedBy>
  <cp:revision>2</cp:revision>
  <dcterms:modified xsi:type="dcterms:W3CDTF">2013-03-06T10:17:07Z</dcterms:modified>
</cp:coreProperties>
</file>