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viewProps" Target="viewProps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71744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6986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254755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DBF5F9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487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660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DBF5F9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866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981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666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9969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1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402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576019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6888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6032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349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4B76A1B-A13E-48B0-9B04-F73B373E95CB}" type="slidenum">
              <a:rPr lang="en-US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42144"/>
      </p:ext>
    </p:extLst>
  </p:cSld>
  <p:clrMapOvr>
    <a:masterClrMapping/>
  </p:clrMapOvr>
  <p:transition spd="med">
    <p:circl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smtClean="0">
                <a:solidFill>
                  <a:srgbClr val="FFFFFF"/>
                </a:solidFill>
                <a:cs typeface="Arial" charset="0"/>
              </a:rPr>
              <a:t>PHARMACOTHERAPY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DBF5F9">
                    <a:shade val="90000"/>
                  </a:srgbClr>
                </a:solidFill>
                <a:cs typeface="Arial" charset="0"/>
              </a:rPr>
              <a:t>A PATHOPHYSIOLOGIC APPROACH</a:t>
            </a:r>
            <a:endParaRPr lang="en-US">
              <a:solidFill>
                <a:srgbClr val="DBF5F9">
                  <a:shade val="90000"/>
                </a:srgbClr>
              </a:solidFill>
              <a:cs typeface="Arial" charset="0"/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5A755-D02D-4135-BF54-A2B719A7088C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1885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DD061-7C71-4735-8360-5D4983B687F9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69623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DBF5F9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410FB-B518-4972-9A3B-009C83A72073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169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13B1B-51DC-4EDB-B6EA-8E64C6A1E51A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0062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D10D1-23E1-41DA-93D1-4C6A5A44AAB5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48004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F3F0C-5AD8-4191-BB59-46741AE98CF4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571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992660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D63491-349D-4E5E-96E8-0249EBBFA520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4775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5CDA2-4B89-4447-A237-C6C59B72565E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347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D22E216-AE37-48D8-AB00-80F1DFC5CAA8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6310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8D440-CD4D-4E61-B9AF-C5891EF55E72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20889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3333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1E31-8DAB-4D1E-9AA7-4A5495F487D7}" type="slidenum">
              <a:rPr lang="en-US" smtClean="0">
                <a:solidFill>
                  <a:srgbClr val="333333"/>
                </a:solidFill>
              </a:rPr>
              <a:pPr/>
              <a:t>‹#›</a:t>
            </a:fld>
            <a:endParaRPr lang="en-US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96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400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0483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5947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454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13257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620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497CA-E073-41D8-BF7C-18DA35E96A8F}" type="datetimeFigureOut">
              <a:rPr lang="en-ZA" smtClean="0"/>
              <a:t>2012/05/10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19753-85B8-4A93-B6ED-E4A5D81179B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5863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826EC-9AD1-464A-B694-74A164C47534}" type="datetimeFigureOut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2012/05/10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9803B7-C129-4744-8C29-4CFCDF8D5A39}" type="slidenum">
              <a:rPr lang="en-ZA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en-ZA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0896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EAB0777-4C60-462E-A92C-CDAFD498799C}" type="datetimeFigureOut">
              <a:rPr lang="en-US" smtClean="0">
                <a:solidFill>
                  <a:srgbClr val="04617B">
                    <a:shade val="90000"/>
                  </a:srgbClr>
                </a:solidFill>
              </a:rPr>
              <a:pPr/>
              <a:t>5/10/2012</a:t>
            </a:fld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333333"/>
              </a:solidFill>
              <a:cs typeface="Arial" charset="0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0DEFDF-52E1-4C9C-8F83-6FB13D42537B}" type="slidenum">
              <a:rPr lang="en-US" smtClean="0">
                <a:solidFill>
                  <a:srgbClr val="333333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333333"/>
              </a:solidFill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18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0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3212976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BENIGN PROSTATIC HYPERPLASIA</a:t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3212976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411760" y="5206961"/>
            <a:ext cx="409214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white"/>
                </a:solidFill>
              </a:rPr>
              <a:t>DR BGR GAUDJI</a:t>
            </a:r>
          </a:p>
          <a:p>
            <a:r>
              <a:rPr lang="en-US" dirty="0">
                <a:solidFill>
                  <a:prstClr val="white"/>
                </a:solidFill>
              </a:rPr>
              <a:t>UROLOGY</a:t>
            </a:r>
          </a:p>
          <a:p>
            <a:r>
              <a:rPr lang="en-US" dirty="0">
                <a:solidFill>
                  <a:prstClr val="white"/>
                </a:solidFill>
              </a:rPr>
              <a:t>STEVE BIKO ACADEMIC HOSPITAL</a:t>
            </a:r>
          </a:p>
        </p:txBody>
      </p:sp>
    </p:spTree>
    <p:extLst>
      <p:ext uri="{BB962C8B-B14F-4D97-AF65-F5344CB8AC3E}">
        <p14:creationId xmlns:p14="http://schemas.microsoft.com/office/powerpoint/2010/main" val="181632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Relevant History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 History </a:t>
            </a:r>
            <a:r>
              <a:rPr lang="en-US" dirty="0" smtClean="0"/>
              <a:t>(</a:t>
            </a:r>
            <a:r>
              <a:rPr lang="en-US" dirty="0" err="1" smtClean="0"/>
              <a:t>trauma,STD</a:t>
            </a:r>
            <a:r>
              <a:rPr lang="en-US" dirty="0" smtClean="0"/>
              <a:t>, </a:t>
            </a:r>
            <a:r>
              <a:rPr lang="en-US" dirty="0" err="1" smtClean="0"/>
              <a:t>PSHx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Other disorders </a:t>
            </a:r>
            <a:r>
              <a:rPr lang="en-US" dirty="0" smtClean="0"/>
              <a:t>( </a:t>
            </a:r>
            <a:r>
              <a:rPr lang="en-US" dirty="0" err="1" smtClean="0"/>
              <a:t>diabetes,parkinson</a:t>
            </a:r>
            <a:r>
              <a:rPr lang="en-US" dirty="0" smtClean="0"/>
              <a:t> dx)</a:t>
            </a:r>
            <a:endParaRPr lang="en-US" dirty="0"/>
          </a:p>
          <a:p>
            <a:r>
              <a:rPr lang="en-US" dirty="0"/>
              <a:t>Medications (</a:t>
            </a:r>
            <a:r>
              <a:rPr lang="en-US" dirty="0" smtClean="0"/>
              <a:t>anti-</a:t>
            </a:r>
            <a:r>
              <a:rPr lang="en-US" dirty="0" err="1" smtClean="0"/>
              <a:t>cholinergics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Clinical performance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065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BPH</a:t>
            </a:r>
            <a:br>
              <a:rPr lang="en-US" dirty="0"/>
            </a:br>
            <a:r>
              <a:rPr lang="en-US" dirty="0"/>
              <a:t>Clinical Findings</a:t>
            </a:r>
            <a:br>
              <a:rPr lang="en-US" dirty="0"/>
            </a:b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Late signs of renal failure </a:t>
            </a:r>
            <a:r>
              <a:rPr lang="en-US" sz="2800" dirty="0" smtClean="0"/>
              <a:t>( </a:t>
            </a:r>
            <a:r>
              <a:rPr lang="en-US" sz="2800" dirty="0" err="1" smtClean="0"/>
              <a:t>eg</a:t>
            </a:r>
            <a:r>
              <a:rPr lang="en-US" sz="2800" dirty="0" smtClean="0"/>
              <a:t>. anemia, HTN)</a:t>
            </a:r>
          </a:p>
          <a:p>
            <a:r>
              <a:rPr lang="en-US" sz="2800" dirty="0" smtClean="0"/>
              <a:t>Abdominal </a:t>
            </a:r>
            <a:r>
              <a:rPr lang="en-US" sz="2800" dirty="0" err="1" smtClean="0"/>
              <a:t>exam</a:t>
            </a:r>
            <a:r>
              <a:rPr lang="en-US" sz="2800" dirty="0" err="1" smtClean="0">
                <a:sym typeface="Wingdings" pitchFamily="2" charset="2"/>
              </a:rPr>
              <a:t>hydronephrosis</a:t>
            </a:r>
            <a:r>
              <a:rPr lang="en-US" sz="2800" dirty="0" smtClean="0">
                <a:sym typeface="Wingdings" pitchFamily="2" charset="2"/>
              </a:rPr>
              <a:t>/pyelonephritis</a:t>
            </a:r>
          </a:p>
          <a:p>
            <a:r>
              <a:rPr lang="en-US" sz="2800" dirty="0" smtClean="0">
                <a:sym typeface="Wingdings" pitchFamily="2" charset="2"/>
              </a:rPr>
              <a:t>GU </a:t>
            </a:r>
            <a:r>
              <a:rPr lang="en-US" sz="2800" dirty="0">
                <a:sym typeface="Wingdings" pitchFamily="2" charset="2"/>
              </a:rPr>
              <a:t>exam hernia, stricture, </a:t>
            </a:r>
            <a:r>
              <a:rPr lang="en-US" sz="2800" dirty="0" err="1" smtClean="0">
                <a:sym typeface="Wingdings" pitchFamily="2" charset="2"/>
              </a:rPr>
              <a:t>phimosis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smtClean="0">
                <a:sym typeface="Wingdings" pitchFamily="2" charset="2"/>
              </a:rPr>
              <a:t>?</a:t>
            </a:r>
          </a:p>
          <a:p>
            <a:r>
              <a:rPr lang="en-US" sz="2800" dirty="0" smtClean="0">
                <a:sym typeface="Wingdings" pitchFamily="2" charset="2"/>
              </a:rPr>
              <a:t>DRE a smooth enlargement, “non-palpable” nodularity with a loss of distinction between the lobes. A soft/firm </a:t>
            </a:r>
            <a:r>
              <a:rPr lang="en-US" sz="2800" dirty="0" err="1" smtClean="0">
                <a:sym typeface="Wingdings" pitchFamily="2" charset="2"/>
              </a:rPr>
              <a:t>consistency,underestimates</a:t>
            </a:r>
            <a:r>
              <a:rPr lang="en-US" sz="2800" dirty="0" smtClean="0">
                <a:sym typeface="Wingdings" pitchFamily="2" charset="2"/>
              </a:rPr>
              <a:t> enlargement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72134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BPH</a:t>
            </a:r>
            <a:br>
              <a:rPr lang="en-US" dirty="0"/>
            </a:b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Prostate : size , firm </a:t>
            </a:r>
          </a:p>
          <a:p>
            <a:r>
              <a:rPr lang="en-US" dirty="0" smtClean="0"/>
              <a:t>Surface ,irregular , unequal lobes</a:t>
            </a:r>
          </a:p>
          <a:p>
            <a:r>
              <a:rPr lang="en-US" dirty="0" smtClean="0"/>
              <a:t>Consistency , induration ?</a:t>
            </a:r>
          </a:p>
          <a:p>
            <a:r>
              <a:rPr lang="en-US" dirty="0" smtClean="0"/>
              <a:t>Tenderness ?</a:t>
            </a:r>
            <a:endParaRPr lang="en-US" dirty="0"/>
          </a:p>
          <a:p>
            <a:r>
              <a:rPr lang="en-US" dirty="0"/>
              <a:t>Stony hard prostate</a:t>
            </a:r>
          </a:p>
          <a:p>
            <a:r>
              <a:rPr lang="en-US" dirty="0"/>
              <a:t>Any palpable nodular abnormality suggests cancer and warrants investigation</a:t>
            </a:r>
          </a:p>
        </p:txBody>
      </p:sp>
    </p:spTree>
    <p:extLst>
      <p:ext uri="{BB962C8B-B14F-4D97-AF65-F5344CB8AC3E}">
        <p14:creationId xmlns:p14="http://schemas.microsoft.com/office/powerpoint/2010/main" val="151691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BPH</a:t>
            </a:r>
            <a:br>
              <a:rPr lang="en-US" dirty="0"/>
            </a:br>
            <a:r>
              <a:rPr lang="en-US" dirty="0"/>
              <a:t>Clinical </a:t>
            </a:r>
            <a:r>
              <a:rPr lang="en-US" dirty="0" smtClean="0"/>
              <a:t>Evaluation: summary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IPSS Score </a:t>
            </a:r>
            <a:r>
              <a:rPr lang="en-US" sz="2400" dirty="0"/>
              <a:t>to assess </a:t>
            </a:r>
            <a:r>
              <a:rPr lang="en-US" sz="2400" dirty="0" err="1"/>
              <a:t>sx</a:t>
            </a:r>
            <a:r>
              <a:rPr lang="en-US" sz="2400" dirty="0"/>
              <a:t> severity but NOT for DDX</a:t>
            </a:r>
          </a:p>
          <a:p>
            <a:r>
              <a:rPr lang="en-US" sz="2400" dirty="0"/>
              <a:t>DRE for prostate size, </a:t>
            </a:r>
            <a:r>
              <a:rPr lang="en-US" sz="2400" dirty="0" smtClean="0"/>
              <a:t>Surface , consistency, nodules</a:t>
            </a:r>
            <a:r>
              <a:rPr lang="en-US" sz="2400" dirty="0"/>
              <a:t>, asymmetry, rectal tone and focused </a:t>
            </a:r>
            <a:r>
              <a:rPr lang="en-US" sz="2400" dirty="0" err="1"/>
              <a:t>neuro</a:t>
            </a:r>
            <a:r>
              <a:rPr lang="en-US" sz="2400" dirty="0"/>
              <a:t> exam</a:t>
            </a:r>
          </a:p>
          <a:p>
            <a:r>
              <a:rPr lang="en-US" sz="2400" dirty="0"/>
              <a:t>Abdominal/GU exam</a:t>
            </a:r>
          </a:p>
          <a:p>
            <a:endParaRPr lang="en-US" sz="2400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err="1" smtClean="0"/>
              <a:t>Urea,Creat,Electrolytes</a:t>
            </a:r>
            <a:r>
              <a:rPr lang="en-US" sz="2400" dirty="0" smtClean="0"/>
              <a:t> , </a:t>
            </a:r>
            <a:r>
              <a:rPr lang="en-US" sz="2400" dirty="0"/>
              <a:t>PSA(interpret carefully)</a:t>
            </a:r>
          </a:p>
          <a:p>
            <a:r>
              <a:rPr lang="en-US" sz="2400" dirty="0" err="1"/>
              <a:t>Uroflowmetry</a:t>
            </a:r>
            <a:r>
              <a:rPr lang="en-US" sz="2400" dirty="0"/>
              <a:t>/residual urine measure</a:t>
            </a:r>
          </a:p>
          <a:p>
            <a:r>
              <a:rPr lang="en-US" sz="2400" dirty="0"/>
              <a:t>Upper tract evaluation if hematuria, increased creatinine</a:t>
            </a:r>
          </a:p>
          <a:p>
            <a:r>
              <a:rPr lang="en-US" sz="2400" dirty="0"/>
              <a:t>Ultrasound</a:t>
            </a:r>
          </a:p>
          <a:p>
            <a:r>
              <a:rPr lang="en-US" sz="2400" dirty="0" smtClean="0"/>
              <a:t>Cystoscopy ?</a:t>
            </a:r>
            <a:endParaRPr lang="en-US" sz="2400" dirty="0"/>
          </a:p>
          <a:p>
            <a:r>
              <a:rPr lang="en-US" sz="2400" dirty="0"/>
              <a:t>Urine </a:t>
            </a:r>
            <a:r>
              <a:rPr lang="en-US" sz="2400" dirty="0" smtClean="0"/>
              <a:t>cytology?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85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ad's slide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610600" cy="891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190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SYMPTOMS</a:t>
            </a:r>
            <a:br>
              <a:rPr lang="en-US"/>
            </a:br>
            <a:r>
              <a:rPr lang="en-US"/>
              <a:t>Differential Diagnosis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Carcinoma of the </a:t>
            </a:r>
            <a:r>
              <a:rPr lang="en-US" dirty="0" smtClean="0"/>
              <a:t>prostate</a:t>
            </a:r>
          </a:p>
          <a:p>
            <a:r>
              <a:rPr lang="en-US" dirty="0" smtClean="0"/>
              <a:t>Prostatitis </a:t>
            </a:r>
          </a:p>
          <a:p>
            <a:r>
              <a:rPr lang="en-US" dirty="0" smtClean="0"/>
              <a:t>Urethral stricture </a:t>
            </a:r>
            <a:endParaRPr lang="en-US" dirty="0"/>
          </a:p>
          <a:p>
            <a:r>
              <a:rPr lang="en-US" dirty="0"/>
              <a:t>Carcinoma of the bladder</a:t>
            </a:r>
          </a:p>
          <a:p>
            <a:r>
              <a:rPr lang="en-US" dirty="0"/>
              <a:t>Bladder calculi</a:t>
            </a:r>
          </a:p>
          <a:p>
            <a:r>
              <a:rPr lang="en-US" smtClean="0"/>
              <a:t>Neurogenic </a:t>
            </a:r>
            <a:r>
              <a:rPr lang="en-US" dirty="0"/>
              <a:t>bladder</a:t>
            </a:r>
          </a:p>
        </p:txBody>
      </p:sp>
    </p:spTree>
    <p:extLst>
      <p:ext uri="{BB962C8B-B14F-4D97-AF65-F5344CB8AC3E}">
        <p14:creationId xmlns:p14="http://schemas.microsoft.com/office/powerpoint/2010/main" val="2104037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</a:t>
            </a:r>
            <a:br>
              <a:rPr lang="en-US"/>
            </a:br>
            <a:r>
              <a:rPr lang="en-US"/>
              <a:t>Natural History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A progressive condition (usually) with histological onset in the 30’s and worse with age</a:t>
            </a:r>
          </a:p>
          <a:p>
            <a:pPr>
              <a:lnSpc>
                <a:spcPct val="80000"/>
              </a:lnSpc>
            </a:pPr>
            <a:r>
              <a:rPr lang="en-US" sz="2800"/>
              <a:t>A 50 yo has a 20-25% lifetime chance of needing a prostatectomy</a:t>
            </a:r>
          </a:p>
          <a:p>
            <a:pPr>
              <a:lnSpc>
                <a:spcPct val="80000"/>
              </a:lnSpc>
            </a:pPr>
            <a:r>
              <a:rPr lang="en-US" sz="2800"/>
              <a:t>A 40 yo who lives to 80 has a 30-40% chance of prostatectomy</a:t>
            </a:r>
          </a:p>
          <a:p>
            <a:pPr>
              <a:lnSpc>
                <a:spcPct val="80000"/>
              </a:lnSpc>
            </a:pPr>
            <a:r>
              <a:rPr lang="en-US" sz="2800"/>
              <a:t>But these numbers will change with new medical Rx and one third of patients improve on their own</a:t>
            </a:r>
          </a:p>
          <a:p>
            <a:pPr>
              <a:lnSpc>
                <a:spcPct val="80000"/>
              </a:lnSpc>
            </a:pPr>
            <a:r>
              <a:rPr lang="en-US" sz="2800"/>
              <a:t>Higher initial PSA’s predict faster growth and higher risk of acute urinary retention</a:t>
            </a:r>
          </a:p>
        </p:txBody>
      </p:sp>
    </p:spTree>
    <p:extLst>
      <p:ext uri="{BB962C8B-B14F-4D97-AF65-F5344CB8AC3E}">
        <p14:creationId xmlns:p14="http://schemas.microsoft.com/office/powerpoint/2010/main" val="3815854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TREATMENT INDICATIONS</a:t>
            </a:r>
            <a:br>
              <a:rPr lang="en-US"/>
            </a:br>
            <a:r>
              <a:rPr lang="en-US"/>
              <a:t>Absolute vs Relative</a:t>
            </a:r>
            <a:br>
              <a:rPr lang="en-US"/>
            </a:b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Severe obstruction</a:t>
            </a:r>
          </a:p>
          <a:p>
            <a:r>
              <a:rPr lang="en-US"/>
              <a:t>Urinary retention</a:t>
            </a:r>
          </a:p>
          <a:p>
            <a:r>
              <a:rPr lang="en-US"/>
              <a:t>Signs of upper tract dilatation and renal insufficiency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Moderate symptoms of prostatism</a:t>
            </a:r>
          </a:p>
          <a:p>
            <a:r>
              <a:rPr lang="en-US"/>
              <a:t>Recurrent UTI’s</a:t>
            </a:r>
          </a:p>
          <a:p>
            <a:r>
              <a:rPr lang="en-US"/>
              <a:t>Hematuria</a:t>
            </a:r>
          </a:p>
          <a:p>
            <a:r>
              <a:rPr lang="en-US"/>
              <a:t>Quality of life issues</a:t>
            </a:r>
          </a:p>
        </p:txBody>
      </p:sp>
    </p:spTree>
    <p:extLst>
      <p:ext uri="{BB962C8B-B14F-4D97-AF65-F5344CB8AC3E}">
        <p14:creationId xmlns:p14="http://schemas.microsoft.com/office/powerpoint/2010/main" val="794333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ONE POSSIBLE APPROACH</a:t>
            </a:r>
            <a:br>
              <a:rPr lang="en-US" sz="4000"/>
            </a:br>
            <a:r>
              <a:rPr lang="en-US" sz="4000"/>
              <a:t>(use cautiously)</a:t>
            </a:r>
          </a:p>
        </p:txBody>
      </p:sp>
      <p:graphicFrame>
        <p:nvGraphicFramePr>
          <p:cNvPr id="44035" name="Object 3"/>
          <p:cNvGraphicFramePr>
            <a:graphicFrameLocks noGrp="1" noChangeAspect="1"/>
          </p:cNvGraphicFramePr>
          <p:nvPr>
            <p:ph type="dgm" idx="1"/>
          </p:nvPr>
        </p:nvGraphicFramePr>
        <p:xfrm>
          <a:off x="1371600" y="1905000"/>
          <a:ext cx="622935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MS Org Chart" r:id="rId3" imgW="6229080" imgH="4114800" progId="OrgPlusWOPX.4">
                  <p:embed followColorScheme="full"/>
                </p:oleObj>
              </mc:Choice>
              <mc:Fallback>
                <p:oleObj name="MS Org Chart" r:id="rId3" imgW="6229080" imgH="4114800" progId="OrgPlusWOPX.4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905000"/>
                        <a:ext cx="6229350" cy="411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8284427"/>
      </p:ext>
    </p:extLst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TREATMENT</a:t>
            </a:r>
            <a:br>
              <a:rPr lang="en-US"/>
            </a:br>
            <a:r>
              <a:rPr lang="en-US"/>
              <a:t>NON-SURGICAL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Watchful waiting, AUA score &lt; 7, 1/3 improve on own.</a:t>
            </a:r>
          </a:p>
          <a:p>
            <a:pPr>
              <a:lnSpc>
                <a:spcPct val="80000"/>
              </a:lnSpc>
            </a:pPr>
            <a:r>
              <a:rPr lang="en-US" sz="2800"/>
              <a:t>Herbal Phytotherapy (eg. Saw Palmetto)</a:t>
            </a:r>
          </a:p>
          <a:p>
            <a:pPr>
              <a:lnSpc>
                <a:spcPct val="80000"/>
              </a:lnSpc>
            </a:pPr>
            <a:r>
              <a:rPr lang="en-US" sz="2800"/>
              <a:t>Alpha-1-adrenergic antagonists (terazosin,doxazosin,tamsulosin,alfuzosin)</a:t>
            </a:r>
          </a:p>
          <a:p>
            <a:pPr>
              <a:lnSpc>
                <a:spcPct val="80000"/>
              </a:lnSpc>
            </a:pPr>
            <a:r>
              <a:rPr lang="en-US" sz="2800"/>
              <a:t>5-Alpha-reductase inhibitors (finasteride,dutasteride)</a:t>
            </a:r>
          </a:p>
          <a:p>
            <a:pPr>
              <a:lnSpc>
                <a:spcPct val="80000"/>
              </a:lnSpc>
            </a:pPr>
            <a:r>
              <a:rPr lang="en-US" sz="2800"/>
              <a:t>Combination Rx most effective for most severe.</a:t>
            </a:r>
          </a:p>
          <a:p>
            <a:pPr>
              <a:lnSpc>
                <a:spcPct val="80000"/>
              </a:lnSpc>
            </a:pPr>
            <a:r>
              <a:rPr lang="en-US" sz="2800"/>
              <a:t>Medical Rx has likely reduced Medicare claims for BPH surgery by 50%.</a:t>
            </a:r>
          </a:p>
        </p:txBody>
      </p:sp>
    </p:spTree>
    <p:extLst>
      <p:ext uri="{BB962C8B-B14F-4D97-AF65-F5344CB8AC3E}">
        <p14:creationId xmlns:p14="http://schemas.microsoft.com/office/powerpoint/2010/main" val="4142398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PROSTATE ANATOMY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916832"/>
            <a:ext cx="8229600" cy="4525963"/>
          </a:xfrm>
        </p:spPr>
        <p:txBody>
          <a:bodyPr/>
          <a:lstStyle/>
          <a:p>
            <a:r>
              <a:rPr lang="en-US" dirty="0" smtClean="0"/>
              <a:t>Ant. </a:t>
            </a:r>
            <a:r>
              <a:rPr lang="en-US" dirty="0" err="1" smtClean="0"/>
              <a:t>Fibromuscular</a:t>
            </a:r>
            <a:r>
              <a:rPr lang="en-US" dirty="0" smtClean="0"/>
              <a:t>  </a:t>
            </a:r>
            <a:r>
              <a:rPr lang="en-US" dirty="0"/>
              <a:t>tissue </a:t>
            </a:r>
            <a:endParaRPr lang="en-US" dirty="0" smtClean="0"/>
          </a:p>
          <a:p>
            <a:r>
              <a:rPr lang="en-US" dirty="0" smtClean="0"/>
              <a:t>peripheral zone (PIN,ASAP,CA)</a:t>
            </a:r>
          </a:p>
          <a:p>
            <a:r>
              <a:rPr lang="en-US" dirty="0" smtClean="0"/>
              <a:t>central </a:t>
            </a:r>
            <a:r>
              <a:rPr lang="en-US" dirty="0"/>
              <a:t>zone</a:t>
            </a:r>
          </a:p>
          <a:p>
            <a:r>
              <a:rPr lang="en-US" dirty="0"/>
              <a:t>transition  zone (</a:t>
            </a:r>
            <a:r>
              <a:rPr lang="en-US" dirty="0" err="1"/>
              <a:t>BPH,low</a:t>
            </a:r>
            <a:r>
              <a:rPr lang="en-US" dirty="0"/>
              <a:t> grade cancers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Peri</a:t>
            </a:r>
            <a:r>
              <a:rPr lang="en-US" dirty="0" smtClean="0"/>
              <a:t>-urethral zone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27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TREATMENT</a:t>
            </a:r>
            <a:br>
              <a:rPr lang="en-US"/>
            </a:br>
            <a:r>
              <a:rPr lang="en-US"/>
              <a:t>Surgical</a:t>
            </a:r>
            <a:br>
              <a:rPr lang="en-US"/>
            </a:b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Indicated for </a:t>
            </a:r>
            <a:r>
              <a:rPr lang="en-US" sz="2800" dirty="0" smtClean="0"/>
              <a:t>AUA/IPSS </a:t>
            </a:r>
            <a:r>
              <a:rPr lang="en-US" sz="2800" dirty="0"/>
              <a:t>score &gt;16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Transurethral Prostatectomy(TURP): 18% morbidity with .2% mortality. 80-90% improvement at 1 year but 60-75% at 5 years and 5% require repeat TURP.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Transurethral Incision of Prostate (TUIP): less morbidity with similar efficacy indicated for smaller prostates.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Open Prostatectomy: indicated for glands &gt; 60 grams or when additional procedure needed </a:t>
            </a:r>
            <a:r>
              <a:rPr lang="en-US" sz="2800" dirty="0" smtClean="0"/>
              <a:t>: stones ,diverticulum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295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TREATMENT</a:t>
            </a:r>
            <a:br>
              <a:rPr lang="en-US"/>
            </a:br>
            <a:r>
              <a:rPr lang="en-US"/>
              <a:t>New Modalities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Minimally invasive: (Prostatic </a:t>
            </a:r>
            <a:r>
              <a:rPr lang="en-US" dirty="0" err="1"/>
              <a:t>Stents,TUNA,TUMT</a:t>
            </a:r>
            <a:r>
              <a:rPr lang="en-US" dirty="0"/>
              <a:t>, </a:t>
            </a:r>
            <a:r>
              <a:rPr lang="en-US" dirty="0" err="1"/>
              <a:t>HIFU,Water</a:t>
            </a:r>
            <a:r>
              <a:rPr lang="en-US" dirty="0"/>
              <a:t>-induced Thermotherapy)</a:t>
            </a:r>
          </a:p>
          <a:p>
            <a:r>
              <a:rPr lang="en-US" dirty="0"/>
              <a:t>Laser prostatectomy (</a:t>
            </a:r>
            <a:r>
              <a:rPr lang="en-US" dirty="0" smtClean="0"/>
              <a:t>VLAP ,</a:t>
            </a:r>
            <a:r>
              <a:rPr lang="en-US" dirty="0" err="1" smtClean="0"/>
              <a:t>HoLRP</a:t>
            </a:r>
            <a:r>
              <a:rPr lang="en-US" dirty="0"/>
              <a:t>)</a:t>
            </a:r>
          </a:p>
          <a:p>
            <a:r>
              <a:rPr lang="en-US" dirty="0" err="1"/>
              <a:t>Electrovaporization</a:t>
            </a:r>
            <a:r>
              <a:rPr lang="en-US" dirty="0"/>
              <a:t> (</a:t>
            </a:r>
            <a:r>
              <a:rPr lang="en-US" dirty="0" smtClean="0"/>
              <a:t>TUVP 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264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9" name="Text Box 5"/>
          <p:cNvSpPr txBox="1">
            <a:spLocks noChangeArrowheads="1"/>
          </p:cNvSpPr>
          <p:nvPr/>
        </p:nvSpPr>
        <p:spPr bwMode="auto">
          <a:xfrm>
            <a:off x="827584" y="2204864"/>
            <a:ext cx="5380806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6000" b="1" cap="all" dirty="0">
                <a:solidFill>
                  <a:srgbClr val="333333"/>
                </a:solidFill>
                <a:cs typeface="Arial" charset="0"/>
              </a:rPr>
              <a:t>Prostatitis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333333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333333"/>
              </a:solidFill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33"/>
                </a:solidFill>
                <a:cs typeface="Arial" charset="0"/>
              </a:rPr>
              <a:t>DR BGR GAUDJI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33"/>
                </a:solidFill>
                <a:cs typeface="Arial" charset="0"/>
              </a:rPr>
              <a:t>UROLOGY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333333"/>
                </a:solidFill>
                <a:cs typeface="Arial" charset="0"/>
              </a:rPr>
              <a:t>STEVE BIKO ACADEMIC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966" y="3927801"/>
            <a:ext cx="3554240" cy="2707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8046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30F3E5C4-1AAA-4DF3-B36F-709391D7D8DB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23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3517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781050"/>
          </a:xfrm>
        </p:spPr>
        <p:txBody>
          <a:bodyPr lIns="0" rIns="0" bIns="0" anchor="b"/>
          <a:lstStyle/>
          <a:p>
            <a:r>
              <a:rPr lang="en-US" sz="4200"/>
              <a:t>Prostatitis</a:t>
            </a:r>
          </a:p>
        </p:txBody>
      </p:sp>
      <p:sp>
        <p:nvSpPr>
          <p:cNvPr id="135171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/>
              <a:t>Inflammation of prostate gland and surrounding tissue due to infection</a:t>
            </a:r>
          </a:p>
          <a:p>
            <a:r>
              <a:rPr lang="en-US" dirty="0"/>
              <a:t>Acute or chronic</a:t>
            </a:r>
          </a:p>
          <a:p>
            <a:r>
              <a:rPr lang="en-US" dirty="0"/>
              <a:t>Rare in young males</a:t>
            </a:r>
          </a:p>
          <a:p>
            <a:r>
              <a:rPr lang="en-US" dirty="0"/>
              <a:t>Commonly associated with recurrent infections in persons &gt;30 years of age</a:t>
            </a:r>
          </a:p>
          <a:p>
            <a:r>
              <a:rPr lang="en-US" dirty="0"/>
              <a:t>Up to 50% of males develop some form of prostatitis 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5638800"/>
            <a:ext cx="9144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333333"/>
                </a:solidFill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92891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56F6DD73-3E9D-4641-A367-A7825F0239F4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24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3619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 sz="4600"/>
              <a:t>Prostatitis</a:t>
            </a:r>
            <a:endParaRPr lang="en-US"/>
          </a:p>
        </p:txBody>
      </p:sp>
      <p:sp>
        <p:nvSpPr>
          <p:cNvPr id="13619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Acute prostatitis</a:t>
            </a:r>
          </a:p>
          <a:p>
            <a:pPr lvl="1"/>
            <a:r>
              <a:rPr lang="en-US"/>
              <a:t>acute infectious disease </a:t>
            </a:r>
          </a:p>
          <a:p>
            <a:pPr lvl="1"/>
            <a:r>
              <a:rPr lang="en-US"/>
              <a:t>sudden onset</a:t>
            </a:r>
          </a:p>
          <a:p>
            <a:pPr lvl="1"/>
            <a:r>
              <a:rPr lang="en-US"/>
              <a:t>fever, tenderness, urinary symptoms, constitutional symptoms</a:t>
            </a:r>
          </a:p>
          <a:p>
            <a:r>
              <a:rPr lang="en-US"/>
              <a:t>Chronic prostatitis </a:t>
            </a:r>
          </a:p>
          <a:p>
            <a:pPr lvl="1"/>
            <a:r>
              <a:rPr lang="en-US"/>
              <a:t>recurring infection with same organism </a:t>
            </a:r>
          </a:p>
          <a:p>
            <a:pPr lvl="1"/>
            <a:r>
              <a:rPr lang="en-US"/>
              <a:t>incomplete eradication of bacteria </a:t>
            </a:r>
          </a:p>
          <a:p>
            <a:pPr lvl="1"/>
            <a:r>
              <a:rPr lang="en-US"/>
              <a:t>few prostate related symptoms </a:t>
            </a:r>
          </a:p>
          <a:p>
            <a:pPr lvl="1"/>
            <a:r>
              <a:rPr lang="en-US"/>
              <a:t>difficulty urinating, low back pain, perineal pressure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887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764EAF3D-D0A5-4C0E-81C9-BF1104A8E703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25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3721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Pathogenesis and Etiology</a:t>
            </a:r>
          </a:p>
        </p:txBody>
      </p:sp>
      <p:sp>
        <p:nvSpPr>
          <p:cNvPr id="13721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/>
              <a:t>Mechanism of prostate bacterial infection not well understood</a:t>
            </a:r>
          </a:p>
          <a:p>
            <a:r>
              <a:rPr lang="en-US" dirty="0"/>
              <a:t>Possible causes of prostate gland infection</a:t>
            </a:r>
          </a:p>
          <a:p>
            <a:pPr lvl="1"/>
            <a:r>
              <a:rPr lang="en-US" dirty="0" err="1"/>
              <a:t>intraprostatic</a:t>
            </a:r>
            <a:r>
              <a:rPr lang="en-US" dirty="0"/>
              <a:t> reflux of urine </a:t>
            </a:r>
          </a:p>
          <a:p>
            <a:pPr lvl="1"/>
            <a:r>
              <a:rPr lang="en-US" dirty="0"/>
              <a:t>sexual intercourse </a:t>
            </a:r>
          </a:p>
          <a:p>
            <a:pPr lvl="1"/>
            <a:r>
              <a:rPr lang="en-US" dirty="0"/>
              <a:t>indwelling urethral and condom catheterization</a:t>
            </a:r>
          </a:p>
          <a:p>
            <a:pPr lvl="1"/>
            <a:r>
              <a:rPr lang="en-US" dirty="0"/>
              <a:t>urethral instrumentation</a:t>
            </a:r>
          </a:p>
          <a:p>
            <a:pPr lvl="1"/>
            <a:r>
              <a:rPr lang="en-US" dirty="0"/>
              <a:t>transurethral prostatectomy </a:t>
            </a:r>
          </a:p>
          <a:p>
            <a:pPr lvl="2"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667375"/>
            <a:ext cx="9144000" cy="2762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solidFill>
                  <a:srgbClr val="333333"/>
                </a:solidFill>
                <a:cs typeface="Arial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88183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F7C0D3D8-C578-4446-A943-BFCC9DC7B0C9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26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3824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 lIns="0" rIns="0" bIns="0" anchor="b">
            <a:normAutofit fontScale="90000"/>
          </a:bodyPr>
          <a:lstStyle/>
          <a:p>
            <a:r>
              <a:rPr lang="en-US"/>
              <a:t>Pathogenesis and Etiology</a:t>
            </a:r>
          </a:p>
        </p:txBody>
      </p:sp>
      <p:sp>
        <p:nvSpPr>
          <p:cNvPr id="138243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229600" cy="4525963"/>
          </a:xfrm>
        </p:spPr>
        <p:txBody>
          <a:bodyPr/>
          <a:lstStyle/>
          <a:p>
            <a:r>
              <a:rPr lang="en-US" dirty="0"/>
              <a:t>Functional abnormalities in bacterial prostatitis </a:t>
            </a:r>
          </a:p>
          <a:p>
            <a:pPr lvl="1"/>
            <a:r>
              <a:rPr lang="en-US" sz="2300" dirty="0"/>
              <a:t>altered prostate secretory functions</a:t>
            </a:r>
          </a:p>
          <a:p>
            <a:pPr lvl="1"/>
            <a:r>
              <a:rPr lang="en-US" sz="2300" dirty="0"/>
              <a:t>normal prostatic fluid contains prostatic antibacterial factor</a:t>
            </a:r>
          </a:p>
          <a:p>
            <a:pPr lvl="2"/>
            <a:r>
              <a:rPr lang="en-US" sz="2000" dirty="0"/>
              <a:t>heat-stable, low-molecular-weight </a:t>
            </a:r>
            <a:r>
              <a:rPr lang="en-US" sz="2000" dirty="0" err="1"/>
              <a:t>cation</a:t>
            </a:r>
            <a:r>
              <a:rPr lang="en-US" sz="2000" dirty="0"/>
              <a:t> </a:t>
            </a:r>
          </a:p>
          <a:p>
            <a:pPr lvl="2"/>
            <a:r>
              <a:rPr lang="en-US" sz="2000" dirty="0"/>
              <a:t>zinc-</a:t>
            </a:r>
            <a:r>
              <a:rPr lang="en-US" sz="2000" dirty="0" err="1"/>
              <a:t>complexed</a:t>
            </a:r>
            <a:r>
              <a:rPr lang="en-US" sz="2000" dirty="0"/>
              <a:t> polypeptide </a:t>
            </a:r>
          </a:p>
          <a:p>
            <a:pPr lvl="2"/>
            <a:r>
              <a:rPr lang="en-US" sz="2000" dirty="0"/>
              <a:t>bactericidal to most urinary tract pathogens</a:t>
            </a:r>
          </a:p>
          <a:p>
            <a:pPr lvl="2"/>
            <a:r>
              <a:rPr lang="en-US" sz="2000" dirty="0"/>
              <a:t>antibacterial activity related to prostatic fluid zinc content</a:t>
            </a:r>
            <a:r>
              <a:rPr lang="en-US" dirty="0"/>
              <a:t> </a:t>
            </a:r>
          </a:p>
          <a:p>
            <a:pPr lvl="1"/>
            <a:r>
              <a:rPr lang="en-US" sz="2300" dirty="0"/>
              <a:t>prostate fluid zinc levels and antibacterial factor activity diminished in prostatitis and elderly patients; not known whether changes are cause or effect of prostatitis </a:t>
            </a:r>
          </a:p>
        </p:txBody>
      </p:sp>
    </p:spTree>
    <p:extLst>
      <p:ext uri="{BB962C8B-B14F-4D97-AF65-F5344CB8AC3E}">
        <p14:creationId xmlns:p14="http://schemas.microsoft.com/office/powerpoint/2010/main" val="3820145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AE0304BE-79F8-4B1A-B146-EBCA9BA12CAF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27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392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Pathogenesis and Etiology</a:t>
            </a:r>
          </a:p>
        </p:txBody>
      </p:sp>
      <p:sp>
        <p:nvSpPr>
          <p:cNvPr id="139267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Prostatic secretion pH altered in prostatitis </a:t>
            </a:r>
          </a:p>
          <a:p>
            <a:pPr lvl="1"/>
            <a:r>
              <a:rPr lang="en-US"/>
              <a:t>normal pH 6.6 to 7.6</a:t>
            </a:r>
          </a:p>
          <a:p>
            <a:pPr lvl="1"/>
            <a:r>
              <a:rPr lang="en-US"/>
              <a:t>more alkaline with increasing age</a:t>
            </a:r>
          </a:p>
          <a:p>
            <a:pPr lvl="1"/>
            <a:r>
              <a:rPr lang="en-US"/>
              <a:t>alkaline pH of 7 to 9 with prostate inflammation </a:t>
            </a:r>
          </a:p>
          <a:p>
            <a:r>
              <a:rPr lang="en-US"/>
              <a:t>Changes suggest generalized prostate secretory dysfunction </a:t>
            </a:r>
          </a:p>
          <a:p>
            <a:pPr lvl="1"/>
            <a:r>
              <a:rPr lang="en-US"/>
              <a:t>can affect pathogenesis </a:t>
            </a:r>
          </a:p>
          <a:p>
            <a:pPr lvl="1"/>
            <a:r>
              <a:rPr lang="en-US"/>
              <a:t>can influence mode of therapy</a:t>
            </a:r>
          </a:p>
        </p:txBody>
      </p:sp>
    </p:spTree>
    <p:extLst>
      <p:ext uri="{BB962C8B-B14F-4D97-AF65-F5344CB8AC3E}">
        <p14:creationId xmlns:p14="http://schemas.microsoft.com/office/powerpoint/2010/main" val="456750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4BC65196-2EC7-446C-9A7C-2FE955E20CF6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28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0290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63562"/>
          </a:xfrm>
        </p:spPr>
        <p:txBody>
          <a:bodyPr lIns="0" rIns="0" bIns="0" anchor="b">
            <a:normAutofit fontScale="90000"/>
          </a:bodyPr>
          <a:lstStyle/>
          <a:p>
            <a:r>
              <a:rPr lang="en-US" sz="4000"/>
              <a:t>Pathogenesis and Etiology</a:t>
            </a:r>
          </a:p>
        </p:txBody>
      </p:sp>
      <p:sp>
        <p:nvSpPr>
          <p:cNvPr id="140291" name="Content Placeholder 2"/>
          <p:cNvSpPr>
            <a:spLocks noGrp="1"/>
          </p:cNvSpPr>
          <p:nvPr>
            <p:ph idx="4294967295"/>
          </p:nvPr>
        </p:nvSpPr>
        <p:spPr>
          <a:xfrm>
            <a:off x="0" y="990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/>
              <a:t>Gram-negative enteric organisms most frequent pathogens in acute bacterial prostatitis</a:t>
            </a:r>
            <a:endParaRPr lang="en-US" baseline="30000"/>
          </a:p>
          <a:p>
            <a:r>
              <a:rPr lang="en-US" i="1"/>
              <a:t>E. coli</a:t>
            </a:r>
            <a:r>
              <a:rPr lang="en-US"/>
              <a:t> predominant in 75% of cases</a:t>
            </a:r>
          </a:p>
          <a:p>
            <a:pPr lvl="1"/>
            <a:r>
              <a:rPr lang="en-US"/>
              <a:t>other frequently isolated gram-negative organisms</a:t>
            </a:r>
          </a:p>
          <a:p>
            <a:pPr lvl="2"/>
            <a:r>
              <a:rPr lang="en-US" i="1"/>
              <a:t>K. pneumoniae</a:t>
            </a:r>
          </a:p>
          <a:p>
            <a:pPr lvl="2"/>
            <a:r>
              <a:rPr lang="en-US" i="1"/>
              <a:t>P. mirabilis</a:t>
            </a:r>
          </a:p>
          <a:p>
            <a:pPr lvl="1"/>
            <a:r>
              <a:rPr lang="en-US"/>
              <a:t>less frequently</a:t>
            </a:r>
          </a:p>
          <a:p>
            <a:pPr lvl="2"/>
            <a:r>
              <a:rPr lang="en-US" i="1"/>
              <a:t>P. aeruginosa</a:t>
            </a:r>
          </a:p>
          <a:p>
            <a:pPr lvl="2"/>
            <a:r>
              <a:rPr lang="en-US" i="1"/>
              <a:t>Enterobacter</a:t>
            </a:r>
            <a:r>
              <a:rPr lang="en-US"/>
              <a:t> spp.</a:t>
            </a:r>
          </a:p>
          <a:p>
            <a:pPr lvl="2"/>
            <a:r>
              <a:rPr lang="en-US" i="1"/>
              <a:t>Serratia</a:t>
            </a:r>
            <a:r>
              <a:rPr lang="en-US"/>
              <a:t> spp. </a:t>
            </a:r>
          </a:p>
          <a:p>
            <a:pPr lvl="1"/>
            <a:r>
              <a:rPr lang="en-US"/>
              <a:t>gonococcal and staphylococcal prostatitis uncommon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71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22AB9362-6812-4DDD-AC26-FF4AF7829257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29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131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Pathogenesis and Etiology</a:t>
            </a:r>
          </a:p>
        </p:txBody>
      </p:sp>
      <p:sp>
        <p:nvSpPr>
          <p:cNvPr id="14131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i="1" dirty="0"/>
              <a:t>E. coli</a:t>
            </a:r>
            <a:r>
              <a:rPr lang="en-US" dirty="0"/>
              <a:t> most common cause of chronic bacterial prostatitis</a:t>
            </a:r>
          </a:p>
          <a:p>
            <a:r>
              <a:rPr lang="en-US" dirty="0"/>
              <a:t>Other gram-negative organisms less common</a:t>
            </a:r>
          </a:p>
          <a:p>
            <a:r>
              <a:rPr lang="en-US" dirty="0"/>
              <a:t>Importance of gram-positive organisms in chronic bacterial prostatitis controversial; isolated in some </a:t>
            </a:r>
            <a:r>
              <a:rPr lang="en-US" dirty="0" smtClean="0"/>
              <a:t>studies</a:t>
            </a:r>
            <a:endParaRPr lang="en-US" dirty="0"/>
          </a:p>
          <a:p>
            <a:pPr lvl="1"/>
            <a:r>
              <a:rPr lang="en-US" i="1" dirty="0"/>
              <a:t>S. </a:t>
            </a:r>
            <a:r>
              <a:rPr lang="en-US" i="1" dirty="0" err="1"/>
              <a:t>epidermidis</a:t>
            </a:r>
            <a:endParaRPr lang="en-US" i="1" dirty="0"/>
          </a:p>
          <a:p>
            <a:pPr lvl="1"/>
            <a:r>
              <a:rPr lang="en-US" i="1" dirty="0"/>
              <a:t>S. </a:t>
            </a:r>
            <a:r>
              <a:rPr lang="en-US" i="1" dirty="0" err="1" smtClean="0"/>
              <a:t>aureus</a:t>
            </a:r>
            <a:endParaRPr lang="en-US" i="1" dirty="0" smtClean="0"/>
          </a:p>
          <a:p>
            <a:pPr lvl="1"/>
            <a:endParaRPr lang="en-US" i="1" dirty="0"/>
          </a:p>
          <a:p>
            <a:pPr lvl="1"/>
            <a:r>
              <a:rPr lang="en-US" i="1" dirty="0" smtClean="0"/>
              <a:t>CMV, TB, CANDIDA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994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dad's slid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738"/>
            <a:ext cx="8839200" cy="65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6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6277CADC-D279-4EA9-9F6A-220E092A833B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30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233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9762"/>
          </a:xfrm>
        </p:spPr>
        <p:txBody>
          <a:bodyPr lIns="0" rIns="0" bIns="0" anchor="b">
            <a:normAutofit fontScale="90000"/>
          </a:bodyPr>
          <a:lstStyle/>
          <a:p>
            <a:r>
              <a:rPr lang="en-US" sz="4000"/>
              <a:t>Prostatitis Clinical Presentation </a:t>
            </a:r>
          </a:p>
        </p:txBody>
      </p:sp>
      <p:graphicFrame>
        <p:nvGraphicFramePr>
          <p:cNvPr id="142364" name="Group 28"/>
          <p:cNvGraphicFramePr>
            <a:graphicFrameLocks noGrp="1"/>
          </p:cNvGraphicFramePr>
          <p:nvPr>
            <p:ph idx="4294967295"/>
          </p:nvPr>
        </p:nvGraphicFramePr>
        <p:xfrm>
          <a:off x="0" y="1035050"/>
          <a:ext cx="8229600" cy="4527552"/>
        </p:xfrm>
        <a:graphic>
          <a:graphicData uri="http://schemas.openxmlformats.org/drawingml/2006/table">
            <a:tbl>
              <a:tblPr/>
              <a:tblGrid>
                <a:gridCol w="8229600"/>
              </a:tblGrid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Signs and symptoms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8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Acute bacterial prostatitis: high fever, chills, malaise, myalgia, localized pain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(perineal, rectal, sacrococcygeal), frequency, urgency, dysuria, nocturia,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retention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Chronic bacterial prostatitis: voiding difficulties (frequency, urgency, dysuria),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low back pain, and perineal and suprapubic discomfort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Physical examination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Acute bacterial prostatitis: swollen, tender, tense, or indurated gland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3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Chronic bacterial prostatitis: boggy, indurated (enlarged) prostate in most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patients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</a:tr>
              <a:tr h="382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Laboratory tests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Bacteriuria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BD0D9">
                        <a:alpha val="20000"/>
                      </a:srgbClr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Bacteria in expressed prostatic secretions</a:t>
                      </a:r>
                    </a:p>
                  </a:txBody>
                  <a:tcPr marL="28575" marR="28575" marT="28575" marB="28575" horzOverflow="overflow">
                    <a:lnL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BD0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0933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D045F7DB-DE15-4BDF-97BE-32BBA0DEAE87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31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336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Prostatitis: Clinical Presentation</a:t>
            </a:r>
          </a:p>
        </p:txBody>
      </p:sp>
      <p:sp>
        <p:nvSpPr>
          <p:cNvPr id="14336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Physical examination often normal</a:t>
            </a:r>
          </a:p>
          <a:p>
            <a:r>
              <a:rPr lang="en-US"/>
              <a:t>Acute bacterial prostatitis: diagnosis made from clinical presentation and significant bacteriuria</a:t>
            </a:r>
          </a:p>
          <a:p>
            <a:r>
              <a:rPr lang="en-US"/>
              <a:t>Chronic bacterial prostatitis: more difficult to diagnose and treat </a:t>
            </a:r>
          </a:p>
          <a:p>
            <a:pPr lvl="1"/>
            <a:r>
              <a:rPr lang="en-US"/>
              <a:t>typically recurrent UTI with same pathogen </a:t>
            </a:r>
          </a:p>
          <a:p>
            <a:pPr lvl="1"/>
            <a:r>
              <a:rPr lang="en-US"/>
              <a:t>most common cause of recurrent UTI in males</a:t>
            </a:r>
          </a:p>
          <a:p>
            <a:pPr lvl="1"/>
            <a:r>
              <a:rPr lang="en-US"/>
              <a:t>clinical presentation varies widely </a:t>
            </a:r>
          </a:p>
          <a:p>
            <a:pPr lvl="1"/>
            <a:r>
              <a:rPr lang="en-US"/>
              <a:t>many adults asymptomatic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43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860B4376-9E4F-4D73-9AB0-6CA0B2C86653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32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438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15962"/>
          </a:xfrm>
        </p:spPr>
        <p:txBody>
          <a:bodyPr lIns="0" rIns="0" bIns="0" anchor="b">
            <a:normAutofit fontScale="90000"/>
          </a:bodyPr>
          <a:lstStyle/>
          <a:p>
            <a:r>
              <a:rPr lang="en-US"/>
              <a:t>Prostatitis: Clinical Presentation</a:t>
            </a:r>
          </a:p>
        </p:txBody>
      </p:sp>
      <p:sp>
        <p:nvSpPr>
          <p:cNvPr id="144387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382000" cy="4389438"/>
          </a:xfrm>
        </p:spPr>
        <p:txBody>
          <a:bodyPr/>
          <a:lstStyle/>
          <a:p>
            <a:r>
              <a:rPr lang="en-US"/>
              <a:t>Quantitative localization culture is diagnostic standard for chronic bacterial prostatitis diagnosis</a:t>
            </a:r>
          </a:p>
          <a:p>
            <a:pPr lvl="1"/>
            <a:r>
              <a:rPr lang="en-US" sz="2300"/>
              <a:t>compare bacteria in sequential urine and prostatic fluid cultures </a:t>
            </a:r>
          </a:p>
          <a:p>
            <a:pPr lvl="1"/>
            <a:r>
              <a:rPr lang="en-US" sz="2300"/>
              <a:t>collect 1</a:t>
            </a:r>
            <a:r>
              <a:rPr lang="en-US" sz="2300" baseline="30000"/>
              <a:t>st</a:t>
            </a:r>
            <a:r>
              <a:rPr lang="en-US" sz="2300"/>
              <a:t> 10 mL of voided urine (voiding bladder 1, or VB</a:t>
            </a:r>
            <a:r>
              <a:rPr lang="en-US" sz="2300" baseline="-25000"/>
              <a:t>1</a:t>
            </a:r>
            <a:r>
              <a:rPr lang="en-US" sz="2300"/>
              <a:t>): constitutes urethral urine</a:t>
            </a:r>
          </a:p>
          <a:p>
            <a:pPr lvl="1"/>
            <a:r>
              <a:rPr lang="en-US" sz="2300"/>
              <a:t>after ~200 mL of urine voided, collect 10-mL midstream sample (VB</a:t>
            </a:r>
            <a:r>
              <a:rPr lang="en-US" sz="2300" baseline="-25000"/>
              <a:t>2</a:t>
            </a:r>
            <a:r>
              <a:rPr lang="en-US" sz="2300"/>
              <a:t>): represents bladder urine </a:t>
            </a:r>
          </a:p>
          <a:p>
            <a:pPr lvl="1"/>
            <a:r>
              <a:rPr lang="en-US" sz="2300"/>
              <a:t>after voiding, massage prostate and collect expressed prostatic secretions (EPS) </a:t>
            </a:r>
          </a:p>
          <a:p>
            <a:pPr lvl="1"/>
            <a:r>
              <a:rPr lang="en-US" sz="2300"/>
              <a:t>void after prostatic massage; collect 10 mL of urine (VB</a:t>
            </a:r>
            <a:r>
              <a:rPr lang="en-US" sz="2300" baseline="-25000"/>
              <a:t>3</a:t>
            </a:r>
            <a:r>
              <a:rPr lang="en-US" sz="2300"/>
              <a:t>)</a:t>
            </a:r>
          </a:p>
          <a:p>
            <a:endParaRPr lang="en-US" sz="2300"/>
          </a:p>
        </p:txBody>
      </p:sp>
    </p:spTree>
    <p:extLst>
      <p:ext uri="{BB962C8B-B14F-4D97-AF65-F5344CB8AC3E}">
        <p14:creationId xmlns:p14="http://schemas.microsoft.com/office/powerpoint/2010/main" val="3789267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7831ACD9-9B57-43F0-AE59-A02B30DECC24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33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pic>
        <p:nvPicPr>
          <p:cNvPr id="145411" name="Picture 2" descr="http://www.accesspharmacy.com/loadBinary.aspx?name=dipi7&amp;filename=dipi7_c120f00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7285038" cy="528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8175730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404664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600" dirty="0">
                <a:solidFill>
                  <a:prstClr val="black"/>
                </a:solidFill>
              </a:rPr>
              <a:t>NIDDK Classification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251520" y="1340768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2000" dirty="0">
                <a:solidFill>
                  <a:prstClr val="black"/>
                </a:solidFill>
              </a:rPr>
              <a:t>• Category 1: Acute bacterial prostatitis</a:t>
            </a:r>
          </a:p>
          <a:p>
            <a:r>
              <a:rPr lang="en-ZA" sz="2000" dirty="0">
                <a:solidFill>
                  <a:prstClr val="black"/>
                </a:solidFill>
              </a:rPr>
              <a:t>• Category 2: Chronic bacterial prostatitis</a:t>
            </a:r>
          </a:p>
          <a:p>
            <a:r>
              <a:rPr lang="en-ZA" sz="2000" dirty="0">
                <a:solidFill>
                  <a:prstClr val="black"/>
                </a:solidFill>
              </a:rPr>
              <a:t>• Category 3: Chronic </a:t>
            </a:r>
            <a:r>
              <a:rPr lang="en-ZA" sz="2000" dirty="0" err="1">
                <a:solidFill>
                  <a:prstClr val="black"/>
                </a:solidFill>
              </a:rPr>
              <a:t>abacterial</a:t>
            </a:r>
            <a:r>
              <a:rPr lang="en-ZA" sz="2000" dirty="0">
                <a:solidFill>
                  <a:prstClr val="black"/>
                </a:solidFill>
              </a:rPr>
              <a:t> prostatitis –</a:t>
            </a:r>
          </a:p>
          <a:p>
            <a:r>
              <a:rPr lang="en-ZA" sz="2000" dirty="0">
                <a:solidFill>
                  <a:prstClr val="black"/>
                </a:solidFill>
              </a:rPr>
              <a:t>chronic pelvic pain syndrome</a:t>
            </a:r>
          </a:p>
          <a:p>
            <a:r>
              <a:rPr lang="en-ZA" sz="2000" dirty="0">
                <a:solidFill>
                  <a:prstClr val="black"/>
                </a:solidFill>
              </a:rPr>
              <a:t>– 3A leukocytes in prostatic secretion or semen</a:t>
            </a:r>
          </a:p>
          <a:p>
            <a:r>
              <a:rPr lang="en-ZA" sz="2000" dirty="0">
                <a:solidFill>
                  <a:prstClr val="black"/>
                </a:solidFill>
              </a:rPr>
              <a:t>– 3B absence of inflammatory cells in prostate</a:t>
            </a:r>
          </a:p>
          <a:p>
            <a:r>
              <a:rPr lang="en-ZA" sz="2000" dirty="0">
                <a:solidFill>
                  <a:prstClr val="black"/>
                </a:solidFill>
              </a:rPr>
              <a:t>secretion or semen</a:t>
            </a:r>
          </a:p>
          <a:p>
            <a:r>
              <a:rPr lang="en-ZA" sz="2000" dirty="0">
                <a:solidFill>
                  <a:prstClr val="black"/>
                </a:solidFill>
              </a:rPr>
              <a:t>• Category 4: Asymptomatic patients with</a:t>
            </a:r>
          </a:p>
          <a:p>
            <a:r>
              <a:rPr lang="en-ZA" sz="2000" dirty="0">
                <a:solidFill>
                  <a:prstClr val="black"/>
                </a:solidFill>
              </a:rPr>
              <a:t>inflammation in the expressed prostatic</a:t>
            </a:r>
          </a:p>
          <a:p>
            <a:r>
              <a:rPr lang="en-ZA" sz="2000" dirty="0">
                <a:solidFill>
                  <a:prstClr val="black"/>
                </a:solidFill>
              </a:rPr>
              <a:t>secretion, semen, or in biopsied prostate tissue</a:t>
            </a:r>
          </a:p>
          <a:p>
            <a:r>
              <a:rPr lang="en-ZA" sz="2000" dirty="0">
                <a:solidFill>
                  <a:prstClr val="black"/>
                </a:solidFill>
              </a:rPr>
              <a:t>Class 4 patients require no treatment</a:t>
            </a:r>
          </a:p>
        </p:txBody>
      </p:sp>
    </p:spTree>
    <p:extLst>
      <p:ext uri="{BB962C8B-B14F-4D97-AF65-F5344CB8AC3E}">
        <p14:creationId xmlns:p14="http://schemas.microsoft.com/office/powerpoint/2010/main" val="32108768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A71A7415-DF28-4660-BDF5-8AF2F623B7A1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35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643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Prostatitis: Clinical Presentation</a:t>
            </a:r>
          </a:p>
        </p:txBody>
      </p:sp>
      <p:sp>
        <p:nvSpPr>
          <p:cNvPr id="146435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Bacterial prostatitis diagnosis</a:t>
            </a:r>
          </a:p>
          <a:p>
            <a:pPr lvl="1"/>
            <a:r>
              <a:rPr lang="en-US"/>
              <a:t>number of EPS bacteria 10 times that of urethral sample (VB</a:t>
            </a:r>
            <a:r>
              <a:rPr lang="en-US" baseline="-25000"/>
              <a:t>1</a:t>
            </a:r>
            <a:r>
              <a:rPr lang="en-US"/>
              <a:t>) and midstream sample (VB</a:t>
            </a:r>
            <a:r>
              <a:rPr lang="en-US" baseline="-25000"/>
              <a:t>2</a:t>
            </a:r>
            <a:r>
              <a:rPr lang="en-US"/>
              <a:t>)</a:t>
            </a:r>
          </a:p>
          <a:p>
            <a:pPr lvl="1"/>
            <a:r>
              <a:rPr lang="en-US"/>
              <a:t>if no EPS available, urine sample following massage (VB</a:t>
            </a:r>
            <a:r>
              <a:rPr lang="en-US" baseline="-25000"/>
              <a:t>3</a:t>
            </a:r>
            <a:r>
              <a:rPr lang="en-US"/>
              <a:t>) should contain bacterial count 10-fold greater than VB</a:t>
            </a:r>
            <a:r>
              <a:rPr lang="en-US" baseline="-25000"/>
              <a:t>1</a:t>
            </a:r>
            <a:r>
              <a:rPr lang="en-US"/>
              <a:t> or VB</a:t>
            </a:r>
            <a:r>
              <a:rPr lang="en-US" baseline="-25000"/>
              <a:t>2</a:t>
            </a:r>
            <a:endParaRPr lang="en-US"/>
          </a:p>
          <a:p>
            <a:r>
              <a:rPr lang="en-US"/>
              <a:t>If significant bacteriuria; ampicillin, cephalexin, or nitrofurantoin for 2 to 3 days to sterilize urine prior to study</a:t>
            </a:r>
          </a:p>
        </p:txBody>
      </p:sp>
    </p:spTree>
    <p:extLst>
      <p:ext uri="{BB962C8B-B14F-4D97-AF65-F5344CB8AC3E}">
        <p14:creationId xmlns:p14="http://schemas.microsoft.com/office/powerpoint/2010/main" val="1091212755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Prostatitis R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3608" y="1412776"/>
            <a:ext cx="7391400" cy="5257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50301"/>
            <a:ext cx="91440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000" dirty="0">
                <a:solidFill>
                  <a:srgbClr val="04617B"/>
                </a:solidFill>
                <a:latin typeface="Calibri"/>
              </a:rPr>
              <a:t>Prostatitis Treatment </a:t>
            </a:r>
            <a:endParaRPr lang="en-Z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046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8C3C6025-8EB2-4A25-BA96-373493FDE7B7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37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745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 dirty="0"/>
              <a:t>Prostatitis Treatment </a:t>
            </a:r>
          </a:p>
        </p:txBody>
      </p:sp>
      <p:sp>
        <p:nvSpPr>
          <p:cNvPr id="14745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/>
              <a:t>Treatment goals same as for UTIs</a:t>
            </a:r>
          </a:p>
          <a:p>
            <a:r>
              <a:rPr lang="en-US" dirty="0"/>
              <a:t>Acute bacterial prostatitis responds well to empirical antimicrobial therapy </a:t>
            </a:r>
          </a:p>
          <a:p>
            <a:r>
              <a:rPr lang="en-US" dirty="0"/>
              <a:t>Antimicrobials penetrate the prostate: acute inflammatory reaction alters cellular membrane barrier between the bloodstream and prostate</a:t>
            </a:r>
          </a:p>
          <a:p>
            <a:r>
              <a:rPr lang="en-US" dirty="0"/>
              <a:t>Most patients managed with </a:t>
            </a:r>
            <a:r>
              <a:rPr lang="en-US" dirty="0" smtClean="0"/>
              <a:t>Per </a:t>
            </a:r>
            <a:r>
              <a:rPr lang="en-US" dirty="0" err="1" smtClean="0"/>
              <a:t>os</a:t>
            </a:r>
            <a:r>
              <a:rPr lang="en-US" smtClean="0"/>
              <a:t>  </a:t>
            </a:r>
            <a:r>
              <a:rPr lang="en-US" dirty="0"/>
              <a:t>antimicrobials </a:t>
            </a:r>
          </a:p>
          <a:p>
            <a:pPr lvl="1"/>
            <a:r>
              <a:rPr lang="en-US" dirty="0"/>
              <a:t>trimethoprim-</a:t>
            </a:r>
            <a:r>
              <a:rPr lang="en-US" dirty="0" err="1"/>
              <a:t>sulfamethoxazole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fluoroquinolones</a:t>
            </a:r>
            <a:r>
              <a:rPr lang="en-US" dirty="0"/>
              <a:t> (e.g., ciprofloxacin, levofloxacin) </a:t>
            </a:r>
          </a:p>
        </p:txBody>
      </p:sp>
    </p:spTree>
    <p:extLst>
      <p:ext uri="{BB962C8B-B14F-4D97-AF65-F5344CB8AC3E}">
        <p14:creationId xmlns:p14="http://schemas.microsoft.com/office/powerpoint/2010/main" val="727647360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78F046F9-93E9-4149-AD54-7B0AB72AAECA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38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848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 Treatment </a:t>
            </a:r>
          </a:p>
        </p:txBody>
      </p:sp>
      <p:sp>
        <p:nvSpPr>
          <p:cNvPr id="14848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Other effective agents</a:t>
            </a:r>
          </a:p>
          <a:p>
            <a:pPr lvl="1"/>
            <a:r>
              <a:rPr lang="en-US"/>
              <a:t>cephalosporins </a:t>
            </a:r>
          </a:p>
          <a:p>
            <a:pPr lvl="1"/>
            <a:r>
              <a:rPr lang="el-GR"/>
              <a:t>β</a:t>
            </a:r>
            <a:r>
              <a:rPr lang="en-US"/>
              <a:t>-lactam–</a:t>
            </a:r>
            <a:r>
              <a:rPr lang="el-GR"/>
              <a:t>β</a:t>
            </a:r>
            <a:r>
              <a:rPr lang="en-US"/>
              <a:t>-lactamase combinations</a:t>
            </a:r>
          </a:p>
          <a:p>
            <a:r>
              <a:rPr lang="en-US"/>
              <a:t>IV therapy rarely necessary for total treatment</a:t>
            </a:r>
          </a:p>
          <a:p>
            <a:pPr lvl="1"/>
            <a:r>
              <a:rPr lang="en-US"/>
              <a:t>IV to PO sequential therapy with trimethoprim-sulfamethoxazole or fluoroquinolones appropriate</a:t>
            </a:r>
          </a:p>
          <a:p>
            <a:pPr lvl="1"/>
            <a:r>
              <a:rPr lang="en-US"/>
              <a:t>consider PO conversion after patient afebrile for 48 hours or after 3 to 5 days of IV therapy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63458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5252AC9F-B3F7-403E-8CE6-B1C305D81260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39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4950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 Treatment </a:t>
            </a:r>
          </a:p>
        </p:txBody>
      </p:sp>
      <p:sp>
        <p:nvSpPr>
          <p:cNvPr id="149507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4 weeks of antibiotic therapy to reduce chronic prostatitis risk</a:t>
            </a:r>
          </a:p>
          <a:p>
            <a:r>
              <a:rPr lang="en-US"/>
              <a:t>May treat chronic prostatitis for 6 to 12 weeks </a:t>
            </a:r>
          </a:p>
          <a:p>
            <a:r>
              <a:rPr lang="en-US"/>
              <a:t>Initiate long-term suppressive therapy for recurrent infections</a:t>
            </a:r>
          </a:p>
          <a:p>
            <a:pPr lvl="1"/>
            <a:r>
              <a:rPr lang="en-US"/>
              <a:t>ciprofloxacin three times weekly </a:t>
            </a:r>
          </a:p>
          <a:p>
            <a:pPr lvl="1"/>
            <a:r>
              <a:rPr lang="en-US"/>
              <a:t>trimethoprim-sulfamethoxazole regular-strength daily</a:t>
            </a:r>
          </a:p>
          <a:p>
            <a:pPr lvl="1"/>
            <a:r>
              <a:rPr lang="en-US"/>
              <a:t>nitrofurantoin 100 mg daily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1340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BENIGN PROSTATIC HYPERPLASIA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17% of men age 50-59 (require Rx)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27% of men age 60-69 (require Rx)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35% of men age 70-79  (require Rx)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Some </a:t>
            </a:r>
            <a:r>
              <a:rPr lang="en-US" sz="2800" dirty="0"/>
              <a:t>genetic and racial susceptibility to symptom severity (autosomal dominant)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Diet high in saturated fats, zinc and low in fruits and vegetables.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Sedentary life style.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3216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00285BC1-9729-40D3-A143-ED7D794976DF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40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50530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 Treatment </a:t>
            </a:r>
          </a:p>
        </p:txBody>
      </p:sp>
      <p:sp>
        <p:nvSpPr>
          <p:cNvPr id="150531" name="Content Placeholder 2"/>
          <p:cNvSpPr>
            <a:spLocks noGrp="1"/>
          </p:cNvSpPr>
          <p:nvPr>
            <p:ph idx="4294967295"/>
          </p:nvPr>
        </p:nvSpPr>
        <p:spPr>
          <a:xfrm>
            <a:off x="685800" y="1935163"/>
            <a:ext cx="8458200" cy="4389437"/>
          </a:xfrm>
        </p:spPr>
        <p:txBody>
          <a:bodyPr/>
          <a:lstStyle/>
          <a:p>
            <a:r>
              <a:rPr lang="en-US"/>
              <a:t>Chronic bacterial prostatitis rarely cured</a:t>
            </a:r>
          </a:p>
          <a:p>
            <a:r>
              <a:rPr lang="en-US"/>
              <a:t>Bacteria persist in prostatic fluid despite antibiotic serum concentrations greater than minimal inhibitory concentrations </a:t>
            </a:r>
          </a:p>
          <a:p>
            <a:pPr lvl="1"/>
            <a:r>
              <a:rPr lang="en-US"/>
              <a:t>inability of antibiotics to reach sufficient concentrations in prostatic fluid </a:t>
            </a:r>
          </a:p>
          <a:p>
            <a:pPr lvl="1"/>
            <a:r>
              <a:rPr lang="en-US"/>
              <a:t>inability of antimicrobials to cross prostatic epithelium</a:t>
            </a:r>
          </a:p>
        </p:txBody>
      </p:sp>
    </p:spTree>
    <p:extLst>
      <p:ext uri="{BB962C8B-B14F-4D97-AF65-F5344CB8AC3E}">
        <p14:creationId xmlns:p14="http://schemas.microsoft.com/office/powerpoint/2010/main" val="3265118897"/>
      </p:ext>
    </p:extLst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05040CE8-F5EC-451C-9F2E-4B5D99EC733E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41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5155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868362"/>
          </a:xfrm>
        </p:spPr>
        <p:txBody>
          <a:bodyPr lIns="0" rIns="0" bIns="0" anchor="b"/>
          <a:lstStyle/>
          <a:p>
            <a:r>
              <a:rPr lang="en-US"/>
              <a:t>Prostatitis Treatment </a:t>
            </a:r>
          </a:p>
        </p:txBody>
      </p:sp>
      <p:sp>
        <p:nvSpPr>
          <p:cNvPr id="151555" name="Content Placeholder 2"/>
          <p:cNvSpPr>
            <a:spLocks noGrp="1"/>
          </p:cNvSpPr>
          <p:nvPr>
            <p:ph idx="4294967295"/>
          </p:nvPr>
        </p:nvSpPr>
        <p:spPr>
          <a:xfrm>
            <a:off x="0" y="1219200"/>
            <a:ext cx="8229600" cy="4525963"/>
          </a:xfrm>
        </p:spPr>
        <p:txBody>
          <a:bodyPr/>
          <a:lstStyle/>
          <a:p>
            <a:r>
              <a:rPr lang="en-US" dirty="0"/>
              <a:t>Factors that determine antibiotic diffusion into prostatic secretions </a:t>
            </a:r>
          </a:p>
          <a:p>
            <a:pPr lvl="1"/>
            <a:r>
              <a:rPr lang="en-US" dirty="0"/>
              <a:t>lipid solubility</a:t>
            </a:r>
          </a:p>
          <a:p>
            <a:pPr lvl="1"/>
            <a:r>
              <a:rPr lang="en-US" dirty="0"/>
              <a:t>degree of ionization in plasma</a:t>
            </a:r>
          </a:p>
          <a:p>
            <a:pPr lvl="2"/>
            <a:r>
              <a:rPr lang="en-US" sz="2100" dirty="0"/>
              <a:t>only unionized molecules cross prostatic cell lipid barrier </a:t>
            </a:r>
          </a:p>
          <a:p>
            <a:pPr lvl="2"/>
            <a:r>
              <a:rPr lang="en-US" sz="2100" dirty="0"/>
              <a:t>drug </a:t>
            </a:r>
            <a:r>
              <a:rPr lang="en-US" sz="2100" dirty="0" err="1"/>
              <a:t>p</a:t>
            </a:r>
            <a:r>
              <a:rPr lang="en-US" sz="2100" i="1" dirty="0" err="1"/>
              <a:t>K</a:t>
            </a:r>
            <a:r>
              <a:rPr lang="en-US" sz="2100" baseline="-25000" dirty="0" err="1"/>
              <a:t>a</a:t>
            </a:r>
            <a:r>
              <a:rPr lang="en-US" sz="2100" dirty="0"/>
              <a:t> determines fraction of unchanged drug</a:t>
            </a:r>
          </a:p>
          <a:p>
            <a:pPr lvl="1"/>
            <a:r>
              <a:rPr lang="en-US" dirty="0"/>
              <a:t>gradient of </a:t>
            </a:r>
            <a:r>
              <a:rPr lang="en-US" u="sng" dirty="0"/>
              <a:t>&gt;</a:t>
            </a:r>
            <a:r>
              <a:rPr lang="en-US" dirty="0"/>
              <a:t> 1 pH unit between separate compartments allows ion trapping</a:t>
            </a:r>
          </a:p>
          <a:p>
            <a:pPr lvl="2"/>
            <a:r>
              <a:rPr lang="en-US" sz="2100" dirty="0"/>
              <a:t>as unionized drug crosses into prostatic fluid, it becomes ionized </a:t>
            </a:r>
          </a:p>
          <a:p>
            <a:pPr lvl="2"/>
            <a:r>
              <a:rPr lang="en-US" sz="2100" dirty="0"/>
              <a:t>allows less drug to diffuse back across lipid barrier</a:t>
            </a:r>
          </a:p>
          <a:p>
            <a:pPr lvl="2"/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46210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634890C5-6037-488D-B40E-A192B5DBACAB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42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5257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 Treatment </a:t>
            </a:r>
          </a:p>
        </p:txBody>
      </p:sp>
      <p:sp>
        <p:nvSpPr>
          <p:cNvPr id="152579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Fluoroquinolones best options for chronic bacterial prostatitis </a:t>
            </a:r>
          </a:p>
          <a:p>
            <a:r>
              <a:rPr lang="en-US"/>
              <a:t>Trimethoprim-sulfamethoxazole also effective</a:t>
            </a:r>
          </a:p>
          <a:p>
            <a:pPr lvl="1"/>
            <a:r>
              <a:rPr lang="en-US"/>
              <a:t>sulfamethoxazole penetrates poorly; contributes little to trimethoprim efficacy</a:t>
            </a:r>
          </a:p>
          <a:p>
            <a:r>
              <a:rPr lang="en-US"/>
              <a:t>Initial therapy 4 to 6 weeks </a:t>
            </a:r>
          </a:p>
          <a:p>
            <a:pPr lvl="1"/>
            <a:r>
              <a:rPr lang="en-US"/>
              <a:t>longer treatment in some cases</a:t>
            </a:r>
          </a:p>
          <a:p>
            <a:pPr lvl="1"/>
            <a:r>
              <a:rPr lang="en-US"/>
              <a:t>if therapy fails, consider chronic suppressive therapy or surgery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48982"/>
      </p:ext>
    </p:extLst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noFill/>
        </p:spPr>
        <p:txBody>
          <a:bodyPr lIns="0" tIns="0" rIns="0" bIns="0" anchor="b"/>
          <a:lstStyle/>
          <a:p>
            <a:pPr>
              <a:defRPr/>
            </a:pPr>
            <a:fld id="{735F5FF3-39A0-4215-BFE8-D7005C0669BD}" type="slidenum">
              <a:rPr lang="en-US">
                <a:solidFill>
                  <a:srgbClr val="000000">
                    <a:shade val="90000"/>
                  </a:srgbClr>
                </a:solidFill>
                <a:latin typeface="Arial"/>
              </a:rPr>
              <a:pPr>
                <a:defRPr/>
              </a:pPr>
              <a:t>43</a:t>
            </a:fld>
            <a:endParaRPr lang="en-US">
              <a:solidFill>
                <a:srgbClr val="000000">
                  <a:shade val="90000"/>
                </a:srgbClr>
              </a:solidFill>
              <a:latin typeface="Arial"/>
            </a:endParaRPr>
          </a:p>
        </p:txBody>
      </p:sp>
      <p:sp>
        <p:nvSpPr>
          <p:cNvPr id="15360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 lIns="0" rIns="0" bIns="0" anchor="b"/>
          <a:lstStyle/>
          <a:p>
            <a:r>
              <a:rPr lang="en-US"/>
              <a:t>Prostatitis Summary</a:t>
            </a:r>
          </a:p>
        </p:txBody>
      </p:sp>
      <p:sp>
        <p:nvSpPr>
          <p:cNvPr id="15360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/>
              <a:t>Acute bacterial prostatitis responds well to 4 to 6 weeks of empirical antimicrobial therapy </a:t>
            </a:r>
          </a:p>
          <a:p>
            <a:r>
              <a:rPr lang="en-US"/>
              <a:t>Chronic bacterial prostatitis rarely cured</a:t>
            </a:r>
          </a:p>
          <a:p>
            <a:r>
              <a:rPr lang="en-US"/>
              <a:t>Best option for chronic bacterial prostatitis: fluoroquinolones</a:t>
            </a:r>
          </a:p>
          <a:p>
            <a:r>
              <a:rPr lang="en-US"/>
              <a:t>Long-term suppressive therapy needed for recurrent infections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44602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</a:t>
            </a:r>
            <a:br>
              <a:rPr lang="en-US"/>
            </a:br>
            <a:r>
              <a:rPr lang="en-US"/>
              <a:t>Proposed Etiologies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Reawakening of the urogenital </a:t>
            </a:r>
            <a:r>
              <a:rPr lang="en-US" dirty="0" smtClean="0"/>
              <a:t>sinus(</a:t>
            </a:r>
            <a:r>
              <a:rPr lang="en-US" dirty="0" err="1" smtClean="0"/>
              <a:t>mullerian</a:t>
            </a:r>
            <a:r>
              <a:rPr lang="en-US" dirty="0" smtClean="0"/>
              <a:t> duct)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lterations </a:t>
            </a:r>
            <a:r>
              <a:rPr lang="en-US" dirty="0"/>
              <a:t>in the testosterone/estrogen balance</a:t>
            </a:r>
          </a:p>
          <a:p>
            <a:r>
              <a:rPr lang="en-US" dirty="0"/>
              <a:t>Induction of prostatic growth factors</a:t>
            </a:r>
          </a:p>
          <a:p>
            <a:r>
              <a:rPr lang="en-US" dirty="0"/>
              <a:t>Increased stem cells/decreased stromal cell death</a:t>
            </a:r>
          </a:p>
        </p:txBody>
      </p:sp>
    </p:spTree>
    <p:extLst>
      <p:ext uri="{BB962C8B-B14F-4D97-AF65-F5344CB8AC3E}">
        <p14:creationId xmlns:p14="http://schemas.microsoft.com/office/powerpoint/2010/main" val="1684668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</a:t>
            </a:r>
            <a:br>
              <a:rPr lang="en-US"/>
            </a:br>
            <a:r>
              <a:rPr lang="en-US"/>
              <a:t>Pathophysiology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Slow and insidious changes over time</a:t>
            </a:r>
          </a:p>
          <a:p>
            <a:r>
              <a:rPr lang="en-US" dirty="0"/>
              <a:t>Complex interactions between prostatic urethral resistance, </a:t>
            </a:r>
            <a:r>
              <a:rPr lang="en-US" dirty="0" smtClean="0"/>
              <a:t>intra-</a:t>
            </a:r>
            <a:r>
              <a:rPr lang="en-US" dirty="0" err="1" smtClean="0"/>
              <a:t>vesical</a:t>
            </a:r>
            <a:r>
              <a:rPr lang="en-US" dirty="0" smtClean="0"/>
              <a:t> </a:t>
            </a:r>
            <a:r>
              <a:rPr lang="en-US" dirty="0"/>
              <a:t>pressure, </a:t>
            </a:r>
            <a:r>
              <a:rPr lang="en-US" dirty="0" smtClean="0"/>
              <a:t>detrusor  function, nerves damage.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8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BPH </a:t>
            </a:r>
            <a:br>
              <a:rPr lang="en-US" dirty="0"/>
            </a:br>
            <a:r>
              <a:rPr lang="en-US" dirty="0" smtClean="0"/>
              <a:t>Pathophysiology</a:t>
            </a:r>
            <a:br>
              <a:rPr lang="en-US" dirty="0" smtClean="0"/>
            </a:br>
            <a:r>
              <a:rPr lang="en-US" dirty="0" smtClean="0"/>
              <a:t>early/late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Initial </a:t>
            </a:r>
            <a:r>
              <a:rPr lang="en-US" dirty="0" err="1"/>
              <a:t>hypertrophy</a:t>
            </a:r>
            <a:r>
              <a:rPr lang="en-US" dirty="0" err="1">
                <a:sym typeface="Wingdings" pitchFamily="2" charset="2"/>
              </a:rPr>
              <a:t></a:t>
            </a:r>
            <a:r>
              <a:rPr lang="en-US" dirty="0" err="1" smtClean="0"/>
              <a:t>detrusor</a:t>
            </a:r>
            <a:r>
              <a:rPr lang="en-US" dirty="0" smtClean="0"/>
              <a:t> </a:t>
            </a:r>
            <a:r>
              <a:rPr lang="en-US" dirty="0" err="1"/>
              <a:t>decompensation</a:t>
            </a:r>
            <a:r>
              <a:rPr lang="en-US" dirty="0" err="1">
                <a:sym typeface="Wingdings" pitchFamily="2" charset="2"/>
              </a:rPr>
              <a:t>po</a:t>
            </a:r>
            <a:r>
              <a:rPr lang="en-US" dirty="0" err="1"/>
              <a:t>or</a:t>
            </a:r>
            <a:r>
              <a:rPr lang="en-US" dirty="0"/>
              <a:t> </a:t>
            </a:r>
            <a:r>
              <a:rPr lang="en-US" dirty="0" err="1"/>
              <a:t>tone</a:t>
            </a:r>
            <a:r>
              <a:rPr lang="en-US" dirty="0" err="1">
                <a:sym typeface="Wingdings" pitchFamily="2" charset="2"/>
              </a:rPr>
              <a:t></a:t>
            </a:r>
            <a:r>
              <a:rPr lang="en-US" dirty="0" err="1" smtClean="0"/>
              <a:t>diverticula</a:t>
            </a:r>
            <a:r>
              <a:rPr lang="en-US" dirty="0" smtClean="0"/>
              <a:t>  </a:t>
            </a:r>
            <a:r>
              <a:rPr lang="en-US" dirty="0"/>
              <a:t>formation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 increasing </a:t>
            </a:r>
            <a:r>
              <a:rPr lang="en-US" dirty="0"/>
              <a:t>urine volume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err="1" smtClean="0"/>
              <a:t>hydronephrosis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dirty="0" smtClean="0"/>
              <a:t>upper </a:t>
            </a:r>
            <a:r>
              <a:rPr lang="en-US" dirty="0"/>
              <a:t>tract </a:t>
            </a:r>
            <a:r>
              <a:rPr lang="en-US" dirty="0" smtClean="0"/>
              <a:t>dysfunction, renal failure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045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BPH SYMPTOMS</a:t>
            </a:r>
            <a:br>
              <a:rPr lang="en-US"/>
            </a:br>
            <a:r>
              <a:rPr lang="en-US"/>
              <a:t>Obstructive and Irritative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Hesitancy</a:t>
            </a:r>
            <a:endParaRPr lang="en-US" dirty="0"/>
          </a:p>
          <a:p>
            <a:r>
              <a:rPr lang="en-US" dirty="0" smtClean="0"/>
              <a:t>Intermittency</a:t>
            </a:r>
          </a:p>
          <a:p>
            <a:r>
              <a:rPr lang="en-US" dirty="0" smtClean="0"/>
              <a:t>Weak stream</a:t>
            </a:r>
          </a:p>
          <a:p>
            <a:r>
              <a:rPr lang="en-US" dirty="0" smtClean="0"/>
              <a:t>straining</a:t>
            </a:r>
            <a:endParaRPr lang="en-US" dirty="0"/>
          </a:p>
          <a:p>
            <a:r>
              <a:rPr lang="en-US" dirty="0"/>
              <a:t>Terminal dribbling</a:t>
            </a:r>
          </a:p>
          <a:p>
            <a:r>
              <a:rPr lang="en-US" dirty="0"/>
              <a:t>Incomplete </a:t>
            </a:r>
            <a:r>
              <a:rPr lang="en-US" dirty="0" smtClean="0"/>
              <a:t>emptying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Nocturia</a:t>
            </a:r>
            <a:endParaRPr lang="en-US" dirty="0"/>
          </a:p>
          <a:p>
            <a:r>
              <a:rPr lang="en-US" dirty="0"/>
              <a:t>Frequency</a:t>
            </a:r>
          </a:p>
          <a:p>
            <a:r>
              <a:rPr lang="en-US" dirty="0" smtClean="0"/>
              <a:t>Urgency</a:t>
            </a:r>
          </a:p>
          <a:p>
            <a:r>
              <a:rPr lang="en-US" dirty="0" smtClean="0"/>
              <a:t>Urge incontinence</a:t>
            </a:r>
            <a:endParaRPr lang="en-US" dirty="0"/>
          </a:p>
          <a:p>
            <a:r>
              <a:rPr lang="en-US" dirty="0"/>
              <a:t>Dysuria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1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Other  late presenting signs/symptoms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Abdominal/flank pain with voiding</a:t>
            </a:r>
          </a:p>
          <a:p>
            <a:r>
              <a:rPr lang="en-US"/>
              <a:t>Uremia</a:t>
            </a:r>
            <a:r>
              <a:rPr lang="en-US">
                <a:sym typeface="Wingdings" pitchFamily="2" charset="2"/>
              </a:rPr>
              <a:t>fatigue,anorexia,somnolence</a:t>
            </a:r>
          </a:p>
          <a:p>
            <a:r>
              <a:rPr lang="en-US">
                <a:sym typeface="Wingdings" pitchFamily="2" charset="2"/>
              </a:rPr>
              <a:t>Hernias, hemorroids, bowel habit change</a:t>
            </a:r>
          </a:p>
          <a:p>
            <a:r>
              <a:rPr lang="en-US">
                <a:sym typeface="Wingdings" pitchFamily="2" charset="2"/>
              </a:rPr>
              <a:t>UTI’s</a:t>
            </a:r>
          </a:p>
          <a:p>
            <a:r>
              <a:rPr lang="en-US">
                <a:sym typeface="Wingdings" pitchFamily="2" charset="2"/>
              </a:rPr>
              <a:t>Bladder calculi</a:t>
            </a:r>
          </a:p>
          <a:p>
            <a:r>
              <a:rPr lang="en-US">
                <a:sym typeface="Wingdings" pitchFamily="2" charset="2"/>
              </a:rPr>
              <a:t>Hematuria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5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1304</Words>
  <Application>Microsoft Office PowerPoint</Application>
  <PresentationFormat>On-screen Show (4:3)</PresentationFormat>
  <Paragraphs>296</Paragraphs>
  <Slides>43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Office Theme</vt:lpstr>
      <vt:lpstr>Flow</vt:lpstr>
      <vt:lpstr>1_Flow</vt:lpstr>
      <vt:lpstr>MS Org Chart</vt:lpstr>
      <vt:lpstr>BENIGN PROSTATIC HYPERPLASIA  </vt:lpstr>
      <vt:lpstr>PROSTATE ANATOMY</vt:lpstr>
      <vt:lpstr>PowerPoint Presentation</vt:lpstr>
      <vt:lpstr>BENIGN PROSTATIC HYPERPLASIA  </vt:lpstr>
      <vt:lpstr>BPH Proposed Etiologies</vt:lpstr>
      <vt:lpstr>BPH Pathophysiology</vt:lpstr>
      <vt:lpstr>BPH  Pathophysiology early/late</vt:lpstr>
      <vt:lpstr>BPH SYMPTOMS Obstructive and Irritative</vt:lpstr>
      <vt:lpstr>Other  late presenting signs/symptoms</vt:lpstr>
      <vt:lpstr>Other Relevant History</vt:lpstr>
      <vt:lpstr>BPH Clinical Findings </vt:lpstr>
      <vt:lpstr>BPH </vt:lpstr>
      <vt:lpstr>BPH Clinical Evaluation: summary</vt:lpstr>
      <vt:lpstr>PowerPoint Presentation</vt:lpstr>
      <vt:lpstr>BPH SYMPTOMS Differential Diagnosis</vt:lpstr>
      <vt:lpstr>BPH Natural History</vt:lpstr>
      <vt:lpstr>BPH TREATMENT INDICATIONS Absolute vs Relative </vt:lpstr>
      <vt:lpstr>ONE POSSIBLE APPROACH (use cautiously)</vt:lpstr>
      <vt:lpstr>BPH TREATMENT NON-SURGICAL</vt:lpstr>
      <vt:lpstr>BPH TREATMENT Surgical </vt:lpstr>
      <vt:lpstr>BPH TREATMENT New Modalities</vt:lpstr>
      <vt:lpstr>PowerPoint Presentation</vt:lpstr>
      <vt:lpstr>Prostatitis</vt:lpstr>
      <vt:lpstr>Prostatitis</vt:lpstr>
      <vt:lpstr>Pathogenesis and Etiology</vt:lpstr>
      <vt:lpstr>Pathogenesis and Etiology</vt:lpstr>
      <vt:lpstr>Pathogenesis and Etiology</vt:lpstr>
      <vt:lpstr>Pathogenesis and Etiology</vt:lpstr>
      <vt:lpstr>Pathogenesis and Etiology</vt:lpstr>
      <vt:lpstr>Prostatitis Clinical Presentation </vt:lpstr>
      <vt:lpstr>Prostatitis: Clinical Presentation</vt:lpstr>
      <vt:lpstr>Prostatitis: Clinical Presentation</vt:lpstr>
      <vt:lpstr>PowerPoint Presentation</vt:lpstr>
      <vt:lpstr>PowerPoint Presentation</vt:lpstr>
      <vt:lpstr>Prostatitis: Clinical Presentation</vt:lpstr>
      <vt:lpstr>PowerPoint Presentation</vt:lpstr>
      <vt:lpstr>Prostatitis Treatment </vt:lpstr>
      <vt:lpstr>Prostatitis Treatment </vt:lpstr>
      <vt:lpstr>Prostatitis Treatment </vt:lpstr>
      <vt:lpstr>Prostatitis Treatment </vt:lpstr>
      <vt:lpstr>Prostatitis Treatment </vt:lpstr>
      <vt:lpstr>Prostatitis Treatment </vt:lpstr>
      <vt:lpstr>Prostatitis Summary</vt:lpstr>
    </vt:vector>
  </TitlesOfParts>
  <Company>University of Pretoria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BENIGN PROSTATIC HYPERPLASIA  </dc:title>
  <dc:creator>User</dc:creator>
  <cp:lastModifiedBy>User</cp:lastModifiedBy>
  <cp:revision>38</cp:revision>
  <dcterms:created xsi:type="dcterms:W3CDTF">2012-05-06T15:43:13Z</dcterms:created>
  <dcterms:modified xsi:type="dcterms:W3CDTF">2012-05-10T12:53:05Z</dcterms:modified>
</cp:coreProperties>
</file>