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64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399B0-632C-454A-A6C9-3F9AAC3965A0}" type="datetimeFigureOut">
              <a:rPr lang="en-ZA" smtClean="0"/>
              <a:t>2012/08/27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82166-5B5F-4758-AD18-2D82B21F1F87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136520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399B0-632C-454A-A6C9-3F9AAC3965A0}" type="datetimeFigureOut">
              <a:rPr lang="en-ZA" smtClean="0"/>
              <a:t>2012/08/27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82166-5B5F-4758-AD18-2D82B21F1F87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121785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399B0-632C-454A-A6C9-3F9AAC3965A0}" type="datetimeFigureOut">
              <a:rPr lang="en-ZA" smtClean="0"/>
              <a:t>2012/08/27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82166-5B5F-4758-AD18-2D82B21F1F87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02610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399B0-632C-454A-A6C9-3F9AAC3965A0}" type="datetimeFigureOut">
              <a:rPr lang="en-ZA" smtClean="0"/>
              <a:t>2012/08/27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82166-5B5F-4758-AD18-2D82B21F1F87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953430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399B0-632C-454A-A6C9-3F9AAC3965A0}" type="datetimeFigureOut">
              <a:rPr lang="en-ZA" smtClean="0"/>
              <a:t>2012/08/27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82166-5B5F-4758-AD18-2D82B21F1F87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108371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399B0-632C-454A-A6C9-3F9AAC3965A0}" type="datetimeFigureOut">
              <a:rPr lang="en-ZA" smtClean="0"/>
              <a:t>2012/08/27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82166-5B5F-4758-AD18-2D82B21F1F87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582451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399B0-632C-454A-A6C9-3F9AAC3965A0}" type="datetimeFigureOut">
              <a:rPr lang="en-ZA" smtClean="0"/>
              <a:t>2012/08/27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82166-5B5F-4758-AD18-2D82B21F1F87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223123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399B0-632C-454A-A6C9-3F9AAC3965A0}" type="datetimeFigureOut">
              <a:rPr lang="en-ZA" smtClean="0"/>
              <a:t>2012/08/27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82166-5B5F-4758-AD18-2D82B21F1F87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192171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399B0-632C-454A-A6C9-3F9AAC3965A0}" type="datetimeFigureOut">
              <a:rPr lang="en-ZA" smtClean="0"/>
              <a:t>2012/08/27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82166-5B5F-4758-AD18-2D82B21F1F87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6351454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399B0-632C-454A-A6C9-3F9AAC3965A0}" type="datetimeFigureOut">
              <a:rPr lang="en-ZA" smtClean="0"/>
              <a:t>2012/08/27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82166-5B5F-4758-AD18-2D82B21F1F87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702038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399B0-632C-454A-A6C9-3F9AAC3965A0}" type="datetimeFigureOut">
              <a:rPr lang="en-ZA" smtClean="0"/>
              <a:t>2012/08/27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82166-5B5F-4758-AD18-2D82B21F1F87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722306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4399B0-632C-454A-A6C9-3F9AAC3965A0}" type="datetimeFigureOut">
              <a:rPr lang="en-ZA" smtClean="0"/>
              <a:t>2012/08/27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B82166-5B5F-4758-AD18-2D82B21F1F87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762266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ZA" dirty="0" smtClean="0"/>
              <a:t>Clinical physiology—ENT: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ZA" dirty="0" smtClean="0"/>
              <a:t>Prof James Ker</a:t>
            </a:r>
          </a:p>
          <a:p>
            <a:r>
              <a:rPr lang="en-ZA" dirty="0" err="1" smtClean="0"/>
              <a:t>MBChB</a:t>
            </a:r>
            <a:r>
              <a:rPr lang="en-ZA" dirty="0" smtClean="0"/>
              <a:t>, MMED, MRCP, FRCP, PhD, FESC, FACC, L.Akad.SA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905566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dirty="0" smtClean="0"/>
              <a:t>3 physiological disturbances that lead to infective sinusitis: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Obstruction of the </a:t>
            </a:r>
            <a:r>
              <a:rPr lang="en-ZA" dirty="0" err="1" smtClean="0"/>
              <a:t>ostia</a:t>
            </a:r>
            <a:endParaRPr lang="en-ZA" dirty="0" smtClean="0"/>
          </a:p>
          <a:p>
            <a:r>
              <a:rPr lang="en-ZA" dirty="0" smtClean="0"/>
              <a:t>Impaired clearance of mucus due to </a:t>
            </a:r>
            <a:r>
              <a:rPr lang="en-ZA" dirty="0" err="1" smtClean="0"/>
              <a:t>ciliary</a:t>
            </a:r>
            <a:r>
              <a:rPr lang="en-ZA" dirty="0" smtClean="0"/>
              <a:t> dysfunction</a:t>
            </a:r>
          </a:p>
          <a:p>
            <a:r>
              <a:rPr lang="en-ZA" dirty="0" smtClean="0"/>
              <a:t>Immunological disturbance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078044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Immunoglobulin deficiency (IgG1-4)</a:t>
            </a:r>
          </a:p>
          <a:p>
            <a:r>
              <a:rPr lang="en-ZA" dirty="0" smtClean="0"/>
              <a:t>Cystic fibrosis</a:t>
            </a:r>
          </a:p>
          <a:p>
            <a:r>
              <a:rPr lang="en-ZA" dirty="0" smtClean="0"/>
              <a:t>Primary </a:t>
            </a:r>
            <a:r>
              <a:rPr lang="en-ZA" dirty="0" err="1" smtClean="0"/>
              <a:t>ciliary</a:t>
            </a:r>
            <a:r>
              <a:rPr lang="en-ZA" dirty="0" smtClean="0"/>
              <a:t> disorders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245792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Primary </a:t>
            </a:r>
            <a:r>
              <a:rPr lang="en-ZA" dirty="0" err="1" smtClean="0"/>
              <a:t>ciliary</a:t>
            </a:r>
            <a:r>
              <a:rPr lang="en-ZA" dirty="0" smtClean="0"/>
              <a:t> </a:t>
            </a:r>
            <a:r>
              <a:rPr lang="en-ZA" dirty="0" err="1" smtClean="0"/>
              <a:t>diskinesia</a:t>
            </a:r>
            <a:r>
              <a:rPr lang="en-ZA" dirty="0" smtClean="0"/>
              <a:t>: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Inherited in autosomal recessive fashion</a:t>
            </a:r>
          </a:p>
          <a:p>
            <a:r>
              <a:rPr lang="en-ZA" dirty="0" smtClean="0"/>
              <a:t>Numerous defects: </a:t>
            </a:r>
          </a:p>
          <a:p>
            <a:r>
              <a:rPr lang="en-ZA" dirty="0" smtClean="0"/>
              <a:t>Structural abnormalities in dynein arms, radial spokes, microtubules.</a:t>
            </a:r>
          </a:p>
          <a:p>
            <a:r>
              <a:rPr lang="en-ZA" dirty="0" smtClean="0"/>
              <a:t>The cilia become </a:t>
            </a:r>
            <a:r>
              <a:rPr lang="en-ZA" dirty="0" err="1" smtClean="0"/>
              <a:t>dyskinetic</a:t>
            </a:r>
            <a:r>
              <a:rPr lang="en-ZA" dirty="0" smtClean="0"/>
              <a:t>  and their coordinated, propulsive action is diminished</a:t>
            </a:r>
          </a:p>
          <a:p>
            <a:r>
              <a:rPr lang="en-ZA" dirty="0" smtClean="0"/>
              <a:t>Thus, bacterial clearance is impaired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302473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Clinical effects: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ZA" dirty="0" smtClean="0"/>
              <a:t>Recurrent upper and lower respiratory tract </a:t>
            </a:r>
            <a:r>
              <a:rPr lang="en-ZA" dirty="0" err="1" smtClean="0"/>
              <a:t>infections,such</a:t>
            </a:r>
            <a:r>
              <a:rPr lang="en-ZA" dirty="0" smtClean="0"/>
              <a:t> as sinusitis, otitis media, bronchitis, pneumonia</a:t>
            </a:r>
          </a:p>
          <a:p>
            <a:endParaRPr lang="en-ZA" dirty="0"/>
          </a:p>
          <a:p>
            <a:r>
              <a:rPr lang="en-ZA" dirty="0" smtClean="0"/>
              <a:t>Long term: Bronchiectasis</a:t>
            </a:r>
          </a:p>
          <a:p>
            <a:endParaRPr lang="en-ZA" dirty="0" smtClean="0"/>
          </a:p>
          <a:p>
            <a:r>
              <a:rPr lang="en-ZA" dirty="0" smtClean="0"/>
              <a:t>Impaired motility of sperm: Infertility</a:t>
            </a:r>
          </a:p>
          <a:p>
            <a:endParaRPr lang="en-ZA" dirty="0"/>
          </a:p>
          <a:p>
            <a:r>
              <a:rPr lang="en-ZA" dirty="0" err="1" smtClean="0"/>
              <a:t>Situs</a:t>
            </a:r>
            <a:r>
              <a:rPr lang="en-ZA" dirty="0" smtClean="0"/>
              <a:t> </a:t>
            </a:r>
            <a:r>
              <a:rPr lang="en-ZA" dirty="0" err="1" smtClean="0"/>
              <a:t>inversus</a:t>
            </a:r>
            <a:r>
              <a:rPr lang="en-ZA" dirty="0" smtClean="0"/>
              <a:t>: </a:t>
            </a:r>
            <a:r>
              <a:rPr lang="en-ZA" smtClean="0"/>
              <a:t>Kartagener`s</a:t>
            </a:r>
            <a:endParaRPr lang="en-ZA" dirty="0" smtClean="0"/>
          </a:p>
          <a:p>
            <a:endParaRPr lang="en-ZA" dirty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036683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The nose: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The nose presents a large mucosal surface area through the folds of the </a:t>
            </a:r>
            <a:r>
              <a:rPr lang="en-ZA" dirty="0" err="1" smtClean="0"/>
              <a:t>turbinates</a:t>
            </a:r>
            <a:r>
              <a:rPr lang="en-ZA" dirty="0" smtClean="0"/>
              <a:t>.</a:t>
            </a:r>
          </a:p>
          <a:p>
            <a:endParaRPr lang="en-ZA" dirty="0"/>
          </a:p>
          <a:p>
            <a:r>
              <a:rPr lang="en-ZA" dirty="0" smtClean="0"/>
              <a:t>Serves to adjust the temperature and moisture content of inhaled air.</a:t>
            </a:r>
          </a:p>
          <a:p>
            <a:endParaRPr lang="en-ZA" dirty="0"/>
          </a:p>
          <a:p>
            <a:r>
              <a:rPr lang="en-ZA" dirty="0" smtClean="0"/>
              <a:t>Filters out particulate material &gt;10 ᵤm in size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426405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Does this by impingement in a mucous blanket</a:t>
            </a:r>
          </a:p>
          <a:p>
            <a:pPr marL="0" indent="0">
              <a:buNone/>
            </a:pPr>
            <a:endParaRPr lang="en-ZA" dirty="0" smtClean="0"/>
          </a:p>
          <a:p>
            <a:r>
              <a:rPr lang="en-ZA" dirty="0" err="1" smtClean="0"/>
              <a:t>Ciliary</a:t>
            </a:r>
            <a:r>
              <a:rPr lang="en-ZA" dirty="0" smtClean="0"/>
              <a:t> action moves the entrapped particles toward the pharynx</a:t>
            </a:r>
          </a:p>
          <a:p>
            <a:endParaRPr lang="en-ZA" dirty="0"/>
          </a:p>
          <a:p>
            <a:r>
              <a:rPr lang="en-ZA" dirty="0" smtClean="0"/>
              <a:t>Entrapment of pollen in mucous blanket: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688197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Digestion of the outer coat by mucosal enzymes (such as lysozymes)</a:t>
            </a:r>
          </a:p>
          <a:p>
            <a:endParaRPr lang="en-ZA" dirty="0"/>
          </a:p>
          <a:p>
            <a:r>
              <a:rPr lang="en-ZA" dirty="0" smtClean="0"/>
              <a:t>This releases protein allergens (10 000-40 000 molecular weight)</a:t>
            </a:r>
          </a:p>
          <a:p>
            <a:endParaRPr lang="en-ZA" dirty="0"/>
          </a:p>
          <a:p>
            <a:r>
              <a:rPr lang="en-ZA" dirty="0" smtClean="0"/>
              <a:t>This interaction between protein allergens and mast cells: 2 types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449223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ZA" dirty="0" smtClean="0"/>
              <a:t>Intraepithelial and </a:t>
            </a:r>
            <a:r>
              <a:rPr lang="en-ZA" dirty="0" err="1" smtClean="0"/>
              <a:t>perivenular</a:t>
            </a:r>
            <a:r>
              <a:rPr lang="en-ZA" dirty="0" smtClean="0"/>
              <a:t> mast cells</a:t>
            </a:r>
          </a:p>
          <a:p>
            <a:r>
              <a:rPr lang="en-ZA" dirty="0" smtClean="0"/>
              <a:t>Both are sensitized with specific </a:t>
            </a:r>
            <a:r>
              <a:rPr lang="en-ZA" dirty="0" err="1" smtClean="0"/>
              <a:t>IgE</a:t>
            </a:r>
            <a:endParaRPr lang="en-ZA" dirty="0" smtClean="0"/>
          </a:p>
          <a:p>
            <a:r>
              <a:rPr lang="en-ZA" dirty="0" smtClean="0"/>
              <a:t>Which </a:t>
            </a:r>
            <a:r>
              <a:rPr lang="en-ZA" dirty="0" err="1" smtClean="0"/>
              <a:t>Ig`s</a:t>
            </a:r>
            <a:r>
              <a:rPr lang="en-ZA" dirty="0" smtClean="0"/>
              <a:t> in mucous layer: IgA , E or both</a:t>
            </a:r>
          </a:p>
          <a:p>
            <a:r>
              <a:rPr lang="en-ZA" dirty="0" err="1" smtClean="0"/>
              <a:t>IgE</a:t>
            </a:r>
            <a:r>
              <a:rPr lang="en-ZA" dirty="0" smtClean="0"/>
              <a:t> diffuses from plasma cells</a:t>
            </a:r>
          </a:p>
          <a:p>
            <a:r>
              <a:rPr lang="en-ZA" dirty="0" smtClean="0"/>
              <a:t>IgA secreted</a:t>
            </a:r>
          </a:p>
          <a:p>
            <a:r>
              <a:rPr lang="en-ZA" dirty="0" err="1" smtClean="0"/>
              <a:t>IgE</a:t>
            </a:r>
            <a:r>
              <a:rPr lang="en-ZA" dirty="0" smtClean="0"/>
              <a:t> fixes to mucosal and </a:t>
            </a:r>
            <a:r>
              <a:rPr lang="en-ZA" dirty="0" err="1" smtClean="0"/>
              <a:t>submucosal</a:t>
            </a:r>
            <a:r>
              <a:rPr lang="en-ZA" dirty="0" smtClean="0"/>
              <a:t> mast cells</a:t>
            </a:r>
          </a:p>
          <a:p>
            <a:r>
              <a:rPr lang="en-ZA" dirty="0" smtClean="0"/>
              <a:t>Clinical response related to pollen dose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911181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For clinical insight: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Antigens</a:t>
            </a:r>
          </a:p>
          <a:p>
            <a:r>
              <a:rPr lang="en-ZA" dirty="0" err="1" smtClean="0"/>
              <a:t>Haptens</a:t>
            </a:r>
            <a:endParaRPr lang="en-ZA" dirty="0" smtClean="0"/>
          </a:p>
          <a:p>
            <a:r>
              <a:rPr lang="en-ZA" dirty="0" err="1" smtClean="0"/>
              <a:t>Superantigens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024543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ZA" dirty="0" smtClean="0"/>
              <a:t>Immediate hypersensitivity reactions</a:t>
            </a:r>
          </a:p>
          <a:p>
            <a:r>
              <a:rPr lang="en-ZA" dirty="0" smtClean="0"/>
              <a:t>Delayed hypersensitivity reactions</a:t>
            </a:r>
          </a:p>
          <a:p>
            <a:r>
              <a:rPr lang="en-ZA" dirty="0" smtClean="0"/>
              <a:t>Cytotoxic reactions</a:t>
            </a:r>
          </a:p>
          <a:p>
            <a:r>
              <a:rPr lang="en-ZA" dirty="0" smtClean="0"/>
              <a:t>Immune complex formation</a:t>
            </a:r>
          </a:p>
          <a:p>
            <a:endParaRPr lang="en-ZA" dirty="0" smtClean="0"/>
          </a:p>
          <a:p>
            <a:r>
              <a:rPr lang="en-ZA" b="1" dirty="0" smtClean="0"/>
              <a:t>Clinical implications:</a:t>
            </a:r>
            <a:endParaRPr lang="en-ZA" dirty="0" smtClean="0"/>
          </a:p>
          <a:p>
            <a:r>
              <a:rPr lang="en-ZA" dirty="0" smtClean="0"/>
              <a:t>Immediate </a:t>
            </a:r>
            <a:r>
              <a:rPr lang="en-ZA" dirty="0" err="1" smtClean="0"/>
              <a:t>vs</a:t>
            </a:r>
            <a:r>
              <a:rPr lang="en-ZA" dirty="0" smtClean="0"/>
              <a:t> late clinical presentations</a:t>
            </a:r>
          </a:p>
          <a:p>
            <a:r>
              <a:rPr lang="en-ZA" dirty="0" err="1" smtClean="0"/>
              <a:t>Vasculitic</a:t>
            </a:r>
            <a:r>
              <a:rPr lang="en-ZA" dirty="0" smtClean="0"/>
              <a:t> associations of allergic disease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024856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Sinusitis: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This term refers to an inflammatory condition involving one or more of the four paired structures surrounding the nasal cavities.</a:t>
            </a:r>
          </a:p>
          <a:p>
            <a:endParaRPr lang="en-ZA" dirty="0"/>
          </a:p>
          <a:p>
            <a:r>
              <a:rPr lang="en-ZA" dirty="0" smtClean="0"/>
              <a:t>Maxillary sinus most commonly involved</a:t>
            </a:r>
          </a:p>
          <a:p>
            <a:r>
              <a:rPr lang="en-ZA" dirty="0" smtClean="0"/>
              <a:t>Then: </a:t>
            </a:r>
            <a:r>
              <a:rPr lang="en-ZA" dirty="0" err="1" smtClean="0"/>
              <a:t>Ethmoid</a:t>
            </a:r>
            <a:r>
              <a:rPr lang="en-ZA" dirty="0" smtClean="0"/>
              <a:t>, frontal and sphenoid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443491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Each sinus is lined by respiratory epithelium that produces mucus.</a:t>
            </a:r>
          </a:p>
          <a:p>
            <a:endParaRPr lang="en-ZA" dirty="0"/>
          </a:p>
          <a:p>
            <a:r>
              <a:rPr lang="en-ZA" dirty="0" smtClean="0"/>
              <a:t>Mucus: Transported out by </a:t>
            </a:r>
            <a:r>
              <a:rPr lang="en-ZA" dirty="0" err="1" smtClean="0"/>
              <a:t>ciliary</a:t>
            </a:r>
            <a:r>
              <a:rPr lang="en-ZA" dirty="0" smtClean="0"/>
              <a:t> action through sinus </a:t>
            </a:r>
            <a:r>
              <a:rPr lang="en-ZA" dirty="0" err="1" smtClean="0"/>
              <a:t>ostia</a:t>
            </a:r>
            <a:r>
              <a:rPr lang="en-ZA" dirty="0" smtClean="0"/>
              <a:t> and into the nasal cavity.</a:t>
            </a:r>
          </a:p>
          <a:p>
            <a:endParaRPr lang="en-ZA" dirty="0"/>
          </a:p>
          <a:p>
            <a:r>
              <a:rPr lang="en-ZA" dirty="0" smtClean="0"/>
              <a:t>Mucus remain sterile, despite the proximity to bacteria filled nasal passages</a:t>
            </a:r>
          </a:p>
        </p:txBody>
      </p:sp>
    </p:spTree>
    <p:extLst>
      <p:ext uri="{BB962C8B-B14F-4D97-AF65-F5344CB8AC3E}">
        <p14:creationId xmlns:p14="http://schemas.microsoft.com/office/powerpoint/2010/main" val="3282839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375</Words>
  <Application>Microsoft Office PowerPoint</Application>
  <PresentationFormat>On-screen Show (4:3)</PresentationFormat>
  <Paragraphs>69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Clinical physiology—ENT:</vt:lpstr>
      <vt:lpstr>The nose:</vt:lpstr>
      <vt:lpstr>PowerPoint Presentation</vt:lpstr>
      <vt:lpstr>PowerPoint Presentation</vt:lpstr>
      <vt:lpstr>PowerPoint Presentation</vt:lpstr>
      <vt:lpstr>For clinical insight:</vt:lpstr>
      <vt:lpstr>PowerPoint Presentation</vt:lpstr>
      <vt:lpstr>Sinusitis:</vt:lpstr>
      <vt:lpstr>PowerPoint Presentation</vt:lpstr>
      <vt:lpstr>3 physiological disturbances that lead to infective sinusitis:</vt:lpstr>
      <vt:lpstr>PowerPoint Presentation</vt:lpstr>
      <vt:lpstr>Primary ciliary diskinesia:</vt:lpstr>
      <vt:lpstr>Clinical effects: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Clinical physiology—ENT:</dc:title>
  <dc:creator>james ker</dc:creator>
  <cp:lastModifiedBy>james</cp:lastModifiedBy>
  <cp:revision>21</cp:revision>
  <dcterms:created xsi:type="dcterms:W3CDTF">2012-08-25T10:14:45Z</dcterms:created>
  <dcterms:modified xsi:type="dcterms:W3CDTF">2012-08-27T14:05:27Z</dcterms:modified>
</cp:coreProperties>
</file>