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85" r:id="rId8"/>
    <p:sldId id="286" r:id="rId9"/>
    <p:sldId id="287" r:id="rId10"/>
    <p:sldId id="288" r:id="rId11"/>
    <p:sldId id="289" r:id="rId12"/>
    <p:sldId id="261" r:id="rId13"/>
    <p:sldId id="262" r:id="rId14"/>
    <p:sldId id="263" r:id="rId15"/>
    <p:sldId id="264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65" r:id="rId25"/>
    <p:sldId id="266" r:id="rId26"/>
    <p:sldId id="298" r:id="rId27"/>
    <p:sldId id="299" r:id="rId28"/>
    <p:sldId id="300" r:id="rId29"/>
    <p:sldId id="301" r:id="rId30"/>
    <p:sldId id="302" r:id="rId31"/>
    <p:sldId id="267" r:id="rId32"/>
    <p:sldId id="268" r:id="rId33"/>
    <p:sldId id="269" r:id="rId34"/>
    <p:sldId id="303" r:id="rId35"/>
    <p:sldId id="304" r:id="rId36"/>
    <p:sldId id="305" r:id="rId37"/>
    <p:sldId id="270" r:id="rId38"/>
    <p:sldId id="271" r:id="rId39"/>
    <p:sldId id="272" r:id="rId40"/>
    <p:sldId id="273" r:id="rId41"/>
    <p:sldId id="306" r:id="rId42"/>
    <p:sldId id="307" r:id="rId43"/>
    <p:sldId id="308" r:id="rId44"/>
    <p:sldId id="309" r:id="rId45"/>
    <p:sldId id="310" r:id="rId46"/>
    <p:sldId id="311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312" r:id="rId55"/>
    <p:sldId id="313" r:id="rId56"/>
    <p:sldId id="314" r:id="rId57"/>
    <p:sldId id="315" r:id="rId58"/>
    <p:sldId id="282" r:id="rId59"/>
    <p:sldId id="283" r:id="rId6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D3E4-7ECE-4A62-A20C-613E9FF9A0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5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F8DF-081E-4611-87A1-5685B0DD1C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1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D9ABE-9449-4D00-928C-E1EF712B05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2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42CF9-ACA7-47B4-B916-8CE332FB4B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CA90-4E7E-4962-8B12-A3F2EA077F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2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C9753-3FE4-4655-B190-343A286AEA5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8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1F03-CD52-40B2-B7C4-80A3FA247B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1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D55E2-C55E-4233-99FB-7C31549546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9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2DB4-7BBE-4C3C-B332-CB8D15B0A4F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5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4CB5-FCF0-428A-9629-B187953DCE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87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3BA41-5E85-4DF4-9C9E-DF5805413F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8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F423-215D-41F9-AFBE-E3E4EB756D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ZA"/>
              <a:t>Connective tissue diseases</a:t>
            </a: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/>
              <a:t>Professor W K Jacyk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0" name="Picture 4" descr="Scan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3725"/>
            <a:ext cx="80645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Scan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12788"/>
            <a:ext cx="8135937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Treatment </a:t>
            </a: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ZA"/>
              <a:t>Sun protection </a:t>
            </a:r>
          </a:p>
          <a:p>
            <a:pPr>
              <a:lnSpc>
                <a:spcPct val="90000"/>
              </a:lnSpc>
            </a:pPr>
            <a:r>
              <a:rPr lang="en-ZA"/>
              <a:t>Oral antimalarials- chloroquine, quinacrine</a:t>
            </a:r>
          </a:p>
          <a:p>
            <a:pPr>
              <a:lnSpc>
                <a:spcPct val="90000"/>
              </a:lnSpc>
            </a:pPr>
            <a:r>
              <a:rPr lang="en-ZA"/>
              <a:t>Topical corticosteroids</a:t>
            </a:r>
          </a:p>
          <a:p>
            <a:pPr>
              <a:lnSpc>
                <a:spcPct val="90000"/>
              </a:lnSpc>
            </a:pPr>
            <a:r>
              <a:rPr lang="en-ZA"/>
              <a:t>Systemic corticosteroids</a:t>
            </a:r>
          </a:p>
          <a:p>
            <a:pPr>
              <a:lnSpc>
                <a:spcPct val="90000"/>
              </a:lnSpc>
            </a:pPr>
            <a:r>
              <a:rPr lang="en-ZA"/>
              <a:t>Immunosuppressors – Azathioprine</a:t>
            </a:r>
          </a:p>
          <a:p>
            <a:pPr>
              <a:lnSpc>
                <a:spcPct val="90000"/>
              </a:lnSpc>
            </a:pPr>
            <a:r>
              <a:rPr lang="en-ZA"/>
              <a:t>Oral gold</a:t>
            </a:r>
          </a:p>
          <a:p>
            <a:pPr>
              <a:lnSpc>
                <a:spcPct val="90000"/>
              </a:lnSpc>
            </a:pPr>
            <a:r>
              <a:rPr lang="en-ZA"/>
              <a:t>Start treatment early to avoid destruction </a:t>
            </a:r>
          </a:p>
          <a:p>
            <a:pPr>
              <a:lnSpc>
                <a:spcPct val="90000"/>
              </a:lnSpc>
            </a:pPr>
            <a:r>
              <a:rPr lang="en-ZA"/>
              <a:t>Cover up for disfigured lesions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Systemic LE</a:t>
            </a: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ZA"/>
              <a:t>2/3</a:t>
            </a:r>
            <a:r>
              <a:rPr lang="en-ZA" baseline="30000"/>
              <a:t>rd</a:t>
            </a:r>
            <a:r>
              <a:rPr lang="en-ZA"/>
              <a:t> women, more common in African patients</a:t>
            </a:r>
          </a:p>
          <a:p>
            <a:pPr>
              <a:lnSpc>
                <a:spcPct val="90000"/>
              </a:lnSpc>
            </a:pPr>
            <a:r>
              <a:rPr lang="en-ZA"/>
              <a:t>Genetic background- link with some HLA and complement component deficiencies</a:t>
            </a:r>
          </a:p>
          <a:p>
            <a:pPr>
              <a:lnSpc>
                <a:spcPct val="90000"/>
              </a:lnSpc>
            </a:pPr>
            <a:r>
              <a:rPr lang="en-ZA"/>
              <a:t>Triggering factors</a:t>
            </a:r>
          </a:p>
          <a:p>
            <a:pPr>
              <a:lnSpc>
                <a:spcPct val="90000"/>
              </a:lnSpc>
            </a:pPr>
            <a:r>
              <a:rPr lang="en-ZA"/>
              <a:t>Ultra-violet</a:t>
            </a:r>
          </a:p>
          <a:p>
            <a:pPr>
              <a:lnSpc>
                <a:spcPct val="90000"/>
              </a:lnSpc>
            </a:pPr>
            <a:r>
              <a:rPr lang="en-ZA"/>
              <a:t>Viruses</a:t>
            </a:r>
          </a:p>
          <a:p>
            <a:pPr>
              <a:lnSpc>
                <a:spcPct val="90000"/>
              </a:lnSpc>
            </a:pPr>
            <a:r>
              <a:rPr lang="en-ZA"/>
              <a:t>Medications- anticonvulsives, isoniazid, minocycline, procainamide</a:t>
            </a:r>
          </a:p>
          <a:p>
            <a:pPr>
              <a:lnSpc>
                <a:spcPct val="90000"/>
              </a:lnSpc>
            </a:pP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ARA criteria for diagnosis</a:t>
            </a: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ZA" sz="2000"/>
              <a:t>4 out of 11</a:t>
            </a:r>
          </a:p>
          <a:p>
            <a:pPr>
              <a:lnSpc>
                <a:spcPct val="80000"/>
              </a:lnSpc>
            </a:pPr>
            <a:r>
              <a:rPr lang="en-ZA" sz="2000"/>
              <a:t>Cutaneous – malar(butterfly)rash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/>
              <a:t>                  - discoid lesions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/>
              <a:t>                  - photosensitivity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/>
              <a:t>                  - oral ulcers</a:t>
            </a:r>
          </a:p>
          <a:p>
            <a:pPr>
              <a:lnSpc>
                <a:spcPct val="80000"/>
              </a:lnSpc>
            </a:pPr>
            <a:r>
              <a:rPr lang="en-ZA" sz="2000"/>
              <a:t>Systemic   - renal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/>
              <a:t>                 - serositis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/>
              <a:t>                 - neuropsychiatric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/>
              <a:t>                 - arthritis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/>
              <a:t>                 - haematologic – haemolytic anemia,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/>
              <a:t>                   leucopaenia, thrombocytopaenia</a:t>
            </a:r>
          </a:p>
          <a:p>
            <a:pPr>
              <a:lnSpc>
                <a:spcPct val="80000"/>
              </a:lnSpc>
            </a:pPr>
            <a:r>
              <a:rPr lang="en-ZA" sz="2000"/>
              <a:t>Laboratory – False+ VDRL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000"/>
              <a:t>                  - positivity ANA, ds-DNA, SM, Ro, La, etc.</a:t>
            </a:r>
          </a:p>
          <a:p>
            <a:pPr>
              <a:lnSpc>
                <a:spcPct val="80000"/>
              </a:lnSpc>
            </a:pPr>
            <a:endParaRPr lang="en-GB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Skin lesions in SLE </a:t>
            </a: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ZA" sz="2400"/>
              <a:t>Except those discoid lesions, fleeting, superficial</a:t>
            </a:r>
          </a:p>
          <a:p>
            <a:pPr>
              <a:lnSpc>
                <a:spcPct val="80000"/>
              </a:lnSpc>
            </a:pPr>
            <a:r>
              <a:rPr lang="en-ZA" sz="2400"/>
              <a:t>Variable</a:t>
            </a:r>
          </a:p>
          <a:p>
            <a:pPr>
              <a:lnSpc>
                <a:spcPct val="80000"/>
              </a:lnSpc>
            </a:pPr>
            <a:r>
              <a:rPr lang="en-ZA" sz="2400"/>
              <a:t>Butterfly (malar) rash</a:t>
            </a:r>
          </a:p>
          <a:p>
            <a:pPr>
              <a:lnSpc>
                <a:spcPct val="80000"/>
              </a:lnSpc>
            </a:pPr>
            <a:r>
              <a:rPr lang="en-ZA" sz="2400"/>
              <a:t>Erythema on exposed areas </a:t>
            </a:r>
          </a:p>
          <a:p>
            <a:pPr>
              <a:lnSpc>
                <a:spcPct val="80000"/>
              </a:lnSpc>
            </a:pPr>
            <a:r>
              <a:rPr lang="en-ZA" sz="2400"/>
              <a:t>Urticarial </a:t>
            </a:r>
          </a:p>
          <a:p>
            <a:pPr>
              <a:lnSpc>
                <a:spcPct val="80000"/>
              </a:lnSpc>
            </a:pPr>
            <a:r>
              <a:rPr lang="en-ZA" sz="2400"/>
              <a:t>Swellings </a:t>
            </a:r>
          </a:p>
          <a:p>
            <a:pPr>
              <a:lnSpc>
                <a:spcPct val="80000"/>
              </a:lnSpc>
            </a:pPr>
            <a:r>
              <a:rPr lang="en-ZA" sz="2400"/>
              <a:t>Blisters </a:t>
            </a:r>
          </a:p>
          <a:p>
            <a:pPr>
              <a:lnSpc>
                <a:spcPct val="80000"/>
              </a:lnSpc>
            </a:pPr>
            <a:r>
              <a:rPr lang="en-ZA" sz="2400"/>
              <a:t>Purpura</a:t>
            </a:r>
          </a:p>
          <a:p>
            <a:pPr>
              <a:lnSpc>
                <a:spcPct val="80000"/>
              </a:lnSpc>
            </a:pPr>
            <a:r>
              <a:rPr lang="en-ZA" sz="2400"/>
              <a:t>Vasculitic – fingers </a:t>
            </a:r>
          </a:p>
          <a:p>
            <a:pPr>
              <a:lnSpc>
                <a:spcPct val="80000"/>
              </a:lnSpc>
            </a:pPr>
            <a:r>
              <a:rPr lang="en-ZA" sz="2400"/>
              <a:t>Subcutaneous nodules </a:t>
            </a:r>
          </a:p>
          <a:p>
            <a:pPr>
              <a:lnSpc>
                <a:spcPct val="80000"/>
              </a:lnSpc>
            </a:pPr>
            <a:r>
              <a:rPr lang="en-ZA" sz="2400"/>
              <a:t>Loss of hair</a:t>
            </a:r>
          </a:p>
          <a:p>
            <a:pPr>
              <a:lnSpc>
                <a:spcPct val="80000"/>
              </a:lnSpc>
            </a:pPr>
            <a:r>
              <a:rPr lang="en-ZA" sz="2400"/>
              <a:t>Oral ulcers </a:t>
            </a:r>
            <a:endParaRPr lang="en-GB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Scan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207375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Scan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6225"/>
            <a:ext cx="6985000" cy="58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4" descr="Scan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260350"/>
            <a:ext cx="38830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Scan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260350"/>
            <a:ext cx="37147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Connective tissue diseases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Lupus erythematosus</a:t>
            </a:r>
          </a:p>
          <a:p>
            <a:r>
              <a:rPr lang="en-ZA"/>
              <a:t>Scleroderma</a:t>
            </a:r>
          </a:p>
          <a:p>
            <a:r>
              <a:rPr lang="en-ZA"/>
              <a:t>Dermatomyositis</a:t>
            </a:r>
          </a:p>
          <a:p>
            <a:r>
              <a:rPr lang="en-ZA"/>
              <a:t>Overlap syndromes</a:t>
            </a:r>
          </a:p>
          <a:p>
            <a:r>
              <a:rPr lang="en-ZA"/>
              <a:t>Mixed connective tissue disease</a:t>
            </a: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4" name="Picture 4" descr="Scan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260350"/>
            <a:ext cx="383222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Scan0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60350"/>
            <a:ext cx="3783013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 descr="Scan0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0075"/>
            <a:ext cx="7991475" cy="55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6" name="Picture 4" descr="Scan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2463"/>
            <a:ext cx="813593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Treatment </a:t>
            </a: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ZA" sz="2800"/>
              <a:t>Symptomatic depending on which system or systems are involved</a:t>
            </a:r>
          </a:p>
          <a:p>
            <a:pPr>
              <a:lnSpc>
                <a:spcPct val="90000"/>
              </a:lnSpc>
            </a:pPr>
            <a:r>
              <a:rPr lang="en-ZA" sz="2800"/>
              <a:t>Management of anaemia, cardiac failure, kidney disease, joint involvement, seizures……..</a:t>
            </a:r>
          </a:p>
          <a:p>
            <a:pPr>
              <a:lnSpc>
                <a:spcPct val="90000"/>
              </a:lnSpc>
            </a:pPr>
            <a:r>
              <a:rPr lang="en-ZA" sz="2800"/>
              <a:t>Sytemic corticosteroids</a:t>
            </a:r>
          </a:p>
          <a:p>
            <a:pPr>
              <a:lnSpc>
                <a:spcPct val="90000"/>
              </a:lnSpc>
            </a:pPr>
            <a:r>
              <a:rPr lang="en-ZA" sz="2800"/>
              <a:t>Immunosuppressors- cyclophosphamide, azathioprine, chlorambucil</a:t>
            </a:r>
          </a:p>
          <a:p>
            <a:pPr>
              <a:lnSpc>
                <a:spcPct val="90000"/>
              </a:lnSpc>
            </a:pPr>
            <a:r>
              <a:rPr lang="en-ZA" sz="2800"/>
              <a:t>Biologicals </a:t>
            </a:r>
          </a:p>
          <a:p>
            <a:pPr>
              <a:lnSpc>
                <a:spcPct val="90000"/>
              </a:lnSpc>
            </a:pPr>
            <a:r>
              <a:rPr lang="en-ZA" sz="2800"/>
              <a:t>Use the medications promptly, adjust the dose on clinical rather than laboratory findings</a:t>
            </a:r>
            <a:endParaRPr lang="en-GB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Subacute Cutaneous LE</a:t>
            </a: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In between dLE and SLE</a:t>
            </a:r>
          </a:p>
          <a:p>
            <a:r>
              <a:rPr lang="en-ZA"/>
              <a:t>However, different HLA associations, less severe systemic involvement </a:t>
            </a:r>
          </a:p>
          <a:p>
            <a:r>
              <a:rPr lang="en-ZA"/>
              <a:t>Skin lesions superficial non-scarring, annular or psoriasiform</a:t>
            </a:r>
          </a:p>
          <a:p>
            <a:r>
              <a:rPr lang="en-ZA"/>
              <a:t>Severely photosensitive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Scan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85800"/>
            <a:ext cx="8135937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Scan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175"/>
            <a:ext cx="7991475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Scan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88975"/>
            <a:ext cx="8135937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 descr="Scan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84213"/>
            <a:ext cx="8135937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4000"/>
              <a:t>Lupus Erythematosus</a:t>
            </a:r>
            <a:br>
              <a:rPr lang="en-ZA" sz="4000"/>
            </a:br>
            <a:endParaRPr lang="en-GB" sz="400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Chronic cutaneous Lupus Erythematosus (discoid LE)</a:t>
            </a:r>
          </a:p>
          <a:p>
            <a:r>
              <a:rPr lang="en-ZA"/>
              <a:t>Only cutaneous involvement</a:t>
            </a:r>
          </a:p>
          <a:p>
            <a:r>
              <a:rPr lang="en-ZA"/>
              <a:t>Systemic LE- involvement of internal organs </a:t>
            </a:r>
          </a:p>
          <a:p>
            <a:r>
              <a:rPr lang="en-ZA"/>
              <a:t>Subacute Cutaneous LE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 descr="Scan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36600"/>
            <a:ext cx="8135937" cy="53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Treatment </a:t>
            </a: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Chloroquine </a:t>
            </a:r>
          </a:p>
          <a:p>
            <a:r>
              <a:rPr lang="en-ZA"/>
              <a:t>Systemic corticosteroids </a:t>
            </a:r>
          </a:p>
          <a:p>
            <a:r>
              <a:rPr lang="en-ZA"/>
              <a:t>Dapsone </a:t>
            </a:r>
          </a:p>
          <a:p>
            <a:r>
              <a:rPr lang="en-ZA"/>
              <a:t>Thalidomide </a:t>
            </a: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Scleroderma </a:t>
            </a: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Localised – morphoea</a:t>
            </a:r>
          </a:p>
          <a:p>
            <a:r>
              <a:rPr lang="en-ZA"/>
              <a:t>Systemic – progressive systemic sclerosis</a:t>
            </a:r>
          </a:p>
          <a:p>
            <a:pPr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/>
              <a:t>Morphoea</a:t>
            </a:r>
            <a:br>
              <a:rPr lang="en-ZA" sz="4000"/>
            </a:br>
            <a:endParaRPr lang="en-GB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Thickened area often surrounded by a lilac ring </a:t>
            </a:r>
          </a:p>
          <a:p>
            <a:r>
              <a:rPr lang="en-ZA"/>
              <a:t>Plaques, bands, linear</a:t>
            </a:r>
          </a:p>
          <a:p>
            <a:r>
              <a:rPr lang="en-ZA"/>
              <a:t>Females more often than males</a:t>
            </a:r>
          </a:p>
          <a:p>
            <a:r>
              <a:rPr lang="en-ZA"/>
              <a:t>Not rare in children </a:t>
            </a:r>
          </a:p>
          <a:p>
            <a:r>
              <a:rPr lang="en-ZA"/>
              <a:t>Aetiology?</a:t>
            </a:r>
          </a:p>
          <a:p>
            <a:r>
              <a:rPr lang="en-ZA"/>
              <a:t>Trauma, genetics, association with autoimmune disease</a:t>
            </a:r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2" name="Picture 4" descr="Scan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71525"/>
            <a:ext cx="8207375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4" descr="Scan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81038"/>
            <a:ext cx="8135937" cy="54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0" name="Picture 4" descr="Scan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60350"/>
            <a:ext cx="3717925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Histology : thickening of collagen, inflammation in early stages at lower dermis</a:t>
            </a:r>
          </a:p>
          <a:p>
            <a:r>
              <a:rPr lang="en-ZA"/>
              <a:t>Natural history towards spontaneous resolution</a:t>
            </a:r>
            <a:endParaRPr lang="en-GB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Treatment </a:t>
            </a: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Difficult </a:t>
            </a:r>
          </a:p>
          <a:p>
            <a:r>
              <a:rPr lang="en-ZA"/>
              <a:t>Intra-lesional Corticosteroids </a:t>
            </a:r>
          </a:p>
          <a:p>
            <a:r>
              <a:rPr lang="en-ZA"/>
              <a:t>Vit- D preparations</a:t>
            </a:r>
          </a:p>
          <a:p>
            <a:r>
              <a:rPr lang="en-ZA"/>
              <a:t>D-penicillamine?</a:t>
            </a:r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/>
              <a:t>Progressive systemic sclerosis(scleroderma)</a:t>
            </a:r>
            <a:endParaRPr lang="en-GB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ZA" sz="2800"/>
              <a:t>Onset – adult life</a:t>
            </a:r>
          </a:p>
          <a:p>
            <a:pPr>
              <a:lnSpc>
                <a:spcPct val="90000"/>
              </a:lnSpc>
            </a:pPr>
            <a:r>
              <a:rPr lang="en-ZA" sz="2800"/>
              <a:t>F:M -4:1</a:t>
            </a:r>
          </a:p>
          <a:p>
            <a:pPr>
              <a:lnSpc>
                <a:spcPct val="90000"/>
              </a:lnSpc>
            </a:pPr>
            <a:r>
              <a:rPr lang="en-ZA" sz="2800"/>
              <a:t>Often starts Raynaud’s phenomenon(paroxysmal pallor of the digits provoked by cold)</a:t>
            </a:r>
          </a:p>
          <a:p>
            <a:pPr>
              <a:lnSpc>
                <a:spcPct val="90000"/>
              </a:lnSpc>
            </a:pPr>
            <a:r>
              <a:rPr lang="en-ZA" sz="2800"/>
              <a:t>Cutaneous changes</a:t>
            </a:r>
          </a:p>
          <a:p>
            <a:pPr>
              <a:lnSpc>
                <a:spcPct val="90000"/>
              </a:lnSpc>
            </a:pPr>
            <a:r>
              <a:rPr lang="en-ZA" sz="2800"/>
              <a:t>Most often hands, feet and face-acroscleroderma but may appear anywhere- trunk, proximal segments of the limbs- diffuse scleroderma – usually more severe course</a:t>
            </a:r>
            <a:endParaRPr lang="en-GB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dLE</a:t>
            </a:r>
          </a:p>
          <a:p>
            <a:r>
              <a:rPr lang="en-ZA"/>
              <a:t>SCLE</a:t>
            </a:r>
          </a:p>
          <a:p>
            <a:r>
              <a:rPr lang="en-ZA"/>
              <a:t>SLE</a:t>
            </a:r>
          </a:p>
          <a:p>
            <a:r>
              <a:rPr lang="en-ZA"/>
              <a:t>Different disease sharing similar pathology or a spectrum?</a:t>
            </a:r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Cutaneous changes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Hands – 1</a:t>
            </a:r>
            <a:r>
              <a:rPr lang="en-ZA" baseline="30000"/>
              <a:t>st</a:t>
            </a:r>
            <a:r>
              <a:rPr lang="en-ZA"/>
              <a:t> swollen later atrophic, sclerodactyly, painful ulcers on the fingers, atrophy of the terminal phalanges</a:t>
            </a:r>
          </a:p>
          <a:p>
            <a:r>
              <a:rPr lang="en-ZA"/>
              <a:t>Face – beaked nose and radial furrowing around the mouth</a:t>
            </a:r>
          </a:p>
          <a:p>
            <a:r>
              <a:rPr lang="en-ZA"/>
              <a:t>Trunk – abnormalities of pigmentation ‘mottling’-hyper and hypo pigmentations</a:t>
            </a:r>
          </a:p>
          <a:p>
            <a:r>
              <a:rPr lang="en-ZA"/>
              <a:t>Areas of hard indurated skin</a:t>
            </a:r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4" name="Picture 4" descr="Scan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2000"/>
            <a:ext cx="8207375" cy="53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Scan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260350"/>
            <a:ext cx="3937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2" name="Picture 4" descr="Scan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74700"/>
            <a:ext cx="8207375" cy="53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4" descr="Scan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60350"/>
            <a:ext cx="33655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20" name="Picture 4" descr="Scan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60350"/>
            <a:ext cx="4271963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4" name="Picture 4" descr="Scan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60350"/>
            <a:ext cx="3859213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Aetiology </a:t>
            </a: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Vascular injury </a:t>
            </a:r>
          </a:p>
          <a:p>
            <a:r>
              <a:rPr lang="en-ZA"/>
              <a:t>Collagen changes </a:t>
            </a:r>
          </a:p>
          <a:p>
            <a:r>
              <a:rPr lang="en-ZA"/>
              <a:t>Altered immune regulations </a:t>
            </a:r>
          </a:p>
          <a:p>
            <a:r>
              <a:rPr lang="en-ZA"/>
              <a:t>Which is primary?</a:t>
            </a:r>
            <a:endParaRPr lang="en-GB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Involvement of internal organs </a:t>
            </a: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ZA" sz="2800"/>
              <a:t>GIT-oesophagus 75%, dysphagia, oesophageal reflux</a:t>
            </a:r>
          </a:p>
          <a:p>
            <a:pPr>
              <a:lnSpc>
                <a:spcPct val="80000"/>
              </a:lnSpc>
            </a:pPr>
            <a:r>
              <a:rPr lang="en-ZA" sz="2800"/>
              <a:t>Colon- diverticulae, constipation or diarrhoea </a:t>
            </a:r>
          </a:p>
          <a:p>
            <a:pPr>
              <a:lnSpc>
                <a:spcPct val="80000"/>
              </a:lnSpc>
            </a:pPr>
            <a:r>
              <a:rPr lang="en-ZA" sz="2800"/>
              <a:t>Jejunum and ileum- malabsorption </a:t>
            </a:r>
          </a:p>
          <a:p>
            <a:pPr>
              <a:lnSpc>
                <a:spcPct val="80000"/>
              </a:lnSpc>
            </a:pPr>
            <a:r>
              <a:rPr lang="en-ZA" sz="2800"/>
              <a:t>Lungs – progressive diffuse alveolar fibrosis</a:t>
            </a:r>
          </a:p>
          <a:p>
            <a:pPr>
              <a:lnSpc>
                <a:spcPct val="80000"/>
              </a:lnSpc>
            </a:pPr>
            <a:r>
              <a:rPr lang="en-ZA" sz="2800"/>
              <a:t>Heart </a:t>
            </a:r>
          </a:p>
          <a:p>
            <a:pPr>
              <a:lnSpc>
                <a:spcPct val="80000"/>
              </a:lnSpc>
            </a:pPr>
            <a:r>
              <a:rPr lang="en-ZA" sz="2800"/>
              <a:t>Kidneys –frequent</a:t>
            </a:r>
          </a:p>
          <a:p>
            <a:pPr>
              <a:lnSpc>
                <a:spcPct val="80000"/>
              </a:lnSpc>
            </a:pPr>
            <a:r>
              <a:rPr lang="en-ZA" sz="2800"/>
              <a:t>Laboratory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800"/>
              <a:t> ANA+, Antinucleolar, Anticentromere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2800"/>
              <a:t> SCl-70</a:t>
            </a:r>
            <a:endParaRPr lang="en-GB"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Prognosis </a:t>
            </a: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Depends on systemic involvement </a:t>
            </a:r>
          </a:p>
          <a:p>
            <a:r>
              <a:rPr lang="en-ZA"/>
              <a:t>Usually a progressive course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Chronic cutaneous LE</a:t>
            </a: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 sz="2800"/>
              <a:t>Localised – usually sun-exposed areas only </a:t>
            </a:r>
          </a:p>
          <a:p>
            <a:r>
              <a:rPr lang="en-ZA" sz="2800"/>
              <a:t>Disseminated </a:t>
            </a:r>
          </a:p>
          <a:p>
            <a:r>
              <a:rPr lang="en-ZA" sz="2800"/>
              <a:t>Most often women</a:t>
            </a:r>
          </a:p>
          <a:p>
            <a:r>
              <a:rPr lang="en-ZA" sz="2800"/>
              <a:t>Skin lesions from mild to severely disfiguring </a:t>
            </a:r>
          </a:p>
          <a:p>
            <a:r>
              <a:rPr lang="en-ZA" sz="2800"/>
              <a:t>Scarring alopecia- African women </a:t>
            </a:r>
          </a:p>
          <a:p>
            <a:r>
              <a:rPr lang="en-ZA" sz="2800"/>
              <a:t>Gets worse after sun exposure</a:t>
            </a:r>
          </a:p>
          <a:p>
            <a:r>
              <a:rPr lang="en-ZA" sz="2800"/>
              <a:t>Only very seldom dLE transforms into SLE, but discoid lesions are not uncommon in SLE</a:t>
            </a:r>
            <a:endParaRPr lang="en-GB" sz="2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Treatment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There is no therapy known to alter the course of the disease</a:t>
            </a:r>
          </a:p>
          <a:p>
            <a:r>
              <a:rPr lang="en-ZA"/>
              <a:t>Symptomatic treatment of internal problems</a:t>
            </a:r>
          </a:p>
          <a:p>
            <a:r>
              <a:rPr lang="en-ZA"/>
              <a:t>Systemic corticosteroids?</a:t>
            </a:r>
          </a:p>
          <a:p>
            <a:r>
              <a:rPr lang="en-ZA"/>
              <a:t>Immunosuppressors?</a:t>
            </a:r>
          </a:p>
          <a:p>
            <a:r>
              <a:rPr lang="en-ZA"/>
              <a:t>D-penicillamine?</a:t>
            </a:r>
          </a:p>
          <a:p>
            <a:pPr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Dermatomyositis </a:t>
            </a: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Inflammatory myopathy and characteristic cutaneous disease</a:t>
            </a:r>
          </a:p>
          <a:p>
            <a:r>
              <a:rPr lang="en-ZA"/>
              <a:t>Cutaneous lesions may precede evidence of muscular involvement by several months </a:t>
            </a:r>
          </a:p>
          <a:p>
            <a:r>
              <a:rPr lang="en-ZA"/>
              <a:t>Is so-called amyopathic dermatomyositis a form or a phase?</a:t>
            </a:r>
          </a:p>
          <a:p>
            <a:pPr>
              <a:buFont typeface="Wingdings" pitchFamily="2" charset="2"/>
              <a:buNone/>
            </a:pPr>
            <a:r>
              <a:rPr lang="en-ZA"/>
              <a:t> </a:t>
            </a:r>
            <a:endParaRPr lang="en-GB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Diagnostic criteria</a:t>
            </a: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 sz="2800"/>
              <a:t>Proximal symmetrical muscle weakness</a:t>
            </a:r>
          </a:p>
          <a:p>
            <a:r>
              <a:rPr lang="en-ZA" sz="2800"/>
              <a:t>Increased serum levels of muscle enzymes(CK, SGOT, aldolase) or another evidence of muscle breakdown (increased urinary creatinine excretion)</a:t>
            </a:r>
          </a:p>
          <a:p>
            <a:r>
              <a:rPr lang="en-ZA" sz="2800"/>
              <a:t>EMG consistent with dermatomyositis </a:t>
            </a:r>
          </a:p>
          <a:p>
            <a:r>
              <a:rPr lang="en-ZA" sz="2800"/>
              <a:t>Muscle biopsy consistent with dermatomyositis </a:t>
            </a:r>
          </a:p>
          <a:p>
            <a:r>
              <a:rPr lang="en-ZA" sz="2800"/>
              <a:t>Skin findings typical or compatible with dermatomyositis </a:t>
            </a:r>
            <a:endParaRPr lang="en-GB" sz="2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Skin changes</a:t>
            </a: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“Heliotrope” facial rash- periocular </a:t>
            </a:r>
          </a:p>
          <a:p>
            <a:r>
              <a:rPr lang="en-ZA"/>
              <a:t>Swelling of the face- African patients</a:t>
            </a:r>
          </a:p>
          <a:p>
            <a:r>
              <a:rPr lang="en-ZA"/>
              <a:t>Pigmentary changes – hypo and hyper pigmentations</a:t>
            </a:r>
          </a:p>
          <a:p>
            <a:r>
              <a:rPr lang="en-ZA"/>
              <a:t>So called Gottron’s papules over the knuckles 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8" name="Picture 4" descr="Scan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9613"/>
            <a:ext cx="8207375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2" name="Picture 4" descr="Scan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60350"/>
            <a:ext cx="3881438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 descr="Scan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66750"/>
            <a:ext cx="8135937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 descr="Scan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60350"/>
            <a:ext cx="37973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Systemic involvement </a:t>
            </a: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ZA"/>
              <a:t>Pulmonary – not rare, often severe, diffuse interstitial fibrosis, may be fatal</a:t>
            </a:r>
          </a:p>
          <a:p>
            <a:r>
              <a:rPr lang="en-ZA"/>
              <a:t>Cardiac</a:t>
            </a:r>
          </a:p>
          <a:p>
            <a:r>
              <a:rPr lang="en-ZA"/>
              <a:t>Joints </a:t>
            </a:r>
          </a:p>
          <a:p>
            <a:r>
              <a:rPr lang="en-ZA"/>
              <a:t>Calcinosis- more often in childhood dermatomyositis</a:t>
            </a:r>
          </a:p>
          <a:p>
            <a:r>
              <a:rPr lang="en-ZA"/>
              <a:t>Dermatomyositis can be a marker of internal malignancy in adults</a:t>
            </a:r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ZA"/>
              <a:t>Treatment </a:t>
            </a: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ZA" sz="2800"/>
              <a:t>Systemic corticosteroid- the mainstay of therapy </a:t>
            </a:r>
          </a:p>
          <a:p>
            <a:pPr>
              <a:lnSpc>
                <a:spcPct val="80000"/>
              </a:lnSpc>
            </a:pPr>
            <a:r>
              <a:rPr lang="en-ZA" sz="2800"/>
              <a:t>Full therapeutic dose 60-120 mg per day in adults</a:t>
            </a:r>
          </a:p>
          <a:p>
            <a:pPr>
              <a:lnSpc>
                <a:spcPct val="80000"/>
              </a:lnSpc>
            </a:pPr>
            <a:r>
              <a:rPr lang="en-ZA" sz="2800"/>
              <a:t>1.2-1.5 mg/kg/day in children</a:t>
            </a:r>
          </a:p>
          <a:p>
            <a:pPr>
              <a:lnSpc>
                <a:spcPct val="80000"/>
              </a:lnSpc>
            </a:pPr>
            <a:r>
              <a:rPr lang="en-ZA" sz="2800"/>
              <a:t>Low dose results in worse prognosis than no therapy</a:t>
            </a:r>
          </a:p>
          <a:p>
            <a:pPr>
              <a:lnSpc>
                <a:spcPct val="80000"/>
              </a:lnSpc>
            </a:pPr>
            <a:r>
              <a:rPr lang="en-ZA" sz="2800"/>
              <a:t>Immunosuppressors </a:t>
            </a:r>
          </a:p>
          <a:p>
            <a:pPr>
              <a:lnSpc>
                <a:spcPct val="80000"/>
              </a:lnSpc>
            </a:pPr>
            <a:r>
              <a:rPr lang="en-ZA" sz="2800"/>
              <a:t>Intravenous IgG</a:t>
            </a:r>
          </a:p>
          <a:p>
            <a:pPr>
              <a:lnSpc>
                <a:spcPct val="80000"/>
              </a:lnSpc>
            </a:pPr>
            <a:r>
              <a:rPr lang="en-ZA" sz="2800"/>
              <a:t>Chloroquine for skin lesions </a:t>
            </a:r>
          </a:p>
          <a:p>
            <a:pPr>
              <a:lnSpc>
                <a:spcPct val="80000"/>
              </a:lnSpc>
            </a:pPr>
            <a:r>
              <a:rPr lang="en-ZA" sz="2800"/>
              <a:t>General measures –nutrition and physiotherapy</a:t>
            </a:r>
            <a:endParaRPr lang="en-GB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Scan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1300"/>
            <a:ext cx="7056438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8" name="Picture 4" descr="Scan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06438"/>
            <a:ext cx="8135937" cy="53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Scan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050"/>
            <a:ext cx="8207375" cy="57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Scan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408737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776</Words>
  <Application>Microsoft Office PowerPoint</Application>
  <PresentationFormat>On-screen Show (4:3)</PresentationFormat>
  <Paragraphs>168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Garamond</vt:lpstr>
      <vt:lpstr>Times New Roman</vt:lpstr>
      <vt:lpstr>Wingdings</vt:lpstr>
      <vt:lpstr>Office Theme</vt:lpstr>
      <vt:lpstr>Connective tissue diseases</vt:lpstr>
      <vt:lpstr>Connective tissue diseases</vt:lpstr>
      <vt:lpstr>Lupus Erythematosus </vt:lpstr>
      <vt:lpstr>PowerPoint Presentation</vt:lpstr>
      <vt:lpstr>Chronic cutaneous 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Systemic LE</vt:lpstr>
      <vt:lpstr>ARA criteria for diagnosis</vt:lpstr>
      <vt:lpstr>Skin lesions in SLE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Subacute Cutaneous 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</vt:lpstr>
      <vt:lpstr>Scleroderma </vt:lpstr>
      <vt:lpstr>Morphoea </vt:lpstr>
      <vt:lpstr>PowerPoint Presentation</vt:lpstr>
      <vt:lpstr>PowerPoint Presentation</vt:lpstr>
      <vt:lpstr>PowerPoint Presentation</vt:lpstr>
      <vt:lpstr>PowerPoint Presentation</vt:lpstr>
      <vt:lpstr>Treatment </vt:lpstr>
      <vt:lpstr>Progressive systemic sclerosis(scleroderma)</vt:lpstr>
      <vt:lpstr>Cutaneous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Aetiology </vt:lpstr>
      <vt:lpstr>Involvement of internal organs </vt:lpstr>
      <vt:lpstr>Prognosis </vt:lpstr>
      <vt:lpstr>Treatment</vt:lpstr>
      <vt:lpstr>Dermatomyositis </vt:lpstr>
      <vt:lpstr>Diagnostic criteria</vt:lpstr>
      <vt:lpstr>Skin changes</vt:lpstr>
      <vt:lpstr>PowerPoint Presentation</vt:lpstr>
      <vt:lpstr>PowerPoint Presentation</vt:lpstr>
      <vt:lpstr>PowerPoint Presentation</vt:lpstr>
      <vt:lpstr>PowerPoint Presentation</vt:lpstr>
      <vt:lpstr>Systemic involvement </vt:lpstr>
      <vt:lpstr>Treatment </vt:lpstr>
    </vt:vector>
  </TitlesOfParts>
  <Company>University of Pretoria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Connective tissue diseases</dc:title>
  <dc:creator>UP User</dc:creator>
  <cp:lastModifiedBy>User</cp:lastModifiedBy>
  <cp:revision>5</cp:revision>
  <dcterms:created xsi:type="dcterms:W3CDTF">2007-08-08T09:01:21Z</dcterms:created>
  <dcterms:modified xsi:type="dcterms:W3CDTF">2012-10-01T07:53:01Z</dcterms:modified>
</cp:coreProperties>
</file>