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2" r:id="rId16"/>
    <p:sldId id="274" r:id="rId17"/>
    <p:sldId id="275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292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860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048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742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31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277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773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147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89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780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520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46E0-84C1-48AA-9EE3-0BDFA4F3CCFB}" type="datetimeFigureOut">
              <a:rPr lang="en-ZA" smtClean="0"/>
              <a:t>2013/05/31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5E12D-62F3-459C-B61E-A1733079035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249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Blood gas and acid base evaluation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Chapter 20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9683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But wait , there is more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Remember that basic 4 abnormalities are</a:t>
            </a:r>
          </a:p>
          <a:p>
            <a:pPr lvl="1"/>
            <a:r>
              <a:rPr lang="en-ZA" dirty="0" err="1" smtClean="0"/>
              <a:t>Resp</a:t>
            </a:r>
            <a:r>
              <a:rPr lang="en-ZA" dirty="0" smtClean="0"/>
              <a:t> acidosis</a:t>
            </a:r>
          </a:p>
          <a:p>
            <a:pPr lvl="1"/>
            <a:r>
              <a:rPr lang="en-ZA" dirty="0" err="1" smtClean="0"/>
              <a:t>Metab</a:t>
            </a:r>
            <a:r>
              <a:rPr lang="en-ZA" dirty="0" smtClean="0"/>
              <a:t> acidosis</a:t>
            </a:r>
          </a:p>
          <a:p>
            <a:pPr lvl="1"/>
            <a:r>
              <a:rPr lang="en-ZA" dirty="0" err="1" smtClean="0"/>
              <a:t>Resp</a:t>
            </a:r>
            <a:r>
              <a:rPr lang="en-ZA" dirty="0" smtClean="0"/>
              <a:t> alkalosis</a:t>
            </a:r>
          </a:p>
          <a:p>
            <a:pPr lvl="1"/>
            <a:r>
              <a:rPr lang="en-ZA" dirty="0" err="1" smtClean="0"/>
              <a:t>Metab</a:t>
            </a:r>
            <a:r>
              <a:rPr lang="en-ZA" dirty="0" smtClean="0"/>
              <a:t> alkalosis</a:t>
            </a:r>
          </a:p>
          <a:p>
            <a:r>
              <a:rPr lang="en-ZA" dirty="0" smtClean="0"/>
              <a:t>Uncompensated disorders</a:t>
            </a:r>
          </a:p>
          <a:p>
            <a:r>
              <a:rPr lang="en-ZA" dirty="0" smtClean="0"/>
              <a:t>Compensated disorders</a:t>
            </a:r>
          </a:p>
          <a:p>
            <a:r>
              <a:rPr lang="en-ZA" dirty="0" smtClean="0"/>
              <a:t>Mixed disorders</a:t>
            </a:r>
          </a:p>
          <a:p>
            <a:r>
              <a:rPr lang="en-ZA" dirty="0" smtClean="0"/>
              <a:t>Chronic versus acute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700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Determine the degree of COMPENSATION</a:t>
            </a:r>
          </a:p>
          <a:p>
            <a:r>
              <a:rPr lang="en-ZA" dirty="0" smtClean="0"/>
              <a:t>Rules apply ( tables )</a:t>
            </a:r>
          </a:p>
          <a:p>
            <a:r>
              <a:rPr lang="en-ZA" dirty="0" smtClean="0"/>
              <a:t>Thus the body always tries to compensate for the primary abnormality</a:t>
            </a:r>
          </a:p>
          <a:p>
            <a:r>
              <a:rPr lang="en-ZA" dirty="0" smtClean="0"/>
              <a:t>If compensation as expected = normal compensation</a:t>
            </a:r>
          </a:p>
          <a:p>
            <a:r>
              <a:rPr lang="en-ZA" dirty="0" smtClean="0"/>
              <a:t>If compensation not as expected = mixed disorder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91925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Calculate the ANION GAP if metabolic acidosis</a:t>
            </a:r>
          </a:p>
          <a:p>
            <a:r>
              <a:rPr lang="en-ZA" dirty="0" smtClean="0"/>
              <a:t>AG = </a:t>
            </a:r>
            <a:r>
              <a:rPr lang="en-ZA" dirty="0" err="1" smtClean="0"/>
              <a:t>Cations</a:t>
            </a:r>
            <a:r>
              <a:rPr lang="en-ZA" dirty="0" smtClean="0"/>
              <a:t> – Anions = 8-16 </a:t>
            </a:r>
            <a:r>
              <a:rPr lang="en-ZA" dirty="0" err="1" smtClean="0"/>
              <a:t>mEq</a:t>
            </a:r>
            <a:r>
              <a:rPr lang="en-ZA" dirty="0" smtClean="0"/>
              <a:t>/L = unmeasured anions</a:t>
            </a:r>
          </a:p>
          <a:p>
            <a:r>
              <a:rPr lang="en-ZA" dirty="0" smtClean="0"/>
              <a:t>AG = (Sodium + </a:t>
            </a:r>
            <a:r>
              <a:rPr lang="en-ZA" dirty="0" err="1" smtClean="0"/>
              <a:t>Potasium</a:t>
            </a:r>
            <a:r>
              <a:rPr lang="en-ZA" dirty="0" smtClean="0"/>
              <a:t>) –  (</a:t>
            </a:r>
            <a:r>
              <a:rPr lang="en-ZA" dirty="0" err="1" smtClean="0"/>
              <a:t>Choride</a:t>
            </a:r>
            <a:r>
              <a:rPr lang="en-ZA" dirty="0" smtClean="0"/>
              <a:t> + Bicarbonate)</a:t>
            </a:r>
          </a:p>
          <a:p>
            <a:r>
              <a:rPr lang="en-ZA" dirty="0" smtClean="0"/>
              <a:t>Acidosis + AG &gt; 16 Mm = High anion gap metabolic acidosis</a:t>
            </a:r>
          </a:p>
          <a:p>
            <a:r>
              <a:rPr lang="en-ZA" dirty="0" smtClean="0"/>
              <a:t>Acidosis + AG normal = Low anion gap metabolic acidosis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57997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Look at the </a:t>
            </a:r>
            <a:r>
              <a:rPr lang="en-ZA" dirty="0" err="1" smtClean="0"/>
              <a:t>Haemotological</a:t>
            </a:r>
            <a:r>
              <a:rPr lang="en-ZA" dirty="0" smtClean="0"/>
              <a:t> variables</a:t>
            </a:r>
          </a:p>
          <a:p>
            <a:pPr lvl="1"/>
            <a:r>
              <a:rPr lang="en-ZA" dirty="0" smtClean="0"/>
              <a:t>Haematocrit</a:t>
            </a:r>
          </a:p>
          <a:p>
            <a:pPr lvl="1"/>
            <a:r>
              <a:rPr lang="en-ZA" dirty="0" smtClean="0"/>
              <a:t>Haemoglobin</a:t>
            </a:r>
          </a:p>
          <a:p>
            <a:pPr lvl="1"/>
            <a:r>
              <a:rPr lang="en-ZA" dirty="0" smtClean="0"/>
              <a:t>Abnormal haemoglobins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1635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Look at the metabolites and electrolytes</a:t>
            </a:r>
          </a:p>
          <a:p>
            <a:pPr lvl="1"/>
            <a:r>
              <a:rPr lang="en-ZA" dirty="0" smtClean="0"/>
              <a:t>Lactate</a:t>
            </a:r>
          </a:p>
          <a:p>
            <a:pPr lvl="1"/>
            <a:r>
              <a:rPr lang="en-ZA" dirty="0" smtClean="0"/>
              <a:t>Glucose</a:t>
            </a:r>
          </a:p>
          <a:p>
            <a:pPr lvl="1"/>
            <a:r>
              <a:rPr lang="en-ZA" dirty="0" smtClean="0"/>
              <a:t>Calcium</a:t>
            </a:r>
          </a:p>
          <a:p>
            <a:pPr lvl="1"/>
            <a:r>
              <a:rPr lang="en-ZA" dirty="0" smtClean="0"/>
              <a:t>Sodium</a:t>
            </a:r>
          </a:p>
          <a:p>
            <a:pPr lvl="1"/>
            <a:r>
              <a:rPr lang="en-ZA" dirty="0" smtClean="0"/>
              <a:t>Potassium</a:t>
            </a:r>
          </a:p>
          <a:p>
            <a:pPr lvl="1"/>
            <a:r>
              <a:rPr lang="en-ZA" dirty="0" smtClean="0"/>
              <a:t>Magnesium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94092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Intracellular pH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6.8</a:t>
            </a:r>
          </a:p>
          <a:p>
            <a:r>
              <a:rPr lang="en-ZA" dirty="0" smtClean="0"/>
              <a:t>Neutral at body temp of 37 degrees </a:t>
            </a:r>
            <a:r>
              <a:rPr lang="en-ZA" dirty="0" err="1" smtClean="0"/>
              <a:t>celcius</a:t>
            </a:r>
            <a:endParaRPr lang="en-ZA" dirty="0" smtClean="0"/>
          </a:p>
          <a:p>
            <a:r>
              <a:rPr lang="en-ZA" dirty="0" smtClean="0"/>
              <a:t>Hydrogen = Hydroxyl</a:t>
            </a:r>
          </a:p>
          <a:p>
            <a:r>
              <a:rPr lang="en-ZA" dirty="0" smtClean="0"/>
              <a:t>Dissociation of water and other </a:t>
            </a:r>
            <a:r>
              <a:rPr lang="en-ZA" dirty="0" err="1" smtClean="0"/>
              <a:t>electrlytes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7252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Administration of 8.4% NaHCO3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Rather treat the cause</a:t>
            </a:r>
          </a:p>
          <a:p>
            <a:r>
              <a:rPr lang="en-ZA" dirty="0" err="1" smtClean="0"/>
              <a:t>Ph</a:t>
            </a:r>
            <a:r>
              <a:rPr lang="en-ZA" dirty="0" smtClean="0"/>
              <a:t> &lt; 7.1 metabolic acidosis</a:t>
            </a:r>
          </a:p>
          <a:p>
            <a:r>
              <a:rPr lang="en-ZA" dirty="0" err="1" smtClean="0"/>
              <a:t>Acidific</a:t>
            </a:r>
            <a:r>
              <a:rPr lang="en-ZA" dirty="0" smtClean="0"/>
              <a:t> toxins </a:t>
            </a:r>
            <a:r>
              <a:rPr lang="en-ZA" dirty="0" err="1" smtClean="0"/>
              <a:t>etc</a:t>
            </a:r>
            <a:r>
              <a:rPr lang="en-ZA" dirty="0" smtClean="0"/>
              <a:t> to aid renal excretion</a:t>
            </a:r>
          </a:p>
          <a:p>
            <a:r>
              <a:rPr lang="en-ZA" dirty="0" err="1" smtClean="0"/>
              <a:t>Hypernatraemia</a:t>
            </a:r>
            <a:r>
              <a:rPr lang="en-ZA" dirty="0" smtClean="0"/>
              <a:t> , </a:t>
            </a:r>
            <a:r>
              <a:rPr lang="en-ZA" dirty="0" err="1" smtClean="0"/>
              <a:t>hyperosmolality</a:t>
            </a:r>
            <a:r>
              <a:rPr lang="en-ZA" dirty="0" smtClean="0"/>
              <a:t> , fluid overload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691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Chloride/Sodium Ratio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0.74-0.78</a:t>
            </a:r>
          </a:p>
          <a:p>
            <a:r>
              <a:rPr lang="en-ZA" dirty="0" smtClean="0"/>
              <a:t>&gt; in </a:t>
            </a:r>
            <a:r>
              <a:rPr lang="en-ZA" dirty="0" err="1" smtClean="0"/>
              <a:t>hyperchloraemic</a:t>
            </a:r>
            <a:r>
              <a:rPr lang="en-ZA" dirty="0" smtClean="0"/>
              <a:t> metabolic acidosis</a:t>
            </a:r>
          </a:p>
          <a:p>
            <a:r>
              <a:rPr lang="en-ZA" dirty="0" smtClean="0"/>
              <a:t>0.9% Saline , </a:t>
            </a:r>
            <a:r>
              <a:rPr lang="en-ZA" dirty="0" err="1" smtClean="0"/>
              <a:t>Voluven</a:t>
            </a:r>
            <a:r>
              <a:rPr lang="en-ZA" dirty="0" smtClean="0"/>
              <a:t> , </a:t>
            </a:r>
            <a:r>
              <a:rPr lang="en-ZA" dirty="0" err="1" smtClean="0"/>
              <a:t>Venofundin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2605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Sodium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Hyponatraemia</a:t>
            </a:r>
            <a:endParaRPr lang="en-ZA" dirty="0" smtClean="0"/>
          </a:p>
          <a:p>
            <a:pPr lvl="1"/>
            <a:r>
              <a:rPr lang="en-ZA" dirty="0" err="1" smtClean="0"/>
              <a:t>Hypervolaemic</a:t>
            </a:r>
            <a:r>
              <a:rPr lang="en-ZA" dirty="0" smtClean="0"/>
              <a:t> </a:t>
            </a:r>
            <a:r>
              <a:rPr lang="en-ZA" dirty="0" err="1" smtClean="0"/>
              <a:t>hyponatraemia</a:t>
            </a:r>
            <a:endParaRPr lang="en-ZA" dirty="0" smtClean="0"/>
          </a:p>
          <a:p>
            <a:pPr lvl="1"/>
            <a:r>
              <a:rPr lang="en-ZA" dirty="0" err="1" smtClean="0"/>
              <a:t>Normovolaemic</a:t>
            </a:r>
            <a:r>
              <a:rPr lang="en-ZA" dirty="0" smtClean="0"/>
              <a:t> </a:t>
            </a:r>
            <a:r>
              <a:rPr lang="en-ZA" dirty="0" err="1" smtClean="0"/>
              <a:t>hyponatraemia</a:t>
            </a:r>
            <a:endParaRPr lang="en-ZA" dirty="0" smtClean="0"/>
          </a:p>
          <a:p>
            <a:pPr lvl="1"/>
            <a:r>
              <a:rPr lang="en-ZA" dirty="0" err="1" smtClean="0"/>
              <a:t>Hypovolaemic</a:t>
            </a:r>
            <a:r>
              <a:rPr lang="en-ZA" dirty="0" smtClean="0"/>
              <a:t> </a:t>
            </a:r>
            <a:r>
              <a:rPr lang="en-ZA" dirty="0" err="1" smtClean="0"/>
              <a:t>hyponatraemia</a:t>
            </a:r>
            <a:endParaRPr lang="en-ZA" dirty="0" smtClean="0"/>
          </a:p>
          <a:p>
            <a:pPr lvl="1"/>
            <a:r>
              <a:rPr lang="en-ZA" dirty="0" smtClean="0"/>
              <a:t>&lt; 130 Mm – No elective surgery</a:t>
            </a:r>
          </a:p>
          <a:p>
            <a:pPr lvl="1"/>
            <a:r>
              <a:rPr lang="en-ZA" dirty="0" smtClean="0"/>
              <a:t>&lt; 120 Mm – Neurologic derangements</a:t>
            </a:r>
          </a:p>
          <a:p>
            <a:pPr lvl="1"/>
            <a:r>
              <a:rPr lang="en-ZA" dirty="0" smtClean="0"/>
              <a:t>Central </a:t>
            </a:r>
            <a:r>
              <a:rPr lang="en-ZA" dirty="0" err="1" smtClean="0"/>
              <a:t>pontine</a:t>
            </a:r>
            <a:r>
              <a:rPr lang="en-ZA" dirty="0" smtClean="0"/>
              <a:t> </a:t>
            </a:r>
            <a:r>
              <a:rPr lang="en-ZA" dirty="0" err="1" smtClean="0"/>
              <a:t>demyelinization</a:t>
            </a:r>
            <a:r>
              <a:rPr lang="en-ZA" dirty="0" smtClean="0"/>
              <a:t> if corrected too fast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97333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Sodium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Hypernatraemia</a:t>
            </a:r>
            <a:endParaRPr lang="en-ZA" dirty="0" smtClean="0"/>
          </a:p>
          <a:p>
            <a:pPr lvl="1"/>
            <a:r>
              <a:rPr lang="en-ZA" dirty="0" err="1" smtClean="0"/>
              <a:t>Hypervolaemic</a:t>
            </a:r>
            <a:endParaRPr lang="en-ZA" dirty="0" smtClean="0"/>
          </a:p>
          <a:p>
            <a:pPr lvl="1"/>
            <a:r>
              <a:rPr lang="en-ZA" dirty="0" err="1" smtClean="0"/>
              <a:t>Normovolaemic</a:t>
            </a:r>
            <a:endParaRPr lang="en-ZA" dirty="0" smtClean="0"/>
          </a:p>
          <a:p>
            <a:pPr lvl="1"/>
            <a:r>
              <a:rPr lang="en-ZA" dirty="0" err="1" smtClean="0"/>
              <a:t>Hypovolaemic</a:t>
            </a:r>
            <a:endParaRPr lang="en-ZA" dirty="0" smtClean="0"/>
          </a:p>
          <a:p>
            <a:pPr lvl="1"/>
            <a:r>
              <a:rPr lang="en-ZA" dirty="0" smtClean="0"/>
              <a:t>&gt; 150 no elective surgery</a:t>
            </a:r>
          </a:p>
          <a:p>
            <a:pPr lvl="1"/>
            <a:r>
              <a:rPr lang="en-ZA" dirty="0" smtClean="0"/>
              <a:t>Brain oedema if corrected too fast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7223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one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Normal </a:t>
            </a:r>
          </a:p>
          <a:p>
            <a:pPr lvl="1"/>
            <a:r>
              <a:rPr lang="en-ZA" dirty="0" err="1" smtClean="0"/>
              <a:t>Ph</a:t>
            </a:r>
            <a:r>
              <a:rPr lang="en-ZA" dirty="0" smtClean="0"/>
              <a:t> 7.35 – 7.45</a:t>
            </a:r>
          </a:p>
          <a:p>
            <a:pPr lvl="1"/>
            <a:r>
              <a:rPr lang="en-ZA" dirty="0" smtClean="0"/>
              <a:t>PCO2  35 – 45 mmHg  ( 31 – 39 )</a:t>
            </a:r>
          </a:p>
          <a:p>
            <a:pPr lvl="1"/>
            <a:r>
              <a:rPr lang="en-ZA" dirty="0" smtClean="0"/>
              <a:t>PO2 60 – 100 mmHg</a:t>
            </a:r>
          </a:p>
          <a:p>
            <a:pPr lvl="1"/>
            <a:r>
              <a:rPr lang="en-ZA" dirty="0" smtClean="0"/>
              <a:t>BE  -2 - +2</a:t>
            </a:r>
          </a:p>
          <a:p>
            <a:pPr lvl="1"/>
            <a:r>
              <a:rPr lang="en-ZA" dirty="0" smtClean="0"/>
              <a:t>HCO3 24</a:t>
            </a:r>
          </a:p>
          <a:p>
            <a:pPr lvl="1"/>
            <a:r>
              <a:rPr lang="en-ZA" dirty="0" smtClean="0"/>
              <a:t>AG 8 – 16</a:t>
            </a:r>
          </a:p>
          <a:p>
            <a:pPr lvl="1"/>
            <a:r>
              <a:rPr lang="en-ZA" dirty="0" smtClean="0"/>
              <a:t>Na , K , </a:t>
            </a:r>
            <a:r>
              <a:rPr lang="en-ZA" dirty="0" err="1" smtClean="0"/>
              <a:t>Cl</a:t>
            </a:r>
            <a:endParaRPr lang="en-ZA" dirty="0" smtClean="0"/>
          </a:p>
          <a:p>
            <a:pPr lvl="1"/>
            <a:r>
              <a:rPr lang="en-ZA" dirty="0" smtClean="0"/>
              <a:t> </a:t>
            </a:r>
            <a:r>
              <a:rPr lang="en-ZA" dirty="0" err="1" smtClean="0"/>
              <a:t>Ph</a:t>
            </a:r>
            <a:r>
              <a:rPr lang="en-ZA" dirty="0" smtClean="0"/>
              <a:t> = </a:t>
            </a:r>
            <a:r>
              <a:rPr lang="en-ZA" dirty="0" err="1" smtClean="0"/>
              <a:t>pKa</a:t>
            </a:r>
            <a:r>
              <a:rPr lang="en-ZA" dirty="0" smtClean="0"/>
              <a:t> + log X HCO3/PCO2 x Solubility</a:t>
            </a:r>
          </a:p>
          <a:p>
            <a:pPr lvl="1"/>
            <a:r>
              <a:rPr lang="en-ZA" dirty="0" smtClean="0"/>
              <a:t>A-a gradient N &lt; 20 mmHg</a:t>
            </a:r>
          </a:p>
          <a:p>
            <a:pPr lvl="1"/>
            <a:r>
              <a:rPr lang="en-ZA" dirty="0" smtClean="0"/>
              <a:t>O2 – </a:t>
            </a:r>
            <a:r>
              <a:rPr lang="en-ZA" dirty="0" err="1" smtClean="0"/>
              <a:t>Hb</a:t>
            </a:r>
            <a:r>
              <a:rPr lang="en-ZA" dirty="0" smtClean="0"/>
              <a:t> dissociation scale</a:t>
            </a:r>
          </a:p>
          <a:p>
            <a:pPr marL="457200" lvl="1" indent="0">
              <a:buNone/>
            </a:pPr>
            <a:r>
              <a:rPr lang="en-ZA" dirty="0" smtClean="0"/>
              <a:t>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4023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Potassium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Hypokalaemia</a:t>
            </a:r>
          </a:p>
          <a:p>
            <a:pPr lvl="1"/>
            <a:r>
              <a:rPr lang="en-ZA" dirty="0" smtClean="0"/>
              <a:t>&lt; 3,5</a:t>
            </a:r>
          </a:p>
          <a:p>
            <a:pPr lvl="1"/>
            <a:r>
              <a:rPr lang="en-ZA" dirty="0" smtClean="0"/>
              <a:t>Causes</a:t>
            </a:r>
          </a:p>
          <a:p>
            <a:pPr lvl="2"/>
            <a:r>
              <a:rPr lang="en-ZA" dirty="0" smtClean="0"/>
              <a:t>Redistribution, Decreased intake, Increased losses</a:t>
            </a:r>
          </a:p>
          <a:p>
            <a:pPr lvl="1"/>
            <a:r>
              <a:rPr lang="en-ZA" dirty="0" smtClean="0"/>
              <a:t>Symptoms and signs</a:t>
            </a:r>
          </a:p>
          <a:p>
            <a:pPr lvl="2"/>
            <a:r>
              <a:rPr lang="en-ZA" dirty="0" smtClean="0"/>
              <a:t>Cardiovascular </a:t>
            </a:r>
            <a:r>
              <a:rPr lang="en-ZA" smtClean="0"/>
              <a:t>, musculoskeletal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868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</a:t>
            </a:r>
            <a:r>
              <a:rPr lang="en-ZA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 </a:t>
            </a:r>
            <a:r>
              <a:rPr lang="en-ZA" dirty="0" err="1"/>
              <a:t>Ph</a:t>
            </a:r>
            <a:r>
              <a:rPr lang="en-ZA" dirty="0"/>
              <a:t> = </a:t>
            </a:r>
            <a:r>
              <a:rPr lang="en-ZA" dirty="0" err="1"/>
              <a:t>pKa</a:t>
            </a:r>
            <a:r>
              <a:rPr lang="en-ZA" dirty="0"/>
              <a:t> + log X HCO3/PCO2 x </a:t>
            </a:r>
            <a:r>
              <a:rPr lang="en-ZA" dirty="0" smtClean="0"/>
              <a:t>Solubility</a:t>
            </a:r>
          </a:p>
          <a:p>
            <a:r>
              <a:rPr lang="en-ZA" dirty="0" smtClean="0"/>
              <a:t>CO2 + H2O – H2CO3 – H + HCO3</a:t>
            </a:r>
            <a:endParaRPr lang="en-ZA" dirty="0"/>
          </a:p>
          <a:p>
            <a:r>
              <a:rPr lang="en-ZA" dirty="0"/>
              <a:t>A-a gradient N &lt; 20 mmHg</a:t>
            </a:r>
          </a:p>
          <a:p>
            <a:r>
              <a:rPr lang="en-ZA" dirty="0"/>
              <a:t>O2 – </a:t>
            </a:r>
            <a:r>
              <a:rPr lang="en-ZA" dirty="0" err="1"/>
              <a:t>Hb</a:t>
            </a:r>
            <a:r>
              <a:rPr lang="en-ZA" dirty="0"/>
              <a:t> dissociation </a:t>
            </a:r>
            <a:r>
              <a:rPr lang="en-ZA" dirty="0" smtClean="0"/>
              <a:t>scale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018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two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Is there an OXYGENATION problem</a:t>
            </a:r>
          </a:p>
          <a:p>
            <a:pPr lvl="1"/>
            <a:r>
              <a:rPr lang="en-ZA" dirty="0" smtClean="0"/>
              <a:t>PO2</a:t>
            </a:r>
          </a:p>
          <a:p>
            <a:pPr lvl="1"/>
            <a:r>
              <a:rPr lang="en-ZA" dirty="0" smtClean="0"/>
              <a:t>Saturation</a:t>
            </a:r>
          </a:p>
          <a:p>
            <a:r>
              <a:rPr lang="en-ZA" dirty="0" smtClean="0"/>
              <a:t>Must always be interpreted with FiO2</a:t>
            </a:r>
          </a:p>
          <a:p>
            <a:r>
              <a:rPr lang="en-ZA" dirty="0" smtClean="0"/>
              <a:t>PF Ratio = PO2/FiO2</a:t>
            </a:r>
          </a:p>
          <a:p>
            <a:pPr lvl="1"/>
            <a:r>
              <a:rPr lang="en-ZA" dirty="0" smtClean="0"/>
              <a:t>Normal &gt; 400</a:t>
            </a:r>
          </a:p>
          <a:p>
            <a:pPr lvl="1"/>
            <a:r>
              <a:rPr lang="en-ZA" dirty="0" smtClean="0"/>
              <a:t>ALI &lt; 300</a:t>
            </a:r>
          </a:p>
          <a:p>
            <a:pPr lvl="1"/>
            <a:r>
              <a:rPr lang="en-ZA" dirty="0" smtClean="0"/>
              <a:t>ARDS &lt; 200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8773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Reason for oxygenation problem</a:t>
            </a:r>
          </a:p>
          <a:p>
            <a:r>
              <a:rPr lang="en-ZA" dirty="0" smtClean="0"/>
              <a:t>Work out A-a gradient </a:t>
            </a:r>
          </a:p>
          <a:p>
            <a:r>
              <a:rPr lang="en-ZA" dirty="0" smtClean="0"/>
              <a:t>Decide if it is an intrinsic lung problem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3218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Is there a VENTILATION problem</a:t>
            </a:r>
          </a:p>
          <a:p>
            <a:r>
              <a:rPr lang="en-ZA" dirty="0" smtClean="0"/>
              <a:t>Look at PaCO2</a:t>
            </a:r>
          </a:p>
          <a:p>
            <a:pPr lvl="1"/>
            <a:r>
              <a:rPr lang="en-ZA" dirty="0" smtClean="0"/>
              <a:t>&lt;35 hyperventilation</a:t>
            </a:r>
          </a:p>
          <a:p>
            <a:pPr lvl="1"/>
            <a:r>
              <a:rPr lang="en-ZA" dirty="0" smtClean="0"/>
              <a:t>&gt;45 hyperventilation</a:t>
            </a:r>
          </a:p>
          <a:p>
            <a:r>
              <a:rPr lang="en-ZA" dirty="0" smtClean="0"/>
              <a:t>Remember that ventilation always interpreted with pH in mind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6365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What is the pH</a:t>
            </a:r>
          </a:p>
          <a:p>
            <a:pPr lvl="1"/>
            <a:r>
              <a:rPr lang="en-ZA" dirty="0" smtClean="0"/>
              <a:t>Normal</a:t>
            </a:r>
          </a:p>
          <a:p>
            <a:pPr lvl="2"/>
            <a:r>
              <a:rPr lang="en-ZA" dirty="0" smtClean="0"/>
              <a:t>Normal</a:t>
            </a:r>
          </a:p>
          <a:p>
            <a:pPr lvl="2"/>
            <a:r>
              <a:rPr lang="en-ZA" dirty="0" smtClean="0"/>
              <a:t>Compensated</a:t>
            </a:r>
          </a:p>
          <a:p>
            <a:pPr lvl="2"/>
            <a:r>
              <a:rPr lang="en-ZA" dirty="0" smtClean="0"/>
              <a:t>Mixed</a:t>
            </a:r>
          </a:p>
          <a:p>
            <a:pPr lvl="1"/>
            <a:r>
              <a:rPr lang="en-ZA" dirty="0" smtClean="0"/>
              <a:t>Alkalosis</a:t>
            </a:r>
          </a:p>
          <a:p>
            <a:pPr lvl="1"/>
            <a:r>
              <a:rPr lang="en-ZA" dirty="0" smtClean="0"/>
              <a:t>Acidosis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9223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Does the PaCO2 FIT IN with the pH</a:t>
            </a:r>
          </a:p>
          <a:p>
            <a:pPr lvl="1"/>
            <a:r>
              <a:rPr lang="en-ZA" dirty="0" smtClean="0"/>
              <a:t>Alkalosis + PaCO2 &lt; 40 mmHg = Respiratory Alkalosis</a:t>
            </a:r>
          </a:p>
          <a:p>
            <a:pPr lvl="1"/>
            <a:r>
              <a:rPr lang="en-ZA" dirty="0" smtClean="0"/>
              <a:t>Acidosis + PaCO2 &gt; 40 mmHg = Respiratory acidosis</a:t>
            </a:r>
          </a:p>
          <a:p>
            <a:r>
              <a:rPr lang="en-ZA" dirty="0" smtClean="0"/>
              <a:t>If the PaCO2 does not fit in with the </a:t>
            </a:r>
            <a:r>
              <a:rPr lang="en-ZA" dirty="0" err="1" smtClean="0"/>
              <a:t>ph</a:t>
            </a:r>
            <a:r>
              <a:rPr lang="en-ZA" dirty="0" smtClean="0"/>
              <a:t> , move to next step</a:t>
            </a:r>
          </a:p>
          <a:p>
            <a:r>
              <a:rPr lang="en-ZA" dirty="0" smtClean="0"/>
              <a:t>If the PaCO2 fit in with </a:t>
            </a:r>
            <a:r>
              <a:rPr lang="en-ZA" dirty="0" err="1" smtClean="0"/>
              <a:t>Ph</a:t>
            </a:r>
            <a:r>
              <a:rPr lang="en-ZA" dirty="0" smtClean="0"/>
              <a:t> = PRIMARY ABNORMALITY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4442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Step 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Look at the HCO3</a:t>
            </a:r>
          </a:p>
          <a:p>
            <a:r>
              <a:rPr lang="en-ZA" dirty="0" smtClean="0"/>
              <a:t>Does the SBC fit in with the pH</a:t>
            </a:r>
          </a:p>
          <a:p>
            <a:pPr lvl="1"/>
            <a:r>
              <a:rPr lang="en-ZA" dirty="0" smtClean="0"/>
              <a:t>Alkalosis + SBC &gt; 24 = Metabolic alkalosis</a:t>
            </a:r>
          </a:p>
          <a:p>
            <a:pPr lvl="1"/>
            <a:r>
              <a:rPr lang="en-ZA" dirty="0" smtClean="0"/>
              <a:t>Acidosis + SBC &lt; 24 = Metabolic acidosis</a:t>
            </a:r>
          </a:p>
          <a:p>
            <a:r>
              <a:rPr lang="en-ZA" dirty="0" smtClean="0"/>
              <a:t>This will be the primary abnormality if the PaCO2 did not fit in with pH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5766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553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Blood gas and acid base evaluation</vt:lpstr>
      <vt:lpstr>Step one</vt:lpstr>
      <vt:lpstr>Step 1</vt:lpstr>
      <vt:lpstr>Step two</vt:lpstr>
      <vt:lpstr>Step 2</vt:lpstr>
      <vt:lpstr>Step 3</vt:lpstr>
      <vt:lpstr>Step 4</vt:lpstr>
      <vt:lpstr>Step 5</vt:lpstr>
      <vt:lpstr>Step 6</vt:lpstr>
      <vt:lpstr>But wait , there is more</vt:lpstr>
      <vt:lpstr>Step 7</vt:lpstr>
      <vt:lpstr>Step 8</vt:lpstr>
      <vt:lpstr>Step 9</vt:lpstr>
      <vt:lpstr>Step 10</vt:lpstr>
      <vt:lpstr>Intracellular pH</vt:lpstr>
      <vt:lpstr>Administration of 8.4% NaHCO3</vt:lpstr>
      <vt:lpstr>Chloride/Sodium Ratio</vt:lpstr>
      <vt:lpstr>Sodium</vt:lpstr>
      <vt:lpstr>Sodium</vt:lpstr>
      <vt:lpstr>Potassium</vt:lpstr>
    </vt:vector>
  </TitlesOfParts>
  <Company>University of Pretoria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gas and acid base evaluation</dc:title>
  <dc:creator>user</dc:creator>
  <cp:lastModifiedBy>User</cp:lastModifiedBy>
  <cp:revision>23</cp:revision>
  <dcterms:created xsi:type="dcterms:W3CDTF">2013-05-24T07:23:40Z</dcterms:created>
  <dcterms:modified xsi:type="dcterms:W3CDTF">2013-05-31T11:22:53Z</dcterms:modified>
</cp:coreProperties>
</file>