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98" r:id="rId6"/>
    <p:sldId id="299" r:id="rId7"/>
    <p:sldId id="259" r:id="rId8"/>
    <p:sldId id="260" r:id="rId9"/>
    <p:sldId id="261" r:id="rId10"/>
    <p:sldId id="262" r:id="rId11"/>
    <p:sldId id="263" r:id="rId12"/>
    <p:sldId id="267" r:id="rId13"/>
    <p:sldId id="265" r:id="rId14"/>
    <p:sldId id="281" r:id="rId15"/>
    <p:sldId id="268" r:id="rId16"/>
    <p:sldId id="266" r:id="rId17"/>
    <p:sldId id="269" r:id="rId18"/>
    <p:sldId id="270" r:id="rId19"/>
    <p:sldId id="271" r:id="rId20"/>
    <p:sldId id="300" r:id="rId21"/>
    <p:sldId id="273" r:id="rId22"/>
    <p:sldId id="274" r:id="rId23"/>
    <p:sldId id="277" r:id="rId24"/>
    <p:sldId id="278" r:id="rId25"/>
    <p:sldId id="279" r:id="rId26"/>
    <p:sldId id="275" r:id="rId27"/>
    <p:sldId id="276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BF2D3-613D-4DF4-A315-51312AEB2FB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B8761-CD1B-4D2F-9B5E-3CB5BF9E5A02}">
      <dgm:prSet phldrT="[Text]"/>
      <dgm:spPr>
        <a:solidFill>
          <a:srgbClr val="92D050"/>
        </a:solidFill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1)Both fear of gaining weight/misconception of body image</a:t>
          </a:r>
        </a:p>
        <a:p>
          <a:pPr algn="l"/>
          <a:r>
            <a:rPr lang="en-US" dirty="0" smtClean="0">
              <a:solidFill>
                <a:schemeClr val="bg1"/>
              </a:solidFill>
            </a:rPr>
            <a:t>2)both can have binging, purging, restriction, exercise etc  </a:t>
          </a:r>
          <a:endParaRPr lang="en-US" dirty="0">
            <a:solidFill>
              <a:schemeClr val="bg1"/>
            </a:solidFill>
          </a:endParaRPr>
        </a:p>
      </dgm:t>
    </dgm:pt>
    <dgm:pt modelId="{936A6B9C-DA3B-4F02-9C75-522C7F6ABCDC}" type="parTrans" cxnId="{65F9D04B-7FCB-4BE0-BAAC-B699547B2ED6}">
      <dgm:prSet/>
      <dgm:spPr/>
      <dgm:t>
        <a:bodyPr/>
        <a:lstStyle/>
        <a:p>
          <a:endParaRPr lang="en-US"/>
        </a:p>
      </dgm:t>
    </dgm:pt>
    <dgm:pt modelId="{9CFEF9A8-CF32-498D-ACE5-8E1F223B119B}" type="sibTrans" cxnId="{65F9D04B-7FCB-4BE0-BAAC-B699547B2ED6}">
      <dgm:prSet/>
      <dgm:spPr/>
      <dgm:t>
        <a:bodyPr/>
        <a:lstStyle/>
        <a:p>
          <a:endParaRPr lang="en-US"/>
        </a:p>
      </dgm:t>
    </dgm:pt>
    <dgm:pt modelId="{94FF9618-5A8C-4CB8-84B1-0EAAC22D751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u="sng" dirty="0" smtClean="0"/>
            <a:t>Anorexia</a:t>
          </a:r>
        </a:p>
        <a:p>
          <a:r>
            <a:rPr lang="en-US" dirty="0" smtClean="0">
              <a:solidFill>
                <a:schemeClr val="bg1"/>
              </a:solidFill>
            </a:rPr>
            <a:t>1)Weight must be below 85% of expected</a:t>
          </a:r>
        </a:p>
        <a:p>
          <a:r>
            <a:rPr lang="en-US" dirty="0" smtClean="0">
              <a:solidFill>
                <a:schemeClr val="tx1">
                  <a:lumMod val="95000"/>
                </a:schemeClr>
              </a:solidFill>
            </a:rPr>
            <a:t>2)</a:t>
          </a:r>
          <a:r>
            <a:rPr lang="en-US" b="1" dirty="0" smtClean="0">
              <a:solidFill>
                <a:schemeClr val="tx1">
                  <a:lumMod val="95000"/>
                </a:schemeClr>
              </a:solidFill>
            </a:rPr>
            <a:t>Can </a:t>
          </a:r>
          <a:r>
            <a:rPr lang="en-US" dirty="0" smtClean="0">
              <a:solidFill>
                <a:schemeClr val="tx1">
                  <a:lumMod val="95000"/>
                </a:schemeClr>
              </a:solidFill>
            </a:rPr>
            <a:t>have any abnormal eating behavior including binging and purging</a:t>
          </a:r>
          <a:endParaRPr lang="en-US" dirty="0">
            <a:solidFill>
              <a:schemeClr val="tx1">
                <a:lumMod val="95000"/>
              </a:schemeClr>
            </a:solidFill>
          </a:endParaRPr>
        </a:p>
      </dgm:t>
    </dgm:pt>
    <dgm:pt modelId="{BCA58592-5CF8-4F04-B953-63C86BC2D777}" type="parTrans" cxnId="{CC7FFEBF-8949-4B19-AF3B-D1E6862D60FA}">
      <dgm:prSet/>
      <dgm:spPr/>
      <dgm:t>
        <a:bodyPr/>
        <a:lstStyle/>
        <a:p>
          <a:endParaRPr lang="en-US"/>
        </a:p>
      </dgm:t>
    </dgm:pt>
    <dgm:pt modelId="{7CAD974E-BEA9-48CB-849A-AB80C7B3B0BC}" type="sibTrans" cxnId="{CC7FFEBF-8949-4B19-AF3B-D1E6862D60FA}">
      <dgm:prSet/>
      <dgm:spPr/>
      <dgm:t>
        <a:bodyPr/>
        <a:lstStyle/>
        <a:p>
          <a:endParaRPr lang="en-US"/>
        </a:p>
      </dgm:t>
    </dgm:pt>
    <dgm:pt modelId="{39C201EA-CF03-4F44-B034-5B48FB3EF53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u="sng" dirty="0" smtClean="0"/>
            <a:t>Bulimia:</a:t>
          </a:r>
        </a:p>
        <a:p>
          <a:r>
            <a:rPr lang="en-US" dirty="0" smtClean="0">
              <a:solidFill>
                <a:schemeClr val="bg1"/>
              </a:solidFill>
            </a:rPr>
            <a:t>1)Weight must be above 85% of expected</a:t>
          </a:r>
        </a:p>
        <a:p>
          <a:r>
            <a:rPr lang="en-US" dirty="0" smtClean="0"/>
            <a:t>2)</a:t>
          </a:r>
          <a:r>
            <a:rPr lang="en-US" b="1" dirty="0" smtClean="0"/>
            <a:t>Must</a:t>
          </a:r>
          <a:r>
            <a:rPr lang="en-US" dirty="0" smtClean="0"/>
            <a:t> have binging with compensatory behavior which can be restriction/exercise( does not have to be purging)</a:t>
          </a:r>
          <a:endParaRPr lang="en-US" dirty="0"/>
        </a:p>
      </dgm:t>
    </dgm:pt>
    <dgm:pt modelId="{DECE43B8-92A1-43CF-A946-1ABBAC3C371D}" type="parTrans" cxnId="{1002A3C1-5571-4BF5-93E1-DCACA160981C}">
      <dgm:prSet/>
      <dgm:spPr/>
      <dgm:t>
        <a:bodyPr/>
        <a:lstStyle/>
        <a:p>
          <a:endParaRPr lang="en-US"/>
        </a:p>
      </dgm:t>
    </dgm:pt>
    <dgm:pt modelId="{2476E917-D9E7-446D-BCD8-FC600B0F319F}" type="sibTrans" cxnId="{1002A3C1-5571-4BF5-93E1-DCACA160981C}">
      <dgm:prSet/>
      <dgm:spPr/>
      <dgm:t>
        <a:bodyPr/>
        <a:lstStyle/>
        <a:p>
          <a:endParaRPr lang="en-US"/>
        </a:p>
      </dgm:t>
    </dgm:pt>
    <dgm:pt modelId="{01C666E8-6079-4C50-BB6D-FBE79F0A3A7C}">
      <dgm:prSet phldrT="[Text]" phldr="1"/>
      <dgm:spPr/>
      <dgm:t>
        <a:bodyPr/>
        <a:lstStyle/>
        <a:p>
          <a:endParaRPr lang="en-US" dirty="0"/>
        </a:p>
      </dgm:t>
    </dgm:pt>
    <dgm:pt modelId="{AC22D87F-A707-4B23-9B68-B573CB5FCFAB}" type="parTrans" cxnId="{84B6BFE5-FB69-4AD4-BE13-5E3C8736DF81}">
      <dgm:prSet/>
      <dgm:spPr/>
      <dgm:t>
        <a:bodyPr/>
        <a:lstStyle/>
        <a:p>
          <a:endParaRPr lang="en-US"/>
        </a:p>
      </dgm:t>
    </dgm:pt>
    <dgm:pt modelId="{4A582A98-25B1-4EDA-9070-9AA825B01F74}" type="sibTrans" cxnId="{84B6BFE5-FB69-4AD4-BE13-5E3C8736DF81}">
      <dgm:prSet/>
      <dgm:spPr/>
      <dgm:t>
        <a:bodyPr/>
        <a:lstStyle/>
        <a:p>
          <a:endParaRPr lang="en-US"/>
        </a:p>
      </dgm:t>
    </dgm:pt>
    <dgm:pt modelId="{E7AE7454-C1E4-4F6E-BF95-89661B8F207D}" type="pres">
      <dgm:prSet presAssocID="{EFFBF2D3-613D-4DF4-A315-51312AEB2F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52647-3982-4C5E-981C-31049412E408}" type="pres">
      <dgm:prSet presAssocID="{BDFB8761-CD1B-4D2F-9B5E-3CB5BF9E5A02}" presName="roof" presStyleLbl="dkBgShp" presStyleIdx="0" presStyleCnt="2"/>
      <dgm:spPr/>
      <dgm:t>
        <a:bodyPr/>
        <a:lstStyle/>
        <a:p>
          <a:endParaRPr lang="en-US"/>
        </a:p>
      </dgm:t>
    </dgm:pt>
    <dgm:pt modelId="{DCCF06A5-E619-46BB-8F09-519808A25462}" type="pres">
      <dgm:prSet presAssocID="{BDFB8761-CD1B-4D2F-9B5E-3CB5BF9E5A02}" presName="pillars" presStyleCnt="0"/>
      <dgm:spPr/>
    </dgm:pt>
    <dgm:pt modelId="{D4705C35-07D2-44A2-B6C5-F090E8A829C6}" type="pres">
      <dgm:prSet presAssocID="{BDFB8761-CD1B-4D2F-9B5E-3CB5BF9E5A0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9BA06-7D6A-4FE3-A1D2-890A88C8F40B}" type="pres">
      <dgm:prSet presAssocID="{39C201EA-CF03-4F44-B034-5B48FB3EF53E}" presName="pillarX" presStyleLbl="node1" presStyleIdx="1" presStyleCnt="3" custLinFactNeighborX="2422" custLinFactNeighborY="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492AE-961F-48FF-B3F4-B2258ABAC4F8}" type="pres">
      <dgm:prSet presAssocID="{01C666E8-6079-4C50-BB6D-FBE79F0A3A7C}" presName="pillarX" presStyleLbl="node1" presStyleIdx="2" presStyleCnt="3" custFlipHor="1" custScaleX="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3EBBE-6BDA-47A8-AD42-18915860D94A}" type="pres">
      <dgm:prSet presAssocID="{BDFB8761-CD1B-4D2F-9B5E-3CB5BF9E5A02}" presName="base" presStyleLbl="dkBgShp" presStyleIdx="1" presStyleCnt="2"/>
      <dgm:spPr/>
    </dgm:pt>
  </dgm:ptLst>
  <dgm:cxnLst>
    <dgm:cxn modelId="{84B6BFE5-FB69-4AD4-BE13-5E3C8736DF81}" srcId="{BDFB8761-CD1B-4D2F-9B5E-3CB5BF9E5A02}" destId="{01C666E8-6079-4C50-BB6D-FBE79F0A3A7C}" srcOrd="2" destOrd="0" parTransId="{AC22D87F-A707-4B23-9B68-B573CB5FCFAB}" sibTransId="{4A582A98-25B1-4EDA-9070-9AA825B01F74}"/>
    <dgm:cxn modelId="{BE2BC876-9CB0-4948-BDD8-5E7CAD42889D}" type="presOf" srcId="{01C666E8-6079-4C50-BB6D-FBE79F0A3A7C}" destId="{E85492AE-961F-48FF-B3F4-B2258ABAC4F8}" srcOrd="0" destOrd="0" presId="urn:microsoft.com/office/officeart/2005/8/layout/hList3"/>
    <dgm:cxn modelId="{1002A3C1-5571-4BF5-93E1-DCACA160981C}" srcId="{BDFB8761-CD1B-4D2F-9B5E-3CB5BF9E5A02}" destId="{39C201EA-CF03-4F44-B034-5B48FB3EF53E}" srcOrd="1" destOrd="0" parTransId="{DECE43B8-92A1-43CF-A946-1ABBAC3C371D}" sibTransId="{2476E917-D9E7-446D-BCD8-FC600B0F319F}"/>
    <dgm:cxn modelId="{871F76BF-E43E-4B37-B819-289AFFAC7079}" type="presOf" srcId="{94FF9618-5A8C-4CB8-84B1-0EAAC22D7515}" destId="{D4705C35-07D2-44A2-B6C5-F090E8A829C6}" srcOrd="0" destOrd="0" presId="urn:microsoft.com/office/officeart/2005/8/layout/hList3"/>
    <dgm:cxn modelId="{53E56B08-C3EB-40C0-880F-CB8C8EB54EB0}" type="presOf" srcId="{EFFBF2D3-613D-4DF4-A315-51312AEB2FB0}" destId="{E7AE7454-C1E4-4F6E-BF95-89661B8F207D}" srcOrd="0" destOrd="0" presId="urn:microsoft.com/office/officeart/2005/8/layout/hList3"/>
    <dgm:cxn modelId="{65F9D04B-7FCB-4BE0-BAAC-B699547B2ED6}" srcId="{EFFBF2D3-613D-4DF4-A315-51312AEB2FB0}" destId="{BDFB8761-CD1B-4D2F-9B5E-3CB5BF9E5A02}" srcOrd="0" destOrd="0" parTransId="{936A6B9C-DA3B-4F02-9C75-522C7F6ABCDC}" sibTransId="{9CFEF9A8-CF32-498D-ACE5-8E1F223B119B}"/>
    <dgm:cxn modelId="{CC7FFEBF-8949-4B19-AF3B-D1E6862D60FA}" srcId="{BDFB8761-CD1B-4D2F-9B5E-3CB5BF9E5A02}" destId="{94FF9618-5A8C-4CB8-84B1-0EAAC22D7515}" srcOrd="0" destOrd="0" parTransId="{BCA58592-5CF8-4F04-B953-63C86BC2D777}" sibTransId="{7CAD974E-BEA9-48CB-849A-AB80C7B3B0BC}"/>
    <dgm:cxn modelId="{9FBDCD66-28A2-40A9-89CF-745B7B3842A7}" type="presOf" srcId="{39C201EA-CF03-4F44-B034-5B48FB3EF53E}" destId="{40F9BA06-7D6A-4FE3-A1D2-890A88C8F40B}" srcOrd="0" destOrd="0" presId="urn:microsoft.com/office/officeart/2005/8/layout/hList3"/>
    <dgm:cxn modelId="{0B286A68-2053-4136-958B-32451A85BECC}" type="presOf" srcId="{BDFB8761-CD1B-4D2F-9B5E-3CB5BF9E5A02}" destId="{C9B52647-3982-4C5E-981C-31049412E408}" srcOrd="0" destOrd="0" presId="urn:microsoft.com/office/officeart/2005/8/layout/hList3"/>
    <dgm:cxn modelId="{36190890-1B78-4490-BA00-D78125C38D43}" type="presParOf" srcId="{E7AE7454-C1E4-4F6E-BF95-89661B8F207D}" destId="{C9B52647-3982-4C5E-981C-31049412E408}" srcOrd="0" destOrd="0" presId="urn:microsoft.com/office/officeart/2005/8/layout/hList3"/>
    <dgm:cxn modelId="{B374F0B7-EA34-4205-8687-FEFB02678E49}" type="presParOf" srcId="{E7AE7454-C1E4-4F6E-BF95-89661B8F207D}" destId="{DCCF06A5-E619-46BB-8F09-519808A25462}" srcOrd="1" destOrd="0" presId="urn:microsoft.com/office/officeart/2005/8/layout/hList3"/>
    <dgm:cxn modelId="{859D18DD-0471-4E09-AD39-9564508D77E1}" type="presParOf" srcId="{DCCF06A5-E619-46BB-8F09-519808A25462}" destId="{D4705C35-07D2-44A2-B6C5-F090E8A829C6}" srcOrd="0" destOrd="0" presId="urn:microsoft.com/office/officeart/2005/8/layout/hList3"/>
    <dgm:cxn modelId="{C7279EDB-33D6-476B-A604-8A43EBDE62BD}" type="presParOf" srcId="{DCCF06A5-E619-46BB-8F09-519808A25462}" destId="{40F9BA06-7D6A-4FE3-A1D2-890A88C8F40B}" srcOrd="1" destOrd="0" presId="urn:microsoft.com/office/officeart/2005/8/layout/hList3"/>
    <dgm:cxn modelId="{32A3AA2C-8855-4DCA-95B7-A01027C6EF9D}" type="presParOf" srcId="{DCCF06A5-E619-46BB-8F09-519808A25462}" destId="{E85492AE-961F-48FF-B3F4-B2258ABAC4F8}" srcOrd="2" destOrd="0" presId="urn:microsoft.com/office/officeart/2005/8/layout/hList3"/>
    <dgm:cxn modelId="{FB3D3B55-1CF9-490C-87EF-83AE0E6C639D}" type="presParOf" srcId="{E7AE7454-C1E4-4F6E-BF95-89661B8F207D}" destId="{18B3EBBE-6BDA-47A8-AD42-18915860D94A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1F357-12E0-4234-8A52-19E48C447CC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5708B-1B0B-4A6B-BE62-956ED8EFE6AF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Therapy</a:t>
          </a:r>
          <a:endParaRPr lang="en-US" b="1" dirty="0">
            <a:solidFill>
              <a:schemeClr val="bg1"/>
            </a:solidFill>
          </a:endParaRPr>
        </a:p>
      </dgm:t>
    </dgm:pt>
    <dgm:pt modelId="{971D158D-6D9A-47B7-AEFD-D20829532423}" type="parTrans" cxnId="{FB55DDC9-C1B2-46E5-880B-5FE88CD7983C}">
      <dgm:prSet/>
      <dgm:spPr/>
      <dgm:t>
        <a:bodyPr/>
        <a:lstStyle/>
        <a:p>
          <a:endParaRPr lang="en-US"/>
        </a:p>
      </dgm:t>
    </dgm:pt>
    <dgm:pt modelId="{D2F2F379-770D-4BC5-9863-B1F78E4A2E81}" type="sibTrans" cxnId="{FB55DDC9-C1B2-46E5-880B-5FE88CD7983C}">
      <dgm:prSet/>
      <dgm:spPr/>
      <dgm:t>
        <a:bodyPr/>
        <a:lstStyle/>
        <a:p>
          <a:endParaRPr lang="en-US"/>
        </a:p>
      </dgm:t>
    </dgm:pt>
    <dgm:pt modelId="{B4F0E865-A13E-47B5-9FD3-BA6D8C009639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Most evidence family therapy</a:t>
          </a:r>
          <a:endParaRPr lang="en-US" dirty="0"/>
        </a:p>
      </dgm:t>
    </dgm:pt>
    <dgm:pt modelId="{B408575A-73F8-4C75-A526-140C6A7E007D}" type="parTrans" cxnId="{20FB463B-C535-414F-8085-3B62A0E33891}">
      <dgm:prSet/>
      <dgm:spPr/>
      <dgm:t>
        <a:bodyPr/>
        <a:lstStyle/>
        <a:p>
          <a:endParaRPr lang="en-US"/>
        </a:p>
      </dgm:t>
    </dgm:pt>
    <dgm:pt modelId="{8D789FFF-6EEF-450D-BAA6-E7876C5568F8}" type="sibTrans" cxnId="{20FB463B-C535-414F-8085-3B62A0E33891}">
      <dgm:prSet/>
      <dgm:spPr/>
      <dgm:t>
        <a:bodyPr/>
        <a:lstStyle/>
        <a:p>
          <a:endParaRPr lang="en-US"/>
        </a:p>
      </dgm:t>
    </dgm:pt>
    <dgm:pt modelId="{657C45D8-93BB-4321-88F6-4AF6BB6D4FE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Increasing evidence CBT</a:t>
          </a:r>
          <a:endParaRPr lang="en-US" dirty="0"/>
        </a:p>
      </dgm:t>
    </dgm:pt>
    <dgm:pt modelId="{BA1683FB-4776-4953-A957-9D4AD7BC7DB1}" type="parTrans" cxnId="{9B8F5EE2-7C6D-4C68-A411-E773E7972307}">
      <dgm:prSet/>
      <dgm:spPr/>
      <dgm:t>
        <a:bodyPr/>
        <a:lstStyle/>
        <a:p>
          <a:endParaRPr lang="en-US"/>
        </a:p>
      </dgm:t>
    </dgm:pt>
    <dgm:pt modelId="{D274FFC9-3C6B-4F8D-844F-753EC800E9A9}" type="sibTrans" cxnId="{9B8F5EE2-7C6D-4C68-A411-E773E7972307}">
      <dgm:prSet/>
      <dgm:spPr/>
      <dgm:t>
        <a:bodyPr/>
        <a:lstStyle/>
        <a:p>
          <a:endParaRPr lang="en-US"/>
        </a:p>
      </dgm:t>
    </dgm:pt>
    <dgm:pt modelId="{5E341E8E-302B-47B5-926D-088878FE53E0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pharms</a:t>
          </a:r>
          <a:endParaRPr lang="en-US" b="1" dirty="0">
            <a:solidFill>
              <a:schemeClr val="bg1"/>
            </a:solidFill>
          </a:endParaRPr>
        </a:p>
      </dgm:t>
    </dgm:pt>
    <dgm:pt modelId="{2929CCD6-0800-4C4E-9FBB-A6C573362913}" type="parTrans" cxnId="{A6420DF9-AB7B-4BA8-944D-A630C8C8CE87}">
      <dgm:prSet/>
      <dgm:spPr/>
      <dgm:t>
        <a:bodyPr/>
        <a:lstStyle/>
        <a:p>
          <a:endParaRPr lang="en-US"/>
        </a:p>
      </dgm:t>
    </dgm:pt>
    <dgm:pt modelId="{6B0D4E88-9EBF-4C04-B4DC-E922D0F7E153}" type="sibTrans" cxnId="{A6420DF9-AB7B-4BA8-944D-A630C8C8CE87}">
      <dgm:prSet/>
      <dgm:spPr/>
      <dgm:t>
        <a:bodyPr/>
        <a:lstStyle/>
        <a:p>
          <a:endParaRPr lang="en-US"/>
        </a:p>
      </dgm:t>
    </dgm:pt>
    <dgm:pt modelId="{490C6731-8749-4406-B1F4-8B2BA39AA45A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No pharmacotherapy </a:t>
          </a:r>
        </a:p>
        <a:p>
          <a:r>
            <a:rPr lang="en-US" dirty="0" smtClean="0"/>
            <a:t>Tx core symptoms</a:t>
          </a:r>
          <a:endParaRPr lang="en-US" dirty="0"/>
        </a:p>
      </dgm:t>
    </dgm:pt>
    <dgm:pt modelId="{AAF5406F-AAA1-433A-BDEA-D403755B14D5}" type="parTrans" cxnId="{B22AE69C-83B3-445C-BF33-A3C6D03777A5}">
      <dgm:prSet/>
      <dgm:spPr/>
      <dgm:t>
        <a:bodyPr/>
        <a:lstStyle/>
        <a:p>
          <a:endParaRPr lang="en-US"/>
        </a:p>
      </dgm:t>
    </dgm:pt>
    <dgm:pt modelId="{3EBEC858-CA92-4E76-9A0C-85644D4344F9}" type="sibTrans" cxnId="{B22AE69C-83B3-445C-BF33-A3C6D03777A5}">
      <dgm:prSet/>
      <dgm:spPr/>
      <dgm:t>
        <a:bodyPr/>
        <a:lstStyle/>
        <a:p>
          <a:endParaRPr lang="en-US"/>
        </a:p>
      </dgm:t>
    </dgm:pt>
    <dgm:pt modelId="{711D94C0-C815-4428-BFA9-EB520A519561}">
      <dgm:prSet phldrT="[Text]"/>
      <dgm:spPr>
        <a:solidFill>
          <a:srgbClr val="FFC000"/>
        </a:solidFill>
      </dgm:spPr>
      <dgm:t>
        <a:bodyPr/>
        <a:lstStyle/>
        <a:p>
          <a:r>
            <a:rPr lang="en-US" u="sng" dirty="0" smtClean="0"/>
            <a:t>Some evidence olanzapine:</a:t>
          </a:r>
        </a:p>
        <a:p>
          <a:r>
            <a:rPr lang="en-US" dirty="0" smtClean="0"/>
            <a:t>reports increase weight, decrease fear of weight gain, also reduce resistance to treatment, also decrease depression, anxiety, OCD</a:t>
          </a:r>
          <a:endParaRPr lang="en-US" dirty="0"/>
        </a:p>
      </dgm:t>
    </dgm:pt>
    <dgm:pt modelId="{2258F639-A756-4532-8276-E9F4AEA8AD72}" type="parTrans" cxnId="{283C4D4E-DDEC-4274-8AA0-5D0C4A045888}">
      <dgm:prSet/>
      <dgm:spPr/>
      <dgm:t>
        <a:bodyPr/>
        <a:lstStyle/>
        <a:p>
          <a:endParaRPr lang="en-US"/>
        </a:p>
      </dgm:t>
    </dgm:pt>
    <dgm:pt modelId="{31530C53-AE77-4C04-AE60-D9E082BBE040}" type="sibTrans" cxnId="{283C4D4E-DDEC-4274-8AA0-5D0C4A045888}">
      <dgm:prSet/>
      <dgm:spPr/>
      <dgm:t>
        <a:bodyPr/>
        <a:lstStyle/>
        <a:p>
          <a:endParaRPr lang="en-US"/>
        </a:p>
      </dgm:t>
    </dgm:pt>
    <dgm:pt modelId="{C66A768F-05CA-4F1B-96F6-9BBAFABB582C}" type="pres">
      <dgm:prSet presAssocID="{F5F1F357-12E0-4234-8A52-19E48C447CC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CB83D7-013C-4C0E-8F31-048F0F1B2FC7}" type="pres">
      <dgm:prSet presAssocID="{F7B5708B-1B0B-4A6B-BE62-956ED8EFE6AF}" presName="posSpace" presStyleCnt="0"/>
      <dgm:spPr/>
    </dgm:pt>
    <dgm:pt modelId="{C41D243B-1C24-4928-80C3-8C059867AC7F}" type="pres">
      <dgm:prSet presAssocID="{F7B5708B-1B0B-4A6B-BE62-956ED8EFE6AF}" presName="vertFlow" presStyleCnt="0"/>
      <dgm:spPr/>
    </dgm:pt>
    <dgm:pt modelId="{05E5DF04-69D4-4314-8A9D-1975FDB1D260}" type="pres">
      <dgm:prSet presAssocID="{F7B5708B-1B0B-4A6B-BE62-956ED8EFE6AF}" presName="topSpace" presStyleCnt="0"/>
      <dgm:spPr/>
    </dgm:pt>
    <dgm:pt modelId="{2B896169-2DFC-4260-82D8-319B52D7FF1D}" type="pres">
      <dgm:prSet presAssocID="{F7B5708B-1B0B-4A6B-BE62-956ED8EFE6AF}" presName="firstComp" presStyleCnt="0"/>
      <dgm:spPr/>
    </dgm:pt>
    <dgm:pt modelId="{948A0582-17D6-46A8-B600-E41A94A1ECC7}" type="pres">
      <dgm:prSet presAssocID="{F7B5708B-1B0B-4A6B-BE62-956ED8EFE6AF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EBF10DEE-A2DF-4F52-8B01-5CDE80869FDC}" type="pres">
      <dgm:prSet presAssocID="{F7B5708B-1B0B-4A6B-BE62-956ED8EFE6AF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9A7CA-AE46-49B5-9177-E2D4722F8CA4}" type="pres">
      <dgm:prSet presAssocID="{657C45D8-93BB-4321-88F6-4AF6BB6D4FEC}" presName="comp" presStyleCnt="0"/>
      <dgm:spPr/>
    </dgm:pt>
    <dgm:pt modelId="{834DD755-CBAB-4DE9-8314-7361D298CA87}" type="pres">
      <dgm:prSet presAssocID="{657C45D8-93BB-4321-88F6-4AF6BB6D4FEC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DC64C59C-998A-4B06-B657-5E7D494B054B}" type="pres">
      <dgm:prSet presAssocID="{657C45D8-93BB-4321-88F6-4AF6BB6D4FE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FC236-A5CC-476C-8F33-E304C1C1B028}" type="pres">
      <dgm:prSet presAssocID="{F7B5708B-1B0B-4A6B-BE62-956ED8EFE6AF}" presName="negSpace" presStyleCnt="0"/>
      <dgm:spPr/>
    </dgm:pt>
    <dgm:pt modelId="{D8791DA0-642E-4527-97BF-5C1D48C4AC48}" type="pres">
      <dgm:prSet presAssocID="{F7B5708B-1B0B-4A6B-BE62-956ED8EFE6AF}" presName="circle" presStyleLbl="node1" presStyleIdx="0" presStyleCnt="2" custLinFactX="63760" custLinFactNeighborX="100000" custLinFactNeighborY="20708"/>
      <dgm:spPr/>
      <dgm:t>
        <a:bodyPr/>
        <a:lstStyle/>
        <a:p>
          <a:endParaRPr lang="en-US"/>
        </a:p>
      </dgm:t>
    </dgm:pt>
    <dgm:pt modelId="{D8A93A3F-C2AD-4A5A-BFF2-9E956BDA3418}" type="pres">
      <dgm:prSet presAssocID="{D2F2F379-770D-4BC5-9863-B1F78E4A2E81}" presName="transSpace" presStyleCnt="0"/>
      <dgm:spPr/>
    </dgm:pt>
    <dgm:pt modelId="{010A1A93-9BD7-430D-B167-CD25FB65D72D}" type="pres">
      <dgm:prSet presAssocID="{5E341E8E-302B-47B5-926D-088878FE53E0}" presName="posSpace" presStyleCnt="0"/>
      <dgm:spPr/>
    </dgm:pt>
    <dgm:pt modelId="{2F6603C0-F2D1-4DE2-B452-C61229F8D292}" type="pres">
      <dgm:prSet presAssocID="{5E341E8E-302B-47B5-926D-088878FE53E0}" presName="vertFlow" presStyleCnt="0"/>
      <dgm:spPr/>
    </dgm:pt>
    <dgm:pt modelId="{7C4D1AFC-35F5-4320-AC8B-CF01A627CB31}" type="pres">
      <dgm:prSet presAssocID="{5E341E8E-302B-47B5-926D-088878FE53E0}" presName="topSpace" presStyleCnt="0"/>
      <dgm:spPr/>
    </dgm:pt>
    <dgm:pt modelId="{2CE9C358-5783-4A58-A964-C7B12C925541}" type="pres">
      <dgm:prSet presAssocID="{5E341E8E-302B-47B5-926D-088878FE53E0}" presName="firstComp" presStyleCnt="0"/>
      <dgm:spPr/>
    </dgm:pt>
    <dgm:pt modelId="{95DC2D4E-06D5-44DB-B5F5-BCA969560E88}" type="pres">
      <dgm:prSet presAssocID="{5E341E8E-302B-47B5-926D-088878FE53E0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A55776A-8C89-476A-BA79-9E6677DC5A58}" type="pres">
      <dgm:prSet presAssocID="{5E341E8E-302B-47B5-926D-088878FE53E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DE51C-B359-4D8A-BA3A-EA1E0A9CC46D}" type="pres">
      <dgm:prSet presAssocID="{711D94C0-C815-4428-BFA9-EB520A519561}" presName="comp" presStyleCnt="0"/>
      <dgm:spPr/>
    </dgm:pt>
    <dgm:pt modelId="{4DA3AA31-32FC-4D9D-96FC-A1FF822798C0}" type="pres">
      <dgm:prSet presAssocID="{711D94C0-C815-4428-BFA9-EB520A519561}" presName="child" presStyleLbl="bgAccFollowNode1" presStyleIdx="3" presStyleCnt="4" custScaleX="157118" custLinFactNeighborX="-30032" custLinFactNeighborY="1888"/>
      <dgm:spPr/>
      <dgm:t>
        <a:bodyPr/>
        <a:lstStyle/>
        <a:p>
          <a:endParaRPr lang="en-US"/>
        </a:p>
      </dgm:t>
    </dgm:pt>
    <dgm:pt modelId="{F60A9B94-DC35-46FE-A012-3B9E15F751DA}" type="pres">
      <dgm:prSet presAssocID="{711D94C0-C815-4428-BFA9-EB520A51956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F3EE5-49F2-4BD5-8EBA-6FF0717D31EF}" type="pres">
      <dgm:prSet presAssocID="{5E341E8E-302B-47B5-926D-088878FE53E0}" presName="negSpace" presStyleCnt="0"/>
      <dgm:spPr/>
    </dgm:pt>
    <dgm:pt modelId="{E2ADD03C-ED8F-42CC-BDCE-9CA5C7FC9D97}" type="pres">
      <dgm:prSet presAssocID="{5E341E8E-302B-47B5-926D-088878FE53E0}" presName="circle" presStyleLbl="node1" presStyleIdx="1" presStyleCnt="2" custLinFactNeighborX="-8313" custLinFactNeighborY="-39908"/>
      <dgm:spPr/>
      <dgm:t>
        <a:bodyPr/>
        <a:lstStyle/>
        <a:p>
          <a:endParaRPr lang="en-US"/>
        </a:p>
      </dgm:t>
    </dgm:pt>
  </dgm:ptLst>
  <dgm:cxnLst>
    <dgm:cxn modelId="{A6420DF9-AB7B-4BA8-944D-A630C8C8CE87}" srcId="{F5F1F357-12E0-4234-8A52-19E48C447CC7}" destId="{5E341E8E-302B-47B5-926D-088878FE53E0}" srcOrd="1" destOrd="0" parTransId="{2929CCD6-0800-4C4E-9FBB-A6C573362913}" sibTransId="{6B0D4E88-9EBF-4C04-B4DC-E922D0F7E153}"/>
    <dgm:cxn modelId="{FB55DDC9-C1B2-46E5-880B-5FE88CD7983C}" srcId="{F5F1F357-12E0-4234-8A52-19E48C447CC7}" destId="{F7B5708B-1B0B-4A6B-BE62-956ED8EFE6AF}" srcOrd="0" destOrd="0" parTransId="{971D158D-6D9A-47B7-AEFD-D20829532423}" sibTransId="{D2F2F379-770D-4BC5-9863-B1F78E4A2E81}"/>
    <dgm:cxn modelId="{E2E4EA20-ED36-42CC-A1C9-554E543BDBC1}" type="presOf" srcId="{5E341E8E-302B-47B5-926D-088878FE53E0}" destId="{E2ADD03C-ED8F-42CC-BDCE-9CA5C7FC9D97}" srcOrd="0" destOrd="0" presId="urn:microsoft.com/office/officeart/2005/8/layout/hList9"/>
    <dgm:cxn modelId="{CEB6BA68-B9BD-4C16-BAA9-0EA813CD57CF}" type="presOf" srcId="{F5F1F357-12E0-4234-8A52-19E48C447CC7}" destId="{C66A768F-05CA-4F1B-96F6-9BBAFABB582C}" srcOrd="0" destOrd="0" presId="urn:microsoft.com/office/officeart/2005/8/layout/hList9"/>
    <dgm:cxn modelId="{20FB463B-C535-414F-8085-3B62A0E33891}" srcId="{F7B5708B-1B0B-4A6B-BE62-956ED8EFE6AF}" destId="{B4F0E865-A13E-47B5-9FD3-BA6D8C009639}" srcOrd="0" destOrd="0" parTransId="{B408575A-73F8-4C75-A526-140C6A7E007D}" sibTransId="{8D789FFF-6EEF-450D-BAA6-E7876C5568F8}"/>
    <dgm:cxn modelId="{3880B5F9-C9B9-4417-8BA6-F982BFF6B464}" type="presOf" srcId="{490C6731-8749-4406-B1F4-8B2BA39AA45A}" destId="{95DC2D4E-06D5-44DB-B5F5-BCA969560E88}" srcOrd="0" destOrd="0" presId="urn:microsoft.com/office/officeart/2005/8/layout/hList9"/>
    <dgm:cxn modelId="{50D72BD6-F1DC-4114-B66B-3C149B5FB2FE}" type="presOf" srcId="{657C45D8-93BB-4321-88F6-4AF6BB6D4FEC}" destId="{DC64C59C-998A-4B06-B657-5E7D494B054B}" srcOrd="1" destOrd="0" presId="urn:microsoft.com/office/officeart/2005/8/layout/hList9"/>
    <dgm:cxn modelId="{DD3CD54D-29F7-4FDB-B922-7A1749395D46}" type="presOf" srcId="{657C45D8-93BB-4321-88F6-4AF6BB6D4FEC}" destId="{834DD755-CBAB-4DE9-8314-7361D298CA87}" srcOrd="0" destOrd="0" presId="urn:microsoft.com/office/officeart/2005/8/layout/hList9"/>
    <dgm:cxn modelId="{B6B865CF-60B9-401C-8C15-992ED5F8AB4F}" type="presOf" srcId="{B4F0E865-A13E-47B5-9FD3-BA6D8C009639}" destId="{948A0582-17D6-46A8-B600-E41A94A1ECC7}" srcOrd="0" destOrd="0" presId="urn:microsoft.com/office/officeart/2005/8/layout/hList9"/>
    <dgm:cxn modelId="{77D21E95-D5D7-4E41-8015-A3A1E38DAEF6}" type="presOf" srcId="{B4F0E865-A13E-47B5-9FD3-BA6D8C009639}" destId="{EBF10DEE-A2DF-4F52-8B01-5CDE80869FDC}" srcOrd="1" destOrd="0" presId="urn:microsoft.com/office/officeart/2005/8/layout/hList9"/>
    <dgm:cxn modelId="{EC2E33F1-3D39-4B6C-A9CC-2370C146551D}" type="presOf" srcId="{490C6731-8749-4406-B1F4-8B2BA39AA45A}" destId="{8A55776A-8C89-476A-BA79-9E6677DC5A58}" srcOrd="1" destOrd="0" presId="urn:microsoft.com/office/officeart/2005/8/layout/hList9"/>
    <dgm:cxn modelId="{283C4D4E-DDEC-4274-8AA0-5D0C4A045888}" srcId="{5E341E8E-302B-47B5-926D-088878FE53E0}" destId="{711D94C0-C815-4428-BFA9-EB520A519561}" srcOrd="1" destOrd="0" parTransId="{2258F639-A756-4532-8276-E9F4AEA8AD72}" sibTransId="{31530C53-AE77-4C04-AE60-D9E082BBE040}"/>
    <dgm:cxn modelId="{9B8F5EE2-7C6D-4C68-A411-E773E7972307}" srcId="{F7B5708B-1B0B-4A6B-BE62-956ED8EFE6AF}" destId="{657C45D8-93BB-4321-88F6-4AF6BB6D4FEC}" srcOrd="1" destOrd="0" parTransId="{BA1683FB-4776-4953-A957-9D4AD7BC7DB1}" sibTransId="{D274FFC9-3C6B-4F8D-844F-753EC800E9A9}"/>
    <dgm:cxn modelId="{CE04A8BD-3195-46DA-A28B-51B97BAF9A16}" type="presOf" srcId="{F7B5708B-1B0B-4A6B-BE62-956ED8EFE6AF}" destId="{D8791DA0-642E-4527-97BF-5C1D48C4AC48}" srcOrd="0" destOrd="0" presId="urn:microsoft.com/office/officeart/2005/8/layout/hList9"/>
    <dgm:cxn modelId="{5FA96457-C446-4935-861C-F43C13FA68EC}" type="presOf" srcId="{711D94C0-C815-4428-BFA9-EB520A519561}" destId="{F60A9B94-DC35-46FE-A012-3B9E15F751DA}" srcOrd="1" destOrd="0" presId="urn:microsoft.com/office/officeart/2005/8/layout/hList9"/>
    <dgm:cxn modelId="{E77ACB69-6DBF-41D4-BD46-761FFC5DDA7C}" type="presOf" srcId="{711D94C0-C815-4428-BFA9-EB520A519561}" destId="{4DA3AA31-32FC-4D9D-96FC-A1FF822798C0}" srcOrd="0" destOrd="0" presId="urn:microsoft.com/office/officeart/2005/8/layout/hList9"/>
    <dgm:cxn modelId="{B22AE69C-83B3-445C-BF33-A3C6D03777A5}" srcId="{5E341E8E-302B-47B5-926D-088878FE53E0}" destId="{490C6731-8749-4406-B1F4-8B2BA39AA45A}" srcOrd="0" destOrd="0" parTransId="{AAF5406F-AAA1-433A-BDEA-D403755B14D5}" sibTransId="{3EBEC858-CA92-4E76-9A0C-85644D4344F9}"/>
    <dgm:cxn modelId="{5587E2EC-0FBF-486A-9189-98D0212034B8}" type="presParOf" srcId="{C66A768F-05CA-4F1B-96F6-9BBAFABB582C}" destId="{F6CB83D7-013C-4C0E-8F31-048F0F1B2FC7}" srcOrd="0" destOrd="0" presId="urn:microsoft.com/office/officeart/2005/8/layout/hList9"/>
    <dgm:cxn modelId="{3D239F97-39A5-4306-8F33-DE6C1080B33E}" type="presParOf" srcId="{C66A768F-05CA-4F1B-96F6-9BBAFABB582C}" destId="{C41D243B-1C24-4928-80C3-8C059867AC7F}" srcOrd="1" destOrd="0" presId="urn:microsoft.com/office/officeart/2005/8/layout/hList9"/>
    <dgm:cxn modelId="{EC716EA8-6203-4BEB-85C5-CBEA4F6C6A1D}" type="presParOf" srcId="{C41D243B-1C24-4928-80C3-8C059867AC7F}" destId="{05E5DF04-69D4-4314-8A9D-1975FDB1D260}" srcOrd="0" destOrd="0" presId="urn:microsoft.com/office/officeart/2005/8/layout/hList9"/>
    <dgm:cxn modelId="{7AB43309-70EE-4905-AEE7-92111BEBBFD4}" type="presParOf" srcId="{C41D243B-1C24-4928-80C3-8C059867AC7F}" destId="{2B896169-2DFC-4260-82D8-319B52D7FF1D}" srcOrd="1" destOrd="0" presId="urn:microsoft.com/office/officeart/2005/8/layout/hList9"/>
    <dgm:cxn modelId="{AD9A5EA7-C6F4-4C4C-9584-FEDBE2089579}" type="presParOf" srcId="{2B896169-2DFC-4260-82D8-319B52D7FF1D}" destId="{948A0582-17D6-46A8-B600-E41A94A1ECC7}" srcOrd="0" destOrd="0" presId="urn:microsoft.com/office/officeart/2005/8/layout/hList9"/>
    <dgm:cxn modelId="{068EBF57-ADCA-4ABC-AA7E-F18BDBF1D750}" type="presParOf" srcId="{2B896169-2DFC-4260-82D8-319B52D7FF1D}" destId="{EBF10DEE-A2DF-4F52-8B01-5CDE80869FDC}" srcOrd="1" destOrd="0" presId="urn:microsoft.com/office/officeart/2005/8/layout/hList9"/>
    <dgm:cxn modelId="{F44164DA-E8CD-47E4-A84F-0465021A8161}" type="presParOf" srcId="{C41D243B-1C24-4928-80C3-8C059867AC7F}" destId="{DDD9A7CA-AE46-49B5-9177-E2D4722F8CA4}" srcOrd="2" destOrd="0" presId="urn:microsoft.com/office/officeart/2005/8/layout/hList9"/>
    <dgm:cxn modelId="{643BA6CD-7333-4EC1-94FD-CEB313504C5F}" type="presParOf" srcId="{DDD9A7CA-AE46-49B5-9177-E2D4722F8CA4}" destId="{834DD755-CBAB-4DE9-8314-7361D298CA87}" srcOrd="0" destOrd="0" presId="urn:microsoft.com/office/officeart/2005/8/layout/hList9"/>
    <dgm:cxn modelId="{9C9D98CE-E3D0-4B73-AB20-5E9C12258F85}" type="presParOf" srcId="{DDD9A7CA-AE46-49B5-9177-E2D4722F8CA4}" destId="{DC64C59C-998A-4B06-B657-5E7D494B054B}" srcOrd="1" destOrd="0" presId="urn:microsoft.com/office/officeart/2005/8/layout/hList9"/>
    <dgm:cxn modelId="{293A0BF8-9903-45A5-98D0-669EB3BA3E6B}" type="presParOf" srcId="{C66A768F-05CA-4F1B-96F6-9BBAFABB582C}" destId="{83FFC236-A5CC-476C-8F33-E304C1C1B028}" srcOrd="2" destOrd="0" presId="urn:microsoft.com/office/officeart/2005/8/layout/hList9"/>
    <dgm:cxn modelId="{37B407BD-9834-4446-85CD-78EC664B1488}" type="presParOf" srcId="{C66A768F-05CA-4F1B-96F6-9BBAFABB582C}" destId="{D8791DA0-642E-4527-97BF-5C1D48C4AC48}" srcOrd="3" destOrd="0" presId="urn:microsoft.com/office/officeart/2005/8/layout/hList9"/>
    <dgm:cxn modelId="{2BDF5356-4EFE-4EF8-AB59-C80F4E12A666}" type="presParOf" srcId="{C66A768F-05CA-4F1B-96F6-9BBAFABB582C}" destId="{D8A93A3F-C2AD-4A5A-BFF2-9E956BDA3418}" srcOrd="4" destOrd="0" presId="urn:microsoft.com/office/officeart/2005/8/layout/hList9"/>
    <dgm:cxn modelId="{9C7AE1EF-1B92-49C1-898A-69AFD9536E08}" type="presParOf" srcId="{C66A768F-05CA-4F1B-96F6-9BBAFABB582C}" destId="{010A1A93-9BD7-430D-B167-CD25FB65D72D}" srcOrd="5" destOrd="0" presId="urn:microsoft.com/office/officeart/2005/8/layout/hList9"/>
    <dgm:cxn modelId="{2408B356-E4FC-449E-800A-9052386F797A}" type="presParOf" srcId="{C66A768F-05CA-4F1B-96F6-9BBAFABB582C}" destId="{2F6603C0-F2D1-4DE2-B452-C61229F8D292}" srcOrd="6" destOrd="0" presId="urn:microsoft.com/office/officeart/2005/8/layout/hList9"/>
    <dgm:cxn modelId="{D6E24E1B-E66F-44C8-A88D-1402D66517C1}" type="presParOf" srcId="{2F6603C0-F2D1-4DE2-B452-C61229F8D292}" destId="{7C4D1AFC-35F5-4320-AC8B-CF01A627CB31}" srcOrd="0" destOrd="0" presId="urn:microsoft.com/office/officeart/2005/8/layout/hList9"/>
    <dgm:cxn modelId="{921FD139-2A1F-467F-97BF-D2B078F71A63}" type="presParOf" srcId="{2F6603C0-F2D1-4DE2-B452-C61229F8D292}" destId="{2CE9C358-5783-4A58-A964-C7B12C925541}" srcOrd="1" destOrd="0" presId="urn:microsoft.com/office/officeart/2005/8/layout/hList9"/>
    <dgm:cxn modelId="{4BF2645A-0086-46B1-A45D-4C18A416EF85}" type="presParOf" srcId="{2CE9C358-5783-4A58-A964-C7B12C925541}" destId="{95DC2D4E-06D5-44DB-B5F5-BCA969560E88}" srcOrd="0" destOrd="0" presId="urn:microsoft.com/office/officeart/2005/8/layout/hList9"/>
    <dgm:cxn modelId="{5B7FA481-DECB-43A8-9FE4-AE09E04107A2}" type="presParOf" srcId="{2CE9C358-5783-4A58-A964-C7B12C925541}" destId="{8A55776A-8C89-476A-BA79-9E6677DC5A58}" srcOrd="1" destOrd="0" presId="urn:microsoft.com/office/officeart/2005/8/layout/hList9"/>
    <dgm:cxn modelId="{2AA135B8-E533-470C-B304-1FC9E1EFAB90}" type="presParOf" srcId="{2F6603C0-F2D1-4DE2-B452-C61229F8D292}" destId="{7D0DE51C-B359-4D8A-BA3A-EA1E0A9CC46D}" srcOrd="2" destOrd="0" presId="urn:microsoft.com/office/officeart/2005/8/layout/hList9"/>
    <dgm:cxn modelId="{75780BE4-1394-4616-807F-B5A21EE8DC9D}" type="presParOf" srcId="{7D0DE51C-B359-4D8A-BA3A-EA1E0A9CC46D}" destId="{4DA3AA31-32FC-4D9D-96FC-A1FF822798C0}" srcOrd="0" destOrd="0" presId="urn:microsoft.com/office/officeart/2005/8/layout/hList9"/>
    <dgm:cxn modelId="{7C75B993-3DEC-4BE0-B848-6E9AED13E86D}" type="presParOf" srcId="{7D0DE51C-B359-4D8A-BA3A-EA1E0A9CC46D}" destId="{F60A9B94-DC35-46FE-A012-3B9E15F751DA}" srcOrd="1" destOrd="0" presId="urn:microsoft.com/office/officeart/2005/8/layout/hList9"/>
    <dgm:cxn modelId="{EEF65B67-DC1A-4CB5-ADB9-9F23AA2C5E2E}" type="presParOf" srcId="{C66A768F-05CA-4F1B-96F6-9BBAFABB582C}" destId="{1ECF3EE5-49F2-4BD5-8EBA-6FF0717D31EF}" srcOrd="7" destOrd="0" presId="urn:microsoft.com/office/officeart/2005/8/layout/hList9"/>
    <dgm:cxn modelId="{CD7D5E39-A1D0-476D-861F-575D0B68A823}" type="presParOf" srcId="{C66A768F-05CA-4F1B-96F6-9BBAFABB582C}" destId="{E2ADD03C-ED8F-42CC-BDCE-9CA5C7FC9D97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347656-F2A1-4A07-97D7-86CA24E67945}" type="datetimeFigureOut">
              <a:rPr lang="en-US" smtClean="0"/>
              <a:pPr/>
              <a:t>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D731C8-0BA7-4EC4-B990-AD23370F10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Eating Disorders: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M Joubert</a:t>
            </a:r>
          </a:p>
          <a:p>
            <a:r>
              <a:rPr lang="en-US" dirty="0" smtClean="0"/>
              <a:t>Specialist  Psychiatrist</a:t>
            </a:r>
          </a:p>
          <a:p>
            <a:r>
              <a:rPr lang="en-US" dirty="0" smtClean="0"/>
              <a:t>SBAH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 Summary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Remember the Core Symptoms of Eating Disorders:</a:t>
            </a:r>
          </a:p>
          <a:p>
            <a:r>
              <a:rPr lang="en-US" b="1" dirty="0" smtClean="0"/>
              <a:t>                      </a:t>
            </a:r>
            <a:r>
              <a:rPr lang="en-US" sz="1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Fear Of gaining Weight         </a:t>
            </a:r>
          </a:p>
          <a:p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Disturbance in how body                  			                          	weight experience</a:t>
            </a:r>
          </a:p>
          <a:p>
            <a:endParaRPr lang="en-US" sz="1800" dirty="0" smtClean="0">
              <a:solidFill>
                <a:srgbClr val="FFFF00"/>
              </a:solidFill>
            </a:endParaRPr>
          </a:p>
          <a:p>
            <a:endParaRPr lang="en-US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Signs of malnutrition: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Amenorrhea                                                       </a:t>
            </a:r>
            <a:r>
              <a:rPr lang="en-US" sz="1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Abnormal   						         		eating </a:t>
            </a: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								               </a:t>
            </a:r>
            <a:r>
              <a:rPr lang="en-US" sz="1800" b="1" dirty="0" smtClean="0">
                <a:solidFill>
                  <a:srgbClr val="FFFF00"/>
                </a:solidFill>
              </a:rPr>
              <a:t>		</a:t>
            </a:r>
            <a:endParaRPr lang="en-US" sz="1800" b="1" u="sng" dirty="0" smtClean="0">
              <a:solidFill>
                <a:srgbClr val="FFFF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066800" y="3810000"/>
            <a:ext cx="5867400" cy="2590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Refusal to maintain minimum of Normal body weight for age: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DSM 85%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ICD 10: BMI 17.5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34200" y="4876800"/>
            <a:ext cx="1828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Binging/</a:t>
            </a:r>
          </a:p>
          <a:p>
            <a:pPr algn="ctr"/>
            <a:r>
              <a:rPr lang="en-US" dirty="0" smtClean="0"/>
              <a:t>purging/</a:t>
            </a:r>
          </a:p>
          <a:p>
            <a:pPr algn="ctr"/>
            <a:r>
              <a:rPr lang="en-US" dirty="0" smtClean="0"/>
              <a:t>restricting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Criteria BN:</a:t>
            </a:r>
            <a:endParaRPr lang="en-US" dirty="0"/>
          </a:p>
        </p:txBody>
      </p:sp>
      <p:pic>
        <p:nvPicPr>
          <p:cNvPr id="4" name="Content Placeholder 3" descr="woman_with_eating_disor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2270125"/>
            <a:ext cx="5588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Criteria BN: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953000" cy="452596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dirty="0" smtClean="0"/>
              <a:t>A. Recurrent episodes of </a:t>
            </a:r>
            <a:r>
              <a:rPr lang="en-US" b="1" u="sng" dirty="0" smtClean="0">
                <a:solidFill>
                  <a:srgbClr val="00B0F0"/>
                </a:solidFill>
              </a:rPr>
              <a:t>binge eating, </a:t>
            </a:r>
            <a:r>
              <a:rPr lang="en-US" dirty="0" smtClean="0"/>
              <a:t>characterized by: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1. Eat within 2-hour period  (discrete period of time), an amount of food larger than most people would eat during similar period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2. Sense of lack of control over eating during episode (feel that one cannot stop eating or control how much is eating)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B. Recurrent inappropriate </a:t>
            </a:r>
            <a:r>
              <a:rPr lang="en-US" b="1" u="sng" dirty="0" smtClean="0">
                <a:solidFill>
                  <a:srgbClr val="00B0F0"/>
                </a:solidFill>
              </a:rPr>
              <a:t>compensatory behavior </a:t>
            </a:r>
            <a:r>
              <a:rPr lang="en-US" dirty="0" smtClean="0"/>
              <a:t>to prevent weight gain (self-induced vomiting, misuse of laxatives, diuretics, enemas, fasting, excessive exercise</a:t>
            </a:r>
            <a:endParaRPr lang="en-US" dirty="0"/>
          </a:p>
        </p:txBody>
      </p:sp>
      <p:pic>
        <p:nvPicPr>
          <p:cNvPr id="5" name="Picture 5" descr="Food grou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752600"/>
            <a:ext cx="3200400" cy="3589018"/>
          </a:xfrm>
          <a:noFill/>
        </p:spPr>
      </p:pic>
      <p:sp>
        <p:nvSpPr>
          <p:cNvPr id="6" name="Oval 5"/>
          <p:cNvSpPr/>
          <p:nvPr/>
        </p:nvSpPr>
        <p:spPr>
          <a:xfrm>
            <a:off x="5029200" y="5181600"/>
            <a:ext cx="18288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Does not have to be vomiting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 DSM criteria ( 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. Binge eating/compensatory behaviors occur at least twice a week for 3 months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D. Self-evaluation unduly influenced by own </a:t>
            </a:r>
            <a:r>
              <a:rPr lang="en-US" sz="2400" b="1" u="sng" dirty="0" smtClean="0">
                <a:solidFill>
                  <a:srgbClr val="00B0F0"/>
                </a:solidFill>
              </a:rPr>
              <a:t>body perception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E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Disturbance does not occur exclusively during episodes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00B0F0"/>
                </a:solidFill>
              </a:rPr>
              <a:t>anorexia</a:t>
            </a:r>
          </a:p>
          <a:p>
            <a:pPr lvl="1">
              <a:lnSpc>
                <a:spcPct val="90000"/>
              </a:lnSpc>
            </a:pPr>
            <a:r>
              <a:rPr lang="en-US" sz="2200" b="1" u="sng" dirty="0" smtClean="0"/>
              <a:t>Subtypes:</a:t>
            </a:r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Purging</a:t>
            </a:r>
            <a:r>
              <a:rPr lang="en-US" sz="2200" dirty="0" smtClean="0">
                <a:solidFill>
                  <a:srgbClr val="FFFF00"/>
                </a:solidFill>
              </a:rPr>
              <a:t>;</a:t>
            </a:r>
            <a:r>
              <a:rPr lang="en-US" sz="2200" dirty="0" smtClean="0"/>
              <a:t> during current episode of BN patient regularly engaged in </a:t>
            </a:r>
            <a:r>
              <a:rPr lang="en-US" sz="2000" dirty="0" smtClean="0"/>
              <a:t>self-induced vomiting, misuse of laxatives, diuretics, enemas</a:t>
            </a:r>
            <a:endParaRPr lang="en-US" sz="2200" dirty="0" smtClean="0"/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Non-purging</a:t>
            </a:r>
            <a:r>
              <a:rPr lang="en-US" sz="2000" dirty="0" smtClean="0"/>
              <a:t> during current episode of BN patient  has regularly used other inappropriate compensatory behaviors ,such as fasting  or excessive exercise, but has not engaged in self-induced vomiting, misuse of laxatives, diuretics, enemas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3581400"/>
            <a:ext cx="3048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Weight not less than 85%of expected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 summary of criteria: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/>
              <a:t>Compensatory                                           influenced by body                                                                                 </a:t>
            </a:r>
          </a:p>
          <a:p>
            <a:pPr>
              <a:buNone/>
            </a:pPr>
            <a:r>
              <a:rPr lang="en-US" sz="2000" b="1" dirty="0" smtClean="0"/>
              <a:t>Behavior                                                      Perception</a:t>
            </a:r>
          </a:p>
          <a:p>
            <a:pPr>
              <a:buNone/>
            </a:pPr>
            <a:r>
              <a:rPr lang="en-US" sz="2000" dirty="0" smtClean="0"/>
              <a:t>( which include e.g. abn eating</a:t>
            </a:r>
          </a:p>
          <a:p>
            <a:pPr>
              <a:buNone/>
            </a:pPr>
            <a:r>
              <a:rPr lang="en-US" sz="2000" dirty="0" smtClean="0"/>
              <a:t>Exercise etc)</a:t>
            </a:r>
          </a:p>
        </p:txBody>
      </p:sp>
      <p:sp>
        <p:nvSpPr>
          <p:cNvPr id="4" name="Block Arc 3"/>
          <p:cNvSpPr/>
          <p:nvPr/>
        </p:nvSpPr>
        <p:spPr>
          <a:xfrm>
            <a:off x="2514600" y="2362200"/>
            <a:ext cx="3886200" cy="4495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Binging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Younger populations: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3200" dirty="0" smtClean="0">
                <a:solidFill>
                  <a:srgbClr val="FFFF00"/>
                </a:solidFill>
              </a:rPr>
              <a:t>Current DSM </a:t>
            </a:r>
            <a:r>
              <a:rPr lang="en-ZA" sz="3200" dirty="0" smtClean="0"/>
              <a:t>formulations </a:t>
            </a:r>
            <a:r>
              <a:rPr lang="en-ZA" sz="3200" dirty="0" smtClean="0">
                <a:solidFill>
                  <a:srgbClr val="FFFF00"/>
                </a:solidFill>
              </a:rPr>
              <a:t>are not sensitive </a:t>
            </a:r>
            <a:r>
              <a:rPr lang="en-ZA" sz="3200" dirty="0" smtClean="0"/>
              <a:t>to younger persons with eating disorders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Weight criterion </a:t>
            </a:r>
            <a:r>
              <a:rPr lang="en-ZA" sz="3200" dirty="0" smtClean="0"/>
              <a:t>for AN (i.e., 85% ideal body weight or BMI of 17.5 kg/m</a:t>
            </a:r>
            <a:r>
              <a:rPr lang="en-ZA" sz="3200" baseline="30000" dirty="0" smtClean="0"/>
              <a:t>2</a:t>
            </a:r>
            <a:r>
              <a:rPr lang="en-ZA" sz="3200" dirty="0" smtClean="0"/>
              <a:t> ) is </a:t>
            </a:r>
            <a:r>
              <a:rPr lang="en-ZA" sz="3200" dirty="0" smtClean="0">
                <a:solidFill>
                  <a:srgbClr val="FFFF00"/>
                </a:solidFill>
              </a:rPr>
              <a:t>problematic</a:t>
            </a:r>
            <a:r>
              <a:rPr lang="en-ZA" sz="3200" dirty="0" smtClean="0"/>
              <a:t> for a population </a:t>
            </a:r>
            <a:r>
              <a:rPr lang="en-ZA" sz="3200" dirty="0" smtClean="0">
                <a:solidFill>
                  <a:srgbClr val="FFFF00"/>
                </a:solidFill>
              </a:rPr>
              <a:t>where growth is still expected</a:t>
            </a:r>
          </a:p>
          <a:p>
            <a:r>
              <a:rPr lang="en-ZA" sz="3200" dirty="0" smtClean="0"/>
              <a:t>This workgroup suggested that </a:t>
            </a:r>
            <a:r>
              <a:rPr lang="en-ZA" sz="3200" dirty="0" smtClean="0">
                <a:solidFill>
                  <a:srgbClr val="FFFF00"/>
                </a:solidFill>
              </a:rPr>
              <a:t>failure to grow </a:t>
            </a:r>
            <a:r>
              <a:rPr lang="en-ZA" sz="3200" dirty="0" smtClean="0"/>
              <a:t>as a result of malnutrition -an event particular to childhood- should </a:t>
            </a:r>
            <a:r>
              <a:rPr lang="en-ZA" sz="3200" dirty="0" smtClean="0">
                <a:solidFill>
                  <a:srgbClr val="FFFF00"/>
                </a:solidFill>
              </a:rPr>
              <a:t>serve as a substitute</a:t>
            </a:r>
            <a:r>
              <a:rPr lang="en-ZA" sz="3200" dirty="0" smtClean="0"/>
              <a:t> for meeting the usual criteria of AN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Menstrual criteria </a:t>
            </a:r>
            <a:r>
              <a:rPr lang="en-ZA" sz="3200" dirty="0" smtClean="0"/>
              <a:t>are difficult to apply to youth who are </a:t>
            </a:r>
            <a:r>
              <a:rPr lang="en-ZA" sz="3200" dirty="0" smtClean="0">
                <a:solidFill>
                  <a:srgbClr val="FFFF00"/>
                </a:solidFill>
              </a:rPr>
              <a:t>pre-menarcheal;</a:t>
            </a:r>
            <a:r>
              <a:rPr lang="en-ZA" sz="3200" dirty="0" smtClean="0"/>
              <a:t> or has established menstruation; also no equivalence for amenorrhea in boys with AN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Majority </a:t>
            </a:r>
            <a:r>
              <a:rPr lang="en-ZA" sz="3200" dirty="0" smtClean="0"/>
              <a:t>of adolescents with disturbed eating behaviour: categorized as </a:t>
            </a:r>
            <a:r>
              <a:rPr lang="en-ZA" sz="3200" dirty="0" smtClean="0">
                <a:solidFill>
                  <a:srgbClr val="FFFF00"/>
                </a:solidFill>
              </a:rPr>
              <a:t>EDNOS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Distinguishing AN/BN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Features AN:</a:t>
            </a:r>
            <a:endParaRPr lang="en-US" dirty="0"/>
          </a:p>
        </p:txBody>
      </p:sp>
      <p:pic>
        <p:nvPicPr>
          <p:cNvPr id="4" name="Content Placeholder 3" descr="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2499" y="1882775"/>
            <a:ext cx="311900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Features 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Depressive SX:</a:t>
            </a:r>
          </a:p>
          <a:p>
            <a:pPr lvl="1"/>
            <a:r>
              <a:rPr lang="en-US" dirty="0" smtClean="0"/>
              <a:t>social withdrawal, irritability, </a:t>
            </a:r>
          </a:p>
          <a:p>
            <a:pPr lvl="1"/>
            <a:r>
              <a:rPr lang="en-US" dirty="0" smtClean="0"/>
              <a:t>insomnia </a:t>
            </a:r>
          </a:p>
          <a:p>
            <a:pPr lvl="1"/>
            <a:r>
              <a:rPr lang="en-US" dirty="0" smtClean="0"/>
              <a:t>anhedonia</a:t>
            </a:r>
          </a:p>
          <a:p>
            <a:r>
              <a:rPr lang="en-US" dirty="0" smtClean="0"/>
              <a:t>OCD type symptoms</a:t>
            </a:r>
          </a:p>
          <a:p>
            <a:pPr lvl="1"/>
            <a:r>
              <a:rPr lang="en-US" dirty="0" smtClean="0"/>
              <a:t>Preoccupied thought of food</a:t>
            </a:r>
          </a:p>
          <a:p>
            <a:pPr lvl="1"/>
            <a:r>
              <a:rPr lang="en-US" dirty="0" smtClean="0"/>
              <a:t>Hoard food/ recipes</a:t>
            </a:r>
          </a:p>
          <a:p>
            <a:pPr lvl="1"/>
            <a:r>
              <a:rPr lang="en-US" sz="2800" dirty="0" smtClean="0"/>
              <a:t>Odd behavior at mealtimes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Concerns eating in public</a:t>
            </a:r>
          </a:p>
          <a:p>
            <a:endParaRPr lang="en-US" sz="3200" dirty="0" smtClean="0"/>
          </a:p>
          <a:p>
            <a:r>
              <a:rPr lang="en-US" sz="3200" dirty="0" smtClean="0"/>
              <a:t>Poor sexual adjustment</a:t>
            </a:r>
            <a:endParaRPr lang="en-US" dirty="0" smtClean="0"/>
          </a:p>
          <a:p>
            <a:r>
              <a:rPr lang="en-US" dirty="0" smtClean="0"/>
              <a:t>Personality:</a:t>
            </a:r>
          </a:p>
          <a:p>
            <a:pPr lvl="1"/>
            <a:r>
              <a:rPr lang="en-US" dirty="0" smtClean="0"/>
              <a:t>feelings ineffectiveness. </a:t>
            </a:r>
          </a:p>
          <a:p>
            <a:pPr lvl="1"/>
            <a:r>
              <a:rPr lang="en-US" dirty="0" smtClean="0"/>
              <a:t>need control, </a:t>
            </a:r>
          </a:p>
          <a:p>
            <a:pPr lvl="1"/>
            <a:r>
              <a:rPr lang="en-US" dirty="0" smtClean="0"/>
              <a:t>perfectionism,</a:t>
            </a:r>
          </a:p>
          <a:p>
            <a:pPr lvl="1"/>
            <a:r>
              <a:rPr lang="en-US" dirty="0" smtClean="0"/>
              <a:t> Inflexible thinking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19800" y="2057400"/>
            <a:ext cx="533400" cy="2438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0800" y="1905000"/>
            <a:ext cx="27432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Often caused/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exacerbated by under nutrition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038600" y="4800600"/>
            <a:ext cx="914400" cy="15240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4572000"/>
            <a:ext cx="1828800" cy="1981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More restrictive 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4191000"/>
            <a:ext cx="18288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 phobia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962400" y="4191000"/>
            <a:ext cx="228600" cy="381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Associated Features BN/Binge and purging subtype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Depressive Sx</a:t>
            </a:r>
          </a:p>
          <a:p>
            <a:r>
              <a:rPr lang="en-US" dirty="0" smtClean="0"/>
              <a:t>But also mood lability</a:t>
            </a:r>
          </a:p>
          <a:p>
            <a:r>
              <a:rPr lang="en-US" dirty="0" smtClean="0"/>
              <a:t>Anxiety( social situations)</a:t>
            </a:r>
          </a:p>
          <a:p>
            <a:r>
              <a:rPr lang="en-US" dirty="0" smtClean="0"/>
              <a:t>Substance abuse</a:t>
            </a:r>
          </a:p>
          <a:p>
            <a:r>
              <a:rPr lang="en-US" dirty="0" smtClean="0"/>
              <a:t>Personality ( borderline)</a:t>
            </a:r>
          </a:p>
          <a:p>
            <a:r>
              <a:rPr lang="en-US" dirty="0" smtClean="0"/>
              <a:t>More impulse control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core of Eating disorders?</a:t>
            </a:r>
            <a:endParaRPr lang="en-US" dirty="0"/>
          </a:p>
        </p:txBody>
      </p:sp>
      <p:pic>
        <p:nvPicPr>
          <p:cNvPr id="4" name="Content Placeholder 3" descr="eatingdisorder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2740025"/>
            <a:ext cx="428625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Co-Morbidity: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u="sng" dirty="0" smtClean="0"/>
              <a:t>Anorexia</a:t>
            </a:r>
          </a:p>
          <a:p>
            <a:r>
              <a:rPr lang="en-US" dirty="0" smtClean="0"/>
              <a:t>MDD( 65%)</a:t>
            </a:r>
          </a:p>
          <a:p>
            <a:r>
              <a:rPr lang="en-US" dirty="0" smtClean="0"/>
              <a:t>Social phobia (35%)</a:t>
            </a:r>
          </a:p>
          <a:p>
            <a:r>
              <a:rPr lang="en-US" dirty="0" smtClean="0"/>
              <a:t>OCD ( 25%)</a:t>
            </a:r>
          </a:p>
          <a:p>
            <a:r>
              <a:rPr lang="en-US" dirty="0" smtClean="0"/>
              <a:t>Personality disorders</a:t>
            </a:r>
          </a:p>
          <a:p>
            <a:r>
              <a:rPr lang="en-US" dirty="0" smtClean="0"/>
              <a:t>OCPD vs. borderline</a:t>
            </a:r>
          </a:p>
          <a:p>
            <a:r>
              <a:rPr lang="en-US" dirty="0" smtClean="0"/>
              <a:t>Somatoform ( often physical complaints)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u="sng" dirty="0" smtClean="0"/>
              <a:t>Bulimia</a:t>
            </a:r>
          </a:p>
          <a:p>
            <a:r>
              <a:rPr lang="en-US" dirty="0" smtClean="0"/>
              <a:t>MDD but also Bipolar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Impulse control disorders</a:t>
            </a:r>
          </a:p>
          <a:p>
            <a:r>
              <a:rPr lang="en-US" dirty="0" smtClean="0"/>
              <a:t>Dissociative disorders</a:t>
            </a:r>
          </a:p>
          <a:p>
            <a:r>
              <a:rPr lang="en-US" dirty="0" smtClean="0"/>
              <a:t>Substance use disorders</a:t>
            </a:r>
          </a:p>
          <a:p>
            <a:r>
              <a:rPr lang="en-US" dirty="0" smtClean="0"/>
              <a:t>Personality ( borderline)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000" dirty="0" smtClean="0"/>
              <a:t>Other eating disorders</a:t>
            </a:r>
          </a:p>
          <a:p>
            <a:pPr lvl="1"/>
            <a:r>
              <a:rPr lang="en-US" sz="2000" dirty="0" smtClean="0"/>
              <a:t>Medical illness</a:t>
            </a:r>
          </a:p>
          <a:p>
            <a:pPr lvl="2"/>
            <a:r>
              <a:rPr lang="en-US" sz="2000" dirty="0" smtClean="0"/>
              <a:t>TB</a:t>
            </a:r>
          </a:p>
          <a:p>
            <a:pPr lvl="2"/>
            <a:r>
              <a:rPr lang="en-US" sz="2000" dirty="0" smtClean="0"/>
              <a:t>brain tumor</a:t>
            </a:r>
          </a:p>
          <a:p>
            <a:pPr lvl="2"/>
            <a:r>
              <a:rPr lang="en-US" sz="2000" dirty="0" smtClean="0"/>
              <a:t>HIV</a:t>
            </a:r>
          </a:p>
          <a:p>
            <a:pPr lvl="2"/>
            <a:r>
              <a:rPr lang="en-US" sz="2000" dirty="0" smtClean="0"/>
              <a:t>Malignancies</a:t>
            </a:r>
          </a:p>
          <a:p>
            <a:pPr lvl="2"/>
            <a:r>
              <a:rPr lang="en-US" sz="2000" dirty="0" smtClean="0"/>
              <a:t>Diabetes</a:t>
            </a:r>
          </a:p>
          <a:p>
            <a:pPr lvl="2"/>
            <a:r>
              <a:rPr lang="en-US" sz="2000" dirty="0" smtClean="0"/>
              <a:t>Thyrotoxicosis</a:t>
            </a:r>
          </a:p>
          <a:p>
            <a:pPr lvl="1"/>
            <a:r>
              <a:rPr lang="en-US" sz="2000" dirty="0" smtClean="0"/>
              <a:t>Depressive disorders</a:t>
            </a:r>
          </a:p>
          <a:p>
            <a:pPr lvl="1"/>
            <a:r>
              <a:rPr lang="en-US" sz="2000" dirty="0" smtClean="0"/>
              <a:t>Avoidant PD</a:t>
            </a:r>
          </a:p>
          <a:p>
            <a:pPr lvl="1"/>
            <a:r>
              <a:rPr lang="en-US" sz="2000" dirty="0" smtClean="0"/>
              <a:t>Somatization disorder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Schizophrenia or a psychotic disorder</a:t>
            </a:r>
          </a:p>
          <a:p>
            <a:pPr lvl="1"/>
            <a:r>
              <a:rPr lang="en-US" sz="2000" dirty="0" smtClean="0"/>
              <a:t>Body dysmorphic disorder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114800" y="2362200"/>
            <a:ext cx="457200" cy="25146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95800" y="2743200"/>
            <a:ext cx="31242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Weight loss but no desire to lose weight/distorted body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4953000"/>
            <a:ext cx="2743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have odd eating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BN: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Other eating disorders</a:t>
            </a:r>
          </a:p>
          <a:p>
            <a:pPr lvl="1"/>
            <a:r>
              <a:rPr lang="en-US" dirty="0" smtClean="0"/>
              <a:t>MDD with atypical features( Increased appetite)</a:t>
            </a:r>
          </a:p>
          <a:p>
            <a:pPr lvl="1"/>
            <a:r>
              <a:rPr lang="en-US" dirty="0" smtClean="0"/>
              <a:t>Medical illness e.g. Klein- Levin syndrome with disordered eating, brain tumors, epilepsy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Borderline personality disorder</a:t>
            </a:r>
          </a:p>
          <a:p>
            <a:pPr lvl="2"/>
            <a:r>
              <a:rPr lang="en-US" dirty="0" smtClean="0"/>
              <a:t>Binging and purging part of definition of Borderline PD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86200" y="5181600"/>
            <a:ext cx="28956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Diagnose both if criteria present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Examination:</a:t>
            </a:r>
            <a:br>
              <a:rPr lang="en-US" dirty="0" smtClean="0"/>
            </a:br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Cardiac</a:t>
            </a:r>
            <a:r>
              <a:rPr lang="en-US" sz="2200" dirty="0" smtClean="0"/>
              <a:t>: small heart, loss of cardiac muscle, prolonged QT, </a:t>
            </a:r>
            <a:r>
              <a:rPr lang="en-US" sz="2000" dirty="0" smtClean="0"/>
              <a:t>arrhythmia, </a:t>
            </a:r>
            <a:r>
              <a:rPr lang="en-US" sz="2200" dirty="0" smtClean="0"/>
              <a:t>bradycardia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Neuropsychiatric</a:t>
            </a:r>
            <a:r>
              <a:rPr lang="en-US" sz="2200" dirty="0" smtClean="0"/>
              <a:t>: abnormal taste, apathetic depression, mild cognitive disorder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Gastro-intestinal</a:t>
            </a:r>
            <a:r>
              <a:rPr lang="en-US" sz="2200" dirty="0" smtClean="0"/>
              <a:t>: delayed gastric emptying, bloating, constipation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Cachexia</a:t>
            </a:r>
            <a:r>
              <a:rPr lang="en-US" sz="2200" dirty="0" smtClean="0"/>
              <a:t>: loss of fat, muscle mass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Dermatologic</a:t>
            </a:r>
            <a:r>
              <a:rPr lang="en-US" sz="2200" dirty="0" smtClean="0"/>
              <a:t>: lanuga (fine baby hair), edema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Skeletal</a:t>
            </a:r>
            <a:r>
              <a:rPr lang="en-US" sz="2200" dirty="0" smtClean="0"/>
              <a:t>: osteoporosis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Reproductive</a:t>
            </a:r>
            <a:r>
              <a:rPr lang="en-US" sz="2200" dirty="0" smtClean="0"/>
              <a:t>: amenorrhea which reflects lower hormonal levels, low LH, low FSH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Hematological</a:t>
            </a:r>
            <a:r>
              <a:rPr lang="en-US" sz="2200" dirty="0" smtClean="0"/>
              <a:t>: leukopenia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Vitamin and mineral deficiency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Hypercholesterolemia </a:t>
            </a:r>
            <a:r>
              <a:rPr lang="en-US" sz="2200" b="1" dirty="0" smtClean="0"/>
              <a:t> </a:t>
            </a:r>
            <a:r>
              <a:rPr lang="en-US" sz="2200" dirty="0" smtClean="0"/>
              <a:t>Early starvation</a:t>
            </a:r>
            <a:endParaRPr lang="en-US" sz="22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0" y="228600"/>
            <a:ext cx="25908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treat medical abnormalities/watch out for pharmacotherapy S/E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examination:</a:t>
            </a:r>
            <a:br>
              <a:rPr lang="en-US" dirty="0" smtClean="0"/>
            </a:br>
            <a:r>
              <a:rPr lang="en-US" dirty="0" smtClean="0"/>
              <a:t>Binging and Purging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Metabolic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800" b="1" dirty="0" smtClean="0"/>
              <a:t> </a:t>
            </a:r>
            <a:r>
              <a:rPr lang="en-US" sz="2800" dirty="0" smtClean="0"/>
              <a:t>electrolyte abnormalities: </a:t>
            </a:r>
          </a:p>
          <a:p>
            <a:pPr lvl="2"/>
            <a:r>
              <a:rPr lang="en-US" dirty="0" smtClean="0"/>
              <a:t>hypokalemic,</a:t>
            </a:r>
          </a:p>
          <a:p>
            <a:pPr lvl="2"/>
            <a:r>
              <a:rPr lang="en-US" dirty="0" smtClean="0"/>
              <a:t> hypochloremic </a:t>
            </a:r>
          </a:p>
          <a:p>
            <a:pPr lvl="2"/>
            <a:r>
              <a:rPr lang="en-US" dirty="0" smtClean="0"/>
              <a:t>alkalosis,  acidosis</a:t>
            </a:r>
          </a:p>
          <a:p>
            <a:pPr lvl="2"/>
            <a:r>
              <a:rPr lang="en-US" dirty="0" smtClean="0"/>
              <a:t>hypomagnesemia</a:t>
            </a:r>
          </a:p>
          <a:p>
            <a:pPr lvl="1"/>
            <a:r>
              <a:rPr lang="en-US" sz="2800" dirty="0" smtClean="0"/>
              <a:t>Hypercholesterolemia, elevated cortisol, anemia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Digestive-gastrointestinal</a:t>
            </a:r>
            <a:r>
              <a:rPr lang="en-US" sz="3200" b="1" dirty="0" smtClean="0"/>
              <a:t>: </a:t>
            </a:r>
            <a:r>
              <a:rPr lang="en-US" sz="3200" dirty="0" smtClean="0"/>
              <a:t>salivary gland inflammation with  increased serum amylase, esophageal and gastric erosion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Dental</a:t>
            </a:r>
            <a:r>
              <a:rPr lang="en-US" sz="3200" b="1" dirty="0" smtClean="0"/>
              <a:t>: </a:t>
            </a:r>
            <a:r>
              <a:rPr lang="en-US" sz="3200" dirty="0" smtClean="0"/>
              <a:t>erosion of dental enamel, front teeth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Neuropsychiatric</a:t>
            </a:r>
            <a:r>
              <a:rPr lang="en-US" sz="3200" dirty="0" smtClean="0"/>
              <a:t>: seizures due to large fluid shifts, mild neuropathies, fatigue, weakness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Thyroid</a:t>
            </a:r>
            <a:r>
              <a:rPr lang="en-US" sz="3200" dirty="0" smtClean="0"/>
              <a:t> function is suppressed as well</a:t>
            </a:r>
          </a:p>
          <a:p>
            <a:r>
              <a:rPr lang="en-US" sz="3200" dirty="0" smtClean="0"/>
              <a:t>Several CT (computed tomographic) reveal enlarged CSF spaces (enlarged sulci &amp; ventricles)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Special Investigations: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FBC</a:t>
            </a:r>
          </a:p>
          <a:p>
            <a:r>
              <a:rPr lang="en-US" dirty="0" smtClean="0"/>
              <a:t>UCE            </a:t>
            </a:r>
            <a:r>
              <a:rPr lang="en-US" dirty="0" smtClean="0">
                <a:solidFill>
                  <a:srgbClr val="FF0000"/>
                </a:solidFill>
              </a:rPr>
              <a:t>NB Daily when busy re-feeding</a:t>
            </a:r>
          </a:p>
          <a:p>
            <a:r>
              <a:rPr lang="en-US" dirty="0" smtClean="0"/>
              <a:t>CMP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Glucose</a:t>
            </a:r>
          </a:p>
          <a:p>
            <a:r>
              <a:rPr lang="en-US" dirty="0" smtClean="0"/>
              <a:t>LFT +/- clotting screen</a:t>
            </a:r>
          </a:p>
          <a:p>
            <a:r>
              <a:rPr lang="en-US" dirty="0" smtClean="0"/>
              <a:t>ECG</a:t>
            </a:r>
          </a:p>
          <a:p>
            <a:r>
              <a:rPr lang="en-US" dirty="0" smtClean="0"/>
              <a:t>VIT B12 Folate</a:t>
            </a:r>
          </a:p>
          <a:p>
            <a:r>
              <a:rPr lang="en-US" dirty="0" smtClean="0"/>
              <a:t>TFT</a:t>
            </a:r>
          </a:p>
          <a:p>
            <a:r>
              <a:rPr lang="en-US" dirty="0" smtClean="0"/>
              <a:t>Bone density screen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133600" y="2438400"/>
            <a:ext cx="609600" cy="9144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91200" y="3810000"/>
            <a:ext cx="2819400" cy="2667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Patients eating disorders higher rates of type 1 diabetes!!!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and prognosis: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sz="3200" b="1" u="sng" dirty="0" smtClean="0"/>
              <a:t>AN</a:t>
            </a:r>
          </a:p>
          <a:p>
            <a:pPr lvl="1"/>
            <a:r>
              <a:rPr lang="en-US" dirty="0" smtClean="0"/>
              <a:t>Lifetime prevalence: 0.5%</a:t>
            </a:r>
          </a:p>
          <a:p>
            <a:pPr lvl="1"/>
            <a:r>
              <a:rPr lang="en-US" dirty="0" smtClean="0"/>
              <a:t>The older the patient at onset, the worse the prognosis</a:t>
            </a:r>
          </a:p>
          <a:p>
            <a:pPr lvl="1"/>
            <a:r>
              <a:rPr lang="en-US" dirty="0" smtClean="0"/>
              <a:t>8 – 15% mortality rate</a:t>
            </a:r>
          </a:p>
          <a:p>
            <a:pPr lvl="1"/>
            <a:r>
              <a:rPr lang="en-US" dirty="0" smtClean="0"/>
              <a:t>25% full recovery after 10 years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sz="3200" b="1" u="sng" dirty="0" smtClean="0"/>
              <a:t>BN</a:t>
            </a:r>
          </a:p>
          <a:p>
            <a:pPr lvl="1"/>
            <a:r>
              <a:rPr lang="en-US" dirty="0" smtClean="0"/>
              <a:t>Lifetime prevalence: 1-3%</a:t>
            </a:r>
          </a:p>
          <a:p>
            <a:pPr lvl="1"/>
            <a:r>
              <a:rPr lang="en-US" dirty="0" smtClean="0"/>
              <a:t>Chronic, waxing and waning course</a:t>
            </a:r>
          </a:p>
          <a:p>
            <a:pPr lvl="1"/>
            <a:r>
              <a:rPr lang="en-US" dirty="0" smtClean="0"/>
              <a:t>50% full recovery after 5 – 10 years</a:t>
            </a:r>
          </a:p>
          <a:p>
            <a:pPr lvl="1"/>
            <a:r>
              <a:rPr lang="en-US" dirty="0" smtClean="0"/>
              <a:t>20% full criteria still met after 5 – 10 years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95400" y="1219200"/>
            <a:ext cx="6477000" cy="990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50% AN binging/purging type progress to BN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AN:</a:t>
            </a:r>
            <a:endParaRPr lang="en-US" dirty="0"/>
          </a:p>
        </p:txBody>
      </p:sp>
      <p:pic>
        <p:nvPicPr>
          <p:cNvPr id="4" name="Picture 2" descr="anorexia1206lindsay-loh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583" y="1882775"/>
            <a:ext cx="36628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Very much team approach</a:t>
            </a:r>
          </a:p>
          <a:p>
            <a:r>
              <a:rPr lang="en-US" dirty="0" smtClean="0"/>
              <a:t>Medical</a:t>
            </a:r>
          </a:p>
          <a:p>
            <a:r>
              <a:rPr lang="en-US" dirty="0" smtClean="0"/>
              <a:t>Complimentary: dietician</a:t>
            </a:r>
          </a:p>
          <a:p>
            <a:r>
              <a:rPr lang="en-US" dirty="0" smtClean="0"/>
              <a:t>Psychiatric</a:t>
            </a:r>
          </a:p>
          <a:p>
            <a:r>
              <a:rPr lang="en-US" dirty="0" smtClean="0"/>
              <a:t>psychology</a:t>
            </a:r>
          </a:p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0" y="3810000"/>
            <a:ext cx="4876800" cy="2743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Severe under-nutrition medical emergency thus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must admit if necessary under mental health care act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other cases try Motivate for change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educate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Aims of treatment</a:t>
            </a:r>
          </a:p>
          <a:p>
            <a:pPr>
              <a:buNone/>
            </a:pPr>
            <a:r>
              <a:rPr lang="en-US" b="1" u="sng" dirty="0" smtClean="0"/>
              <a:t> </a:t>
            </a:r>
            <a:r>
              <a:rPr lang="en-US" b="1" dirty="0" smtClean="0">
                <a:solidFill>
                  <a:srgbClr val="92D050"/>
                </a:solidFill>
              </a:rPr>
              <a:t>1)Weight restoration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2)Weight maintenance</a:t>
            </a:r>
          </a:p>
          <a:p>
            <a:pPr>
              <a:buNone/>
            </a:pPr>
            <a:r>
              <a:rPr lang="en-US" dirty="0" smtClean="0"/>
              <a:t>Treating core of AN</a:t>
            </a:r>
          </a:p>
          <a:p>
            <a:pPr>
              <a:buNone/>
            </a:pPr>
            <a:r>
              <a:rPr lang="en-US" dirty="0" smtClean="0"/>
              <a:t>Treating co-morbidities</a:t>
            </a:r>
          </a:p>
          <a:p>
            <a:pPr>
              <a:buNone/>
            </a:pPr>
            <a:r>
              <a:rPr lang="en-US" dirty="0" smtClean="0"/>
              <a:t>Psychosocial difficulties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419600" y="1371600"/>
            <a:ext cx="685800" cy="14478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381000"/>
            <a:ext cx="3733800" cy="304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Must be your first goal!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Little therapy attempted due to impaired mental state secondary to severe malnutrition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Usually prescriptive behavioral techniques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724400" y="3581400"/>
            <a:ext cx="1447800" cy="1981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72200" y="3429000"/>
            <a:ext cx="2514600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Usually family therapy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Increasing evidence CBT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pharmacotherapy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057400" y="2362200"/>
            <a:ext cx="1143000" cy="1143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of Eating Disorders: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Morbid Fear of weight gain/misconception body weight/shape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Disordered Eating behavior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200400" y="3124200"/>
            <a:ext cx="12954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restoration/re-feeding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r>
              <a:rPr lang="en-US" dirty="0" smtClean="0"/>
              <a:t>First step: Inpatient/outpatient?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6781800" cy="41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Criteria for inpatient treatment</a:t>
            </a:r>
            <a:r>
              <a:rPr lang="en-US" sz="2400" dirty="0" smtClean="0"/>
              <a:t>:</a:t>
            </a:r>
          </a:p>
          <a:p>
            <a:pPr algn="ctr"/>
            <a:r>
              <a:rPr lang="en-US" b="1" dirty="0" smtClean="0"/>
              <a:t>Very low weight</a:t>
            </a:r>
            <a:r>
              <a:rPr lang="en-US" dirty="0" smtClean="0"/>
              <a:t>( APA says if below 85%, A BMI less than 13 is associated with significant increase in mortality( should admit before then), rapid weight loss of more than 1kg/week increases risk</a:t>
            </a:r>
          </a:p>
          <a:p>
            <a:pPr algn="ctr"/>
            <a:r>
              <a:rPr lang="en-US" b="1" dirty="0" smtClean="0"/>
              <a:t>Poor cardiac status</a:t>
            </a:r>
            <a:r>
              <a:rPr lang="en-US" dirty="0" smtClean="0"/>
              <a:t>( APA: HR below40,BP below 90/60,arrythmias,</a:t>
            </a:r>
          </a:p>
          <a:p>
            <a:pPr algn="ctr"/>
            <a:r>
              <a:rPr lang="en-US" b="1" dirty="0" smtClean="0"/>
              <a:t>electrolyte imbalance</a:t>
            </a:r>
            <a:r>
              <a:rPr lang="en-US" dirty="0" smtClean="0"/>
              <a:t>, </a:t>
            </a:r>
          </a:p>
          <a:p>
            <a:pPr algn="ctr"/>
            <a:r>
              <a:rPr lang="en-US" b="1" dirty="0" smtClean="0"/>
              <a:t>hypoglycemia,</a:t>
            </a:r>
          </a:p>
          <a:p>
            <a:pPr algn="ctr"/>
            <a:r>
              <a:rPr lang="en-US" b="1" dirty="0" smtClean="0"/>
              <a:t>hypothermia</a:t>
            </a:r>
          </a:p>
          <a:p>
            <a:pPr algn="ctr"/>
            <a:r>
              <a:rPr lang="en-US" b="1" dirty="0" smtClean="0"/>
              <a:t>Refusal to eat</a:t>
            </a:r>
          </a:p>
          <a:p>
            <a:pPr algn="ctr"/>
            <a:r>
              <a:rPr lang="en-US" b="1" dirty="0" smtClean="0"/>
              <a:t>Neuropsychiatric symptoms </a:t>
            </a:r>
            <a:r>
              <a:rPr lang="en-US" dirty="0" smtClean="0"/>
              <a:t>necessitates admission e.g. psychosis, suicide etc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24600" y="4038600"/>
            <a:ext cx="19050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 careful not to overload with fluids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37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NB points to note re-feeding stage: Food =lifesaving medicine</a:t>
            </a:r>
            <a:endParaRPr lang="en-US" dirty="0"/>
          </a:p>
        </p:txBody>
      </p:sp>
      <p:pic>
        <p:nvPicPr>
          <p:cNvPr id="6" name="Content Placeholder 5" descr="scri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599"/>
            <a:ext cx="4343400" cy="4321175"/>
          </a:xfrm>
        </p:spPr>
      </p:pic>
      <p:sp>
        <p:nvSpPr>
          <p:cNvPr id="4" name="Oval 3"/>
          <p:cNvSpPr/>
          <p:nvPr/>
        </p:nvSpPr>
        <p:spPr>
          <a:xfrm>
            <a:off x="6172200" y="1219200"/>
            <a:ext cx="24384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Severe malnutrition=medical emergency</a:t>
            </a:r>
            <a:endParaRPr lang="en-US" dirty="0"/>
          </a:p>
        </p:txBody>
      </p:sp>
      <p:sp>
        <p:nvSpPr>
          <p:cNvPr id="5" name="Lightning Bolt 4"/>
          <p:cNvSpPr/>
          <p:nvPr/>
        </p:nvSpPr>
        <p:spPr>
          <a:xfrm>
            <a:off x="7848600" y="533400"/>
            <a:ext cx="914400" cy="1219200"/>
          </a:xfrm>
          <a:prstGeom prst="lightningBol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points to note re-feeding stage: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Very little individual insight orientated therapy attempted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 impaired mental state due to malnutrition</a:t>
            </a:r>
          </a:p>
          <a:p>
            <a:pPr lvl="1"/>
            <a:r>
              <a:rPr lang="en-US" dirty="0" smtClean="0"/>
              <a:t>Very much </a:t>
            </a:r>
            <a:r>
              <a:rPr lang="en-US" dirty="0" smtClean="0">
                <a:solidFill>
                  <a:srgbClr val="FFFF00"/>
                </a:solidFill>
              </a:rPr>
              <a:t>behavioral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Force feed if necessary via NG tube: if complete refusal to eat.</a:t>
            </a:r>
          </a:p>
          <a:p>
            <a:r>
              <a:rPr lang="en-US" dirty="0" smtClean="0"/>
              <a:t>NB stabilize medical complications </a:t>
            </a:r>
          </a:p>
          <a:p>
            <a:r>
              <a:rPr lang="en-US" dirty="0" smtClean="0"/>
              <a:t>Neuropsychiatric sx</a:t>
            </a:r>
          </a:p>
          <a:p>
            <a:pPr lvl="1"/>
            <a:r>
              <a:rPr lang="en-US" dirty="0" smtClean="0"/>
              <a:t>(depression, anxiety, OCD etc) </a:t>
            </a:r>
          </a:p>
          <a:p>
            <a:pPr lvl="1"/>
            <a:r>
              <a:rPr lang="en-US" dirty="0" smtClean="0"/>
              <a:t>usually complication of under nutrition: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no need for pharmacotherapy</a:t>
            </a:r>
          </a:p>
          <a:p>
            <a:pPr lvl="2"/>
            <a:r>
              <a:rPr lang="en-US" dirty="0" smtClean="0"/>
              <a:t>( usually does not work)</a:t>
            </a:r>
          </a:p>
          <a:p>
            <a:pPr lvl="2"/>
            <a:r>
              <a:rPr lang="en-US" dirty="0" smtClean="0"/>
              <a:t>Most likely improve with weight restoration</a:t>
            </a:r>
          </a:p>
          <a:p>
            <a:pPr lvl="2"/>
            <a:r>
              <a:rPr lang="en-US" dirty="0" smtClean="0"/>
              <a:t>Can be dangerous e.g. QT prolongation of 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 with all treatment: re-feeding also has complication( side effects)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Metabolic disturbance as result of reinstitution of nutrition,( usually after 4 days) </a:t>
            </a:r>
          </a:p>
          <a:p>
            <a:pPr lvl="1"/>
            <a:r>
              <a:rPr lang="en-US" sz="1800" dirty="0" smtClean="0"/>
              <a:t>fluid and electrolyte disturbance(Hypophosphataemia), 	</a:t>
            </a:r>
          </a:p>
          <a:p>
            <a:pPr lvl="1"/>
            <a:r>
              <a:rPr lang="en-US" sz="1800" dirty="0" smtClean="0"/>
              <a:t>cellular dysfunction, </a:t>
            </a:r>
          </a:p>
          <a:p>
            <a:pPr lvl="1"/>
            <a:r>
              <a:rPr lang="en-US" sz="1800" dirty="0" smtClean="0"/>
              <a:t>cardiac failure,</a:t>
            </a:r>
          </a:p>
          <a:p>
            <a:pPr lvl="1"/>
            <a:r>
              <a:rPr lang="en-US" sz="1800" dirty="0" smtClean="0"/>
              <a:t>arrhythmias, </a:t>
            </a:r>
          </a:p>
          <a:p>
            <a:pPr lvl="1"/>
            <a:r>
              <a:rPr lang="en-US" sz="1800" dirty="0" smtClean="0"/>
              <a:t>seizures,</a:t>
            </a:r>
          </a:p>
          <a:p>
            <a:pPr lvl="1"/>
            <a:r>
              <a:rPr lang="en-US" sz="1800" dirty="0" smtClean="0"/>
              <a:t>coma death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133600" y="990600"/>
            <a:ext cx="4572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Re-feeding syndrome</a:t>
            </a:r>
            <a:endParaRPr lang="en-US" sz="3200" b="1" u="sng" dirty="0"/>
          </a:p>
        </p:txBody>
      </p:sp>
      <p:sp>
        <p:nvSpPr>
          <p:cNvPr id="5" name="Oval 4"/>
          <p:cNvSpPr/>
          <p:nvPr/>
        </p:nvSpPr>
        <p:spPr>
          <a:xfrm>
            <a:off x="2895600" y="3886200"/>
            <a:ext cx="35814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Most at risk: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Little nutrition 5 days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Lower the weight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More rapid weight loss( more than 15% in 3 months)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Already abnormal electrolytes pre re-feeding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3505200"/>
            <a:ext cx="3048000" cy="3124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Try prevent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reinstate nutrition slowly( below daily required)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At least daily electrolyte monitoring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Correct( orally safest)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AN: Weight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Goals: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Address core sx AN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Cognitive disorders</a:t>
            </a:r>
          </a:p>
          <a:p>
            <a:pPr lvl="2"/>
            <a:r>
              <a:rPr lang="en-US" dirty="0" smtClean="0"/>
              <a:t>Body image distortion</a:t>
            </a:r>
          </a:p>
          <a:p>
            <a:pPr lvl="2"/>
            <a:r>
              <a:rPr lang="en-US" dirty="0" smtClean="0"/>
              <a:t>Fear of weight gain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Abnormal eating and associated behavior</a:t>
            </a:r>
          </a:p>
          <a:p>
            <a:r>
              <a:rPr lang="en-US" dirty="0" smtClean="0"/>
              <a:t>Address </a:t>
            </a:r>
            <a:r>
              <a:rPr lang="en-US" b="1" dirty="0" smtClean="0">
                <a:solidFill>
                  <a:srgbClr val="FFFF00"/>
                </a:solidFill>
              </a:rPr>
              <a:t>co-morbid psychiatric disorders</a:t>
            </a:r>
          </a:p>
          <a:p>
            <a:pPr lvl="1"/>
            <a:r>
              <a:rPr lang="en-US" dirty="0" smtClean="0"/>
              <a:t>Can use judicial pharmacotherapy depending on intensity of symptoms</a:t>
            </a:r>
          </a:p>
          <a:p>
            <a:pPr lvl="2"/>
            <a:r>
              <a:rPr lang="en-US" dirty="0" smtClean="0"/>
              <a:t>Look out for dangerous side effects e.g. lowering seizure threshold</a:t>
            </a:r>
          </a:p>
          <a:p>
            <a:r>
              <a:rPr lang="en-US" dirty="0" smtClean="0"/>
              <a:t>Re-establish </a:t>
            </a:r>
            <a:r>
              <a:rPr lang="en-US" b="1" dirty="0" smtClean="0">
                <a:solidFill>
                  <a:srgbClr val="FFFF00"/>
                </a:solidFill>
              </a:rPr>
              <a:t>social engagement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AN: Weight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modalities: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BN</a:t>
            </a:r>
            <a:endParaRPr lang="en-US" dirty="0"/>
          </a:p>
        </p:txBody>
      </p:sp>
      <p:pic>
        <p:nvPicPr>
          <p:cNvPr id="4" name="Picture 4" descr="Eating-Disorder-Sympto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Bulimia Nervosa: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 rarely needed</a:t>
            </a:r>
          </a:p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1219200" y="2667000"/>
            <a:ext cx="4876800" cy="13716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First line treatment: CBT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1295400" y="4343400"/>
            <a:ext cx="4876800" cy="22860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Pharmacotherapy: 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fluoxetine</a:t>
            </a:r>
            <a:r>
              <a:rPr lang="en-US" b="1" dirty="0" smtClean="0">
                <a:solidFill>
                  <a:schemeClr val="bg1"/>
                </a:solidFill>
              </a:rPr>
              <a:t> 60mg evidence decrease binging and purging( FDA registered)</a:t>
            </a: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Topiramate</a:t>
            </a:r>
            <a:r>
              <a:rPr lang="en-US" b="1" dirty="0" smtClean="0">
                <a:solidFill>
                  <a:schemeClr val="bg1"/>
                </a:solidFill>
              </a:rPr>
              <a:t> also evidence reduce binging and purging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400800" y="2590800"/>
            <a:ext cx="838200" cy="36576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Internal Storage 6"/>
          <p:cNvSpPr/>
          <p:nvPr/>
        </p:nvSpPr>
        <p:spPr>
          <a:xfrm>
            <a:off x="7315200" y="3505200"/>
            <a:ext cx="1371600" cy="1828800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+/-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same goals as for 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pic>
        <p:nvPicPr>
          <p:cNvPr id="4" name="Picture 5" descr="Anorexia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4208" y="1882775"/>
            <a:ext cx="2995584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ZA" sz="3200" dirty="0" smtClean="0"/>
              <a:t>17 year old Caucasian girl without a prior psychiatric history; brought into ER Tshwane after being found at home having </a:t>
            </a:r>
            <a:r>
              <a:rPr lang="en-ZA" sz="3200" dirty="0" smtClean="0">
                <a:solidFill>
                  <a:srgbClr val="FFFF00"/>
                </a:solidFill>
              </a:rPr>
              <a:t>a seizure</a:t>
            </a:r>
          </a:p>
          <a:p>
            <a:pPr>
              <a:buFont typeface="Arial" charset="0"/>
              <a:buChar char="•"/>
            </a:pPr>
            <a:r>
              <a:rPr lang="en-ZA" sz="3200" dirty="0" smtClean="0"/>
              <a:t>Admitted to medical intensive care unit in status epilepticus </a:t>
            </a:r>
          </a:p>
          <a:p>
            <a:pPr>
              <a:buFont typeface="Arial" charset="0"/>
              <a:buChar char="•"/>
            </a:pPr>
            <a:r>
              <a:rPr lang="en-ZA" sz="3200" dirty="0" smtClean="0"/>
              <a:t>Quickly stabilized with intramuscular lorazepam and fosphenytoin loading.</a:t>
            </a:r>
          </a:p>
          <a:p>
            <a:pPr>
              <a:buFont typeface="Arial" charset="0"/>
              <a:buChar char="•"/>
            </a:pPr>
            <a:r>
              <a:rPr lang="en-ZA" sz="3200" dirty="0" smtClean="0"/>
              <a:t>Medium build; height 5 feet 6 inches, weight 100pounds </a:t>
            </a:r>
            <a:r>
              <a:rPr lang="en-ZA" sz="3200" dirty="0" smtClean="0">
                <a:solidFill>
                  <a:srgbClr val="FFFF00"/>
                </a:solidFill>
              </a:rPr>
              <a:t>(BMI 16.3kg/m</a:t>
            </a:r>
            <a:r>
              <a:rPr lang="en-ZA" sz="3200" baseline="30000" dirty="0" smtClean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Etiology/risk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Etiology multi-factorial with biological, psychological and environmental factors</a:t>
            </a:r>
          </a:p>
          <a:p>
            <a:r>
              <a:rPr lang="en-US" dirty="0" smtClean="0"/>
              <a:t>At this stage more appropriate to talk about risk factors:</a:t>
            </a:r>
          </a:p>
          <a:p>
            <a:endParaRPr lang="en-US" dirty="0"/>
          </a:p>
        </p:txBody>
      </p:sp>
      <p:pic>
        <p:nvPicPr>
          <p:cNvPr id="4" name="Picture 6" descr="Dieting 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4114800"/>
            <a:ext cx="6705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sz="3200" dirty="0" smtClean="0"/>
              <a:t>First seizure, no medical conditions</a:t>
            </a:r>
          </a:p>
          <a:p>
            <a:r>
              <a:rPr lang="en-ZA" sz="3200" dirty="0" smtClean="0"/>
              <a:t>Laboratory workup shows </a:t>
            </a:r>
            <a:r>
              <a:rPr lang="en-ZA" sz="3200" dirty="0" smtClean="0">
                <a:solidFill>
                  <a:srgbClr val="FFFF00"/>
                </a:solidFill>
              </a:rPr>
              <a:t>electrolyte imbalance </a:t>
            </a:r>
            <a:r>
              <a:rPr lang="en-ZA" sz="3200" dirty="0" smtClean="0"/>
              <a:t>as most likely cause of seizures</a:t>
            </a:r>
          </a:p>
          <a:p>
            <a:r>
              <a:rPr lang="en-ZA" sz="3200" dirty="0" smtClean="0"/>
              <a:t>Although initially reluctant she admits </a:t>
            </a:r>
            <a:r>
              <a:rPr lang="en-ZA" sz="3200" dirty="0" smtClean="0">
                <a:solidFill>
                  <a:srgbClr val="FFFF00"/>
                </a:solidFill>
              </a:rPr>
              <a:t>purging </a:t>
            </a:r>
            <a:r>
              <a:rPr lang="en-ZA" sz="3200" dirty="0" smtClean="0"/>
              <a:t>with the use of ipecac several times this week</a:t>
            </a:r>
          </a:p>
          <a:p>
            <a:r>
              <a:rPr lang="en-ZA" sz="3200" dirty="0" smtClean="0"/>
              <a:t>She normally </a:t>
            </a:r>
            <a:r>
              <a:rPr lang="en-ZA" sz="3200" dirty="0" smtClean="0">
                <a:solidFill>
                  <a:srgbClr val="FFFF00"/>
                </a:solidFill>
              </a:rPr>
              <a:t>restricts  her daily caloric intake </a:t>
            </a:r>
            <a:r>
              <a:rPr lang="en-ZA" sz="3200" dirty="0" smtClean="0"/>
              <a:t>to 500 calories</a:t>
            </a:r>
          </a:p>
          <a:p>
            <a:r>
              <a:rPr lang="en-ZA" sz="3200" dirty="0" smtClean="0"/>
              <a:t>Regularly induces vomiting if weight is above 100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3200" dirty="0" smtClean="0"/>
              <a:t>Last normal </a:t>
            </a:r>
            <a:r>
              <a:rPr lang="en-ZA" sz="3200" dirty="0" smtClean="0">
                <a:solidFill>
                  <a:srgbClr val="FFFF00"/>
                </a:solidFill>
              </a:rPr>
              <a:t>menstruation cycle was 1year ago</a:t>
            </a:r>
          </a:p>
          <a:p>
            <a:r>
              <a:rPr lang="en-ZA" sz="3200" dirty="0" smtClean="0"/>
              <a:t>Reason for consultation is to confirm her diagnosis</a:t>
            </a:r>
          </a:p>
          <a:p>
            <a:r>
              <a:rPr lang="en-ZA" sz="3200" dirty="0" smtClean="0"/>
              <a:t>You find that she appears underweight and younger for her age; she is in mild distress, exhibits poor eye contact</a:t>
            </a:r>
            <a:r>
              <a:rPr lang="en-ZA" sz="3200" dirty="0" smtClean="0">
                <a:solidFill>
                  <a:srgbClr val="FFFF00"/>
                </a:solidFill>
              </a:rPr>
              <a:t>, reports feeling ‘sad’</a:t>
            </a:r>
          </a:p>
          <a:p>
            <a:r>
              <a:rPr lang="en-ZA" sz="3200" dirty="0" smtClean="0"/>
              <a:t>She admitted to experiencing constant </a:t>
            </a:r>
            <a:r>
              <a:rPr lang="en-ZA" sz="3200" dirty="0" smtClean="0">
                <a:solidFill>
                  <a:srgbClr val="FFFF00"/>
                </a:solidFill>
              </a:rPr>
              <a:t>preoccupation about her physical appearance </a:t>
            </a:r>
          </a:p>
          <a:p>
            <a:r>
              <a:rPr lang="en-ZA" sz="3200" dirty="0" smtClean="0"/>
              <a:t>“I am fat; I hate my body”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3200" dirty="0" smtClean="0"/>
              <a:t>She also </a:t>
            </a:r>
            <a:r>
              <a:rPr lang="en-ZA" sz="3200" dirty="0" smtClean="0">
                <a:solidFill>
                  <a:srgbClr val="FFFF00"/>
                </a:solidFill>
              </a:rPr>
              <a:t>reported insomnia, low energy levels, history of self-harm behaviour </a:t>
            </a:r>
            <a:r>
              <a:rPr lang="en-ZA" sz="3200" dirty="0" smtClean="0"/>
              <a:t>(cutting forearms); try to hide symptoms from parents who are very strict</a:t>
            </a:r>
          </a:p>
          <a:p>
            <a:r>
              <a:rPr lang="en-ZA" sz="3200" dirty="0" smtClean="0"/>
              <a:t>Her mother described her as a </a:t>
            </a:r>
            <a:r>
              <a:rPr lang="en-ZA" sz="3200" dirty="0" smtClean="0">
                <a:solidFill>
                  <a:srgbClr val="FFFF00"/>
                </a:solidFill>
              </a:rPr>
              <a:t>perfectionist;</a:t>
            </a:r>
            <a:r>
              <a:rPr lang="en-ZA" sz="3200" dirty="0" smtClean="0"/>
              <a:t> involved in multiple school activities ; high achiever and they expect her to become a doctor!</a:t>
            </a:r>
          </a:p>
          <a:p>
            <a:r>
              <a:rPr lang="en-ZA" sz="3200" dirty="0" smtClean="0"/>
              <a:t>Parents attributed underweight (rarely see her eat) to stress from her academic pursuits </a:t>
            </a:r>
          </a:p>
          <a:p>
            <a:r>
              <a:rPr lang="en-ZA" sz="3200" dirty="0" smtClean="0"/>
              <a:t>Cathy’s </a:t>
            </a:r>
            <a:r>
              <a:rPr lang="en-ZA" sz="3200" dirty="0" smtClean="0">
                <a:solidFill>
                  <a:srgbClr val="FFFF00"/>
                </a:solidFill>
              </a:rPr>
              <a:t>mom</a:t>
            </a:r>
            <a:r>
              <a:rPr lang="en-ZA" sz="3200" dirty="0" smtClean="0"/>
              <a:t> receives treatment for </a:t>
            </a:r>
            <a:r>
              <a:rPr lang="en-ZA" sz="3200" dirty="0" smtClean="0">
                <a:solidFill>
                  <a:srgbClr val="FFFF00"/>
                </a:solidFill>
              </a:rPr>
              <a:t>obsessive –compulsive disorder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Diagnosis?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Any co-morbidity?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In/outpatient?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Any psychopharmacology indicated?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Questions?:</a:t>
            </a:r>
            <a:endParaRPr lang="en-US" dirty="0"/>
          </a:p>
        </p:txBody>
      </p:sp>
      <p:pic>
        <p:nvPicPr>
          <p:cNvPr id="6" name="Content Placeholder 5" descr="anorexic me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4898" y="1882775"/>
            <a:ext cx="6154204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dieting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 BN can start with a episode of dieting </a:t>
            </a:r>
          </a:p>
          <a:p>
            <a:pPr lvl="1"/>
            <a:r>
              <a:rPr lang="en-US" dirty="0" smtClean="0"/>
              <a:t>8 x increased risk to develop eating disorder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Media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have a negative effect on those already at risk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Family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More emphasis on family’s role in recovery/outcome rather than causing 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Stressful life events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 episode can start stressor,</a:t>
            </a:r>
          </a:p>
          <a:p>
            <a:pPr lvl="1"/>
            <a:r>
              <a:rPr lang="en-US" dirty="0" smtClean="0"/>
              <a:t> increased incidence sexual abuse in BN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690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Psychological factors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low- self esteem,</a:t>
            </a:r>
          </a:p>
          <a:p>
            <a:pPr lvl="1"/>
            <a:r>
              <a:rPr lang="en-US" dirty="0" smtClean="0"/>
              <a:t>perfectionism,</a:t>
            </a:r>
          </a:p>
          <a:p>
            <a:pPr lvl="1"/>
            <a:r>
              <a:rPr lang="en-US" dirty="0" smtClean="0"/>
              <a:t>impulsiveness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Culture: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more western culture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Gender: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female more than male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Socio-economic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 no bias.</a:t>
            </a:r>
          </a:p>
          <a:p>
            <a:pPr lvl="2"/>
            <a:r>
              <a:rPr lang="en-US" dirty="0" smtClean="0"/>
              <a:t>BN lower</a:t>
            </a:r>
          </a:p>
          <a:p>
            <a:pPr lvl="2"/>
            <a:r>
              <a:rPr lang="en-US" dirty="0" smtClean="0"/>
              <a:t> 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Biological: </a:t>
            </a:r>
            <a:r>
              <a:rPr lang="en-US" dirty="0" smtClean="0"/>
              <a:t>definite genetic basis</a:t>
            </a:r>
          </a:p>
          <a:p>
            <a:r>
              <a:rPr lang="en-US" dirty="0" smtClean="0"/>
              <a:t>Other </a:t>
            </a:r>
            <a:r>
              <a:rPr lang="en-US" dirty="0" smtClean="0">
                <a:solidFill>
                  <a:srgbClr val="FFFF00"/>
                </a:solidFill>
              </a:rPr>
              <a:t>psychiatric co-morbidity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mood,</a:t>
            </a:r>
          </a:p>
          <a:p>
            <a:pPr lvl="1"/>
            <a:r>
              <a:rPr lang="en-US" dirty="0" smtClean="0"/>
              <a:t> Substance abuse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IV 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DSM IV-TR defines 3 Eating Disorders</a:t>
            </a:r>
          </a:p>
          <a:p>
            <a:pPr lvl="1"/>
            <a:r>
              <a:rPr lang="en-US" dirty="0" smtClean="0"/>
              <a:t>Anorexia Nervosa (AN)</a:t>
            </a:r>
          </a:p>
          <a:p>
            <a:pPr lvl="1"/>
            <a:r>
              <a:rPr lang="en-US" dirty="0" smtClean="0"/>
              <a:t>Bulimia Nervosa (BN)</a:t>
            </a:r>
          </a:p>
          <a:p>
            <a:pPr lvl="1"/>
            <a:r>
              <a:rPr lang="en-US" dirty="0" smtClean="0"/>
              <a:t>Eating Disorder NOS (EDNOS)</a:t>
            </a:r>
          </a:p>
          <a:p>
            <a:r>
              <a:rPr lang="en-US" dirty="0" smtClean="0"/>
              <a:t>Suggested additional diagnoses</a:t>
            </a:r>
          </a:p>
          <a:p>
            <a:pPr lvl="1"/>
            <a:r>
              <a:rPr lang="en-US" dirty="0" smtClean="0"/>
              <a:t>Binge Eating Disorder</a:t>
            </a:r>
          </a:p>
          <a:p>
            <a:pPr lvl="1"/>
            <a:r>
              <a:rPr lang="en-US" dirty="0" smtClean="0"/>
              <a:t>Obesity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Nervosa: ( DSM)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96275" lvl="1" indent="-302383">
              <a:buNone/>
              <a:defRPr/>
            </a:pPr>
            <a:r>
              <a:rPr lang="en-US" dirty="0" smtClean="0"/>
              <a:t>. </a:t>
            </a:r>
            <a:r>
              <a:rPr lang="en-US" dirty="0" smtClean="0">
                <a:solidFill>
                  <a:srgbClr val="FFFF00"/>
                </a:solidFill>
              </a:rPr>
              <a:t>Refusal to maintain body weight </a:t>
            </a:r>
            <a:r>
              <a:rPr lang="en-US" dirty="0" smtClean="0"/>
              <a:t>at or above a minimally </a:t>
            </a:r>
            <a:r>
              <a:rPr lang="en-US" dirty="0" smtClean="0">
                <a:solidFill>
                  <a:srgbClr val="FFFF00"/>
                </a:solidFill>
              </a:rPr>
              <a:t>norma</a:t>
            </a:r>
            <a:r>
              <a:rPr lang="en-US" dirty="0" smtClean="0"/>
              <a:t>l weight for age and height (less than 85% of that expected or failure to make expected weight gain during period of growth)</a:t>
            </a:r>
          </a:p>
          <a:p>
            <a:pPr marL="796275" lvl="1" indent="-302383">
              <a:buNone/>
              <a:defRPr/>
            </a:pPr>
            <a:r>
              <a:rPr lang="en-US" dirty="0" smtClean="0"/>
              <a:t>B. Intense </a:t>
            </a:r>
            <a:r>
              <a:rPr lang="en-US" dirty="0" smtClean="0">
                <a:solidFill>
                  <a:srgbClr val="FFFF00"/>
                </a:solidFill>
              </a:rPr>
              <a:t>fear of gaining weight </a:t>
            </a:r>
            <a:r>
              <a:rPr lang="en-US" dirty="0" smtClean="0"/>
              <a:t>or becoming fat even though underweight</a:t>
            </a:r>
          </a:p>
          <a:p>
            <a:pPr marL="796275" lvl="1" indent="-302383">
              <a:buNone/>
              <a:defRPr/>
            </a:pPr>
            <a:r>
              <a:rPr lang="en-US" i="1" dirty="0" smtClean="0"/>
              <a:t>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 experience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(perception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own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weight or shape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undue influence on self -evaluation or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denial of seriousness of current low body weight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Nervosa: DSM 1V Criteria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r>
              <a:rPr lang="en-US" dirty="0" smtClean="0"/>
              <a:t>In post-monarchial females, </a:t>
            </a:r>
            <a:r>
              <a:rPr lang="en-US" dirty="0" smtClean="0">
                <a:solidFill>
                  <a:srgbClr val="FFFF00"/>
                </a:solidFill>
              </a:rPr>
              <a:t>amenorrhea: </a:t>
            </a:r>
            <a:r>
              <a:rPr lang="en-US" dirty="0" smtClean="0"/>
              <a:t>absence of at least 3 consecutive menstrual cycles</a:t>
            </a:r>
          </a:p>
          <a:p>
            <a:pPr lvl="1"/>
            <a:r>
              <a:rPr lang="en-US" dirty="0" smtClean="0"/>
              <a:t>Subtypes: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Restricting type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during current episode of AN, has not regularly engaged in binge-eating or </a:t>
            </a:r>
            <a:r>
              <a:rPr lang="en-US" b="1" dirty="0" smtClean="0"/>
              <a:t>purging</a:t>
            </a:r>
            <a:r>
              <a:rPr lang="en-US" dirty="0" smtClean="0"/>
              <a:t> ( for example: self-induced vomiting, misuse laxatives, diuretics, enemas)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Binge-eating-Purging type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during current episode, the person has regularly engage in binge-eating or </a:t>
            </a:r>
            <a:r>
              <a:rPr lang="en-US" b="1" u="sng" dirty="0" smtClean="0">
                <a:solidFill>
                  <a:srgbClr val="00B050"/>
                </a:solidFill>
              </a:rPr>
              <a:t>purging behavior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92D050"/>
                </a:solidFill>
              </a:rPr>
              <a:t>self-induced vomiting, misuse laxatives, diuretics, enemas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1057</TotalTime>
  <Words>2112</Words>
  <Application>Microsoft Office PowerPoint</Application>
  <PresentationFormat>On-screen Show (4:3)</PresentationFormat>
  <Paragraphs>372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Verve</vt:lpstr>
      <vt:lpstr>Eating Disorders:</vt:lpstr>
      <vt:lpstr>What is the core of Eating disorders?</vt:lpstr>
      <vt:lpstr>Core of Eating Disorders:</vt:lpstr>
      <vt:lpstr>Etiology/risk Factors</vt:lpstr>
      <vt:lpstr>Risk Factors:</vt:lpstr>
      <vt:lpstr>Slide 6</vt:lpstr>
      <vt:lpstr>DSM IV TR</vt:lpstr>
      <vt:lpstr>Anorexia Nervosa: ( DSM)</vt:lpstr>
      <vt:lpstr>Anorexia Nervosa: DSM 1V Criteria continue</vt:lpstr>
      <vt:lpstr>Thus Summary AN</vt:lpstr>
      <vt:lpstr>DSM Criteria BN:</vt:lpstr>
      <vt:lpstr>DSM Criteria BN:</vt:lpstr>
      <vt:lpstr>BN DSM criteria ( continue)</vt:lpstr>
      <vt:lpstr>BN summary of criteria:</vt:lpstr>
      <vt:lpstr>Note on Younger populations:</vt:lpstr>
      <vt:lpstr>Distinguishing AN/BN</vt:lpstr>
      <vt:lpstr>Associated Features AN:</vt:lpstr>
      <vt:lpstr>Associated Features AN:</vt:lpstr>
      <vt:lpstr>Associated Features BN/Binge and purging subtype AN</vt:lpstr>
      <vt:lpstr>Co-Morbidity:</vt:lpstr>
      <vt:lpstr>Differential Diagnosis AN</vt:lpstr>
      <vt:lpstr>Differential Diagnosis BN:</vt:lpstr>
      <vt:lpstr>Physical Examination: Starvation</vt:lpstr>
      <vt:lpstr>Physical examination: Binging and Purging</vt:lpstr>
      <vt:lpstr>Suggested Special Investigations:</vt:lpstr>
      <vt:lpstr>Course and prognosis:</vt:lpstr>
      <vt:lpstr>Treatment AN:</vt:lpstr>
      <vt:lpstr>Treatment AN:</vt:lpstr>
      <vt:lpstr>Treatment AN:</vt:lpstr>
      <vt:lpstr>Weight restoration/re-feeding</vt:lpstr>
      <vt:lpstr>NB points to note re-feeding stage: Food =lifesaving medicine</vt:lpstr>
      <vt:lpstr>NB points to note re-feeding stage:</vt:lpstr>
      <vt:lpstr>AS with all treatment: re-feeding also has complication( side effects)</vt:lpstr>
      <vt:lpstr>AN: Weight maintenance</vt:lpstr>
      <vt:lpstr>AN: Weight maintenance</vt:lpstr>
      <vt:lpstr>Treatment BN</vt:lpstr>
      <vt:lpstr>Treatment Bulimia Nervosa:</vt:lpstr>
      <vt:lpstr>Case Study:</vt:lpstr>
      <vt:lpstr>Case Study:</vt:lpstr>
      <vt:lpstr>Case Study:</vt:lpstr>
      <vt:lpstr>Case Study:</vt:lpstr>
      <vt:lpstr>Case Study:</vt:lpstr>
      <vt:lpstr>Case Study:</vt:lpstr>
      <vt:lpstr>Questions?: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Disorders:</dc:title>
  <dc:creator>marinda</dc:creator>
  <cp:lastModifiedBy>marinda</cp:lastModifiedBy>
  <cp:revision>103</cp:revision>
  <dcterms:created xsi:type="dcterms:W3CDTF">2013-02-10T11:14:11Z</dcterms:created>
  <dcterms:modified xsi:type="dcterms:W3CDTF">2013-02-12T12:48:38Z</dcterms:modified>
</cp:coreProperties>
</file>