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8"/>
  </p:notesMasterIdLst>
  <p:sldIdLst>
    <p:sldId id="256" r:id="rId2"/>
    <p:sldId id="382" r:id="rId3"/>
    <p:sldId id="447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4" r:id="rId12"/>
    <p:sldId id="445" r:id="rId13"/>
    <p:sldId id="446" r:id="rId14"/>
    <p:sldId id="435" r:id="rId15"/>
    <p:sldId id="371" r:id="rId16"/>
    <p:sldId id="329" r:id="rId17"/>
    <p:sldId id="368" r:id="rId18"/>
    <p:sldId id="396" r:id="rId19"/>
    <p:sldId id="375" r:id="rId20"/>
    <p:sldId id="378" r:id="rId21"/>
    <p:sldId id="398" r:id="rId22"/>
    <p:sldId id="381" r:id="rId23"/>
    <p:sldId id="422" r:id="rId24"/>
    <p:sldId id="423" r:id="rId25"/>
    <p:sldId id="344" r:id="rId26"/>
    <p:sldId id="449" r:id="rId27"/>
    <p:sldId id="450" r:id="rId28"/>
    <p:sldId id="459" r:id="rId29"/>
    <p:sldId id="453" r:id="rId30"/>
    <p:sldId id="454" r:id="rId31"/>
    <p:sldId id="456" r:id="rId32"/>
    <p:sldId id="460" r:id="rId33"/>
    <p:sldId id="463" r:id="rId34"/>
    <p:sldId id="466" r:id="rId35"/>
    <p:sldId id="468" r:id="rId36"/>
    <p:sldId id="405" r:id="rId37"/>
    <p:sldId id="473" r:id="rId38"/>
    <p:sldId id="474" r:id="rId39"/>
    <p:sldId id="470" r:id="rId40"/>
    <p:sldId id="475" r:id="rId41"/>
    <p:sldId id="476" r:id="rId42"/>
    <p:sldId id="478" r:id="rId43"/>
    <p:sldId id="479" r:id="rId44"/>
    <p:sldId id="480" r:id="rId45"/>
    <p:sldId id="489" r:id="rId46"/>
    <p:sldId id="491" r:id="rId47"/>
    <p:sldId id="257" r:id="rId48"/>
    <p:sldId id="258" r:id="rId49"/>
    <p:sldId id="384" r:id="rId50"/>
    <p:sldId id="261" r:id="rId51"/>
    <p:sldId id="262" r:id="rId52"/>
    <p:sldId id="387" r:id="rId53"/>
    <p:sldId id="265" r:id="rId54"/>
    <p:sldId id="267" r:id="rId55"/>
    <p:sldId id="268" r:id="rId56"/>
    <p:sldId id="386" r:id="rId57"/>
    <p:sldId id="424" r:id="rId58"/>
    <p:sldId id="425" r:id="rId59"/>
    <p:sldId id="427" r:id="rId60"/>
    <p:sldId id="428" r:id="rId61"/>
    <p:sldId id="383" r:id="rId62"/>
    <p:sldId id="269" r:id="rId63"/>
    <p:sldId id="493" r:id="rId64"/>
    <p:sldId id="270" r:id="rId65"/>
    <p:sldId id="271" r:id="rId66"/>
    <p:sldId id="272" r:id="rId67"/>
    <p:sldId id="388" r:id="rId68"/>
    <p:sldId id="389" r:id="rId69"/>
    <p:sldId id="274" r:id="rId70"/>
    <p:sldId id="280" r:id="rId71"/>
    <p:sldId id="281" r:id="rId72"/>
    <p:sldId id="418" r:id="rId73"/>
    <p:sldId id="282" r:id="rId74"/>
    <p:sldId id="283" r:id="rId75"/>
    <p:sldId id="284" r:id="rId76"/>
    <p:sldId id="285" r:id="rId77"/>
    <p:sldId id="292" r:id="rId78"/>
    <p:sldId id="293" r:id="rId79"/>
    <p:sldId id="294" r:id="rId80"/>
    <p:sldId id="297" r:id="rId81"/>
    <p:sldId id="299" r:id="rId82"/>
    <p:sldId id="300" r:id="rId83"/>
    <p:sldId id="301" r:id="rId84"/>
    <p:sldId id="287" r:id="rId85"/>
    <p:sldId id="288" r:id="rId86"/>
    <p:sldId id="289" r:id="rId87"/>
    <p:sldId id="290" r:id="rId88"/>
    <p:sldId id="302" r:id="rId89"/>
    <p:sldId id="303" r:id="rId90"/>
    <p:sldId id="306" r:id="rId91"/>
    <p:sldId id="393" r:id="rId92"/>
    <p:sldId id="307" r:id="rId93"/>
    <p:sldId id="308" r:id="rId94"/>
    <p:sldId id="309" r:id="rId95"/>
    <p:sldId id="311" r:id="rId96"/>
    <p:sldId id="367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30" autoAdjust="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dfile\Home\HelgaS\Anton%20S\TB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Non-ill</c:v>
                </c:pt>
              </c:strCache>
            </c:strRef>
          </c:tx>
          <c:invertIfNegative val="0"/>
          <c:cat>
            <c:strRef>
              <c:f>Sheet1!$F$5:$G$5</c:f>
              <c:strCache>
                <c:ptCount val="2"/>
                <c:pt idx="0">
                  <c:v>V(d)</c:v>
                </c:pt>
                <c:pt idx="1">
                  <c:v>Clearance </c:v>
                </c:pt>
              </c:strCache>
            </c:strRef>
          </c:cat>
          <c:val>
            <c:numRef>
              <c:f>Sheet1!$F$6:$G$6</c:f>
              <c:numCache>
                <c:formatCode>General</c:formatCode>
                <c:ptCount val="2"/>
                <c:pt idx="0">
                  <c:v>1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Sheet1!$E$7</c:f>
              <c:strCache>
                <c:ptCount val="1"/>
                <c:pt idx="0">
                  <c:v>Critically ill</c:v>
                </c:pt>
              </c:strCache>
            </c:strRef>
          </c:tx>
          <c:invertIfNegative val="0"/>
          <c:cat>
            <c:strRef>
              <c:f>Sheet1!$F$5:$G$5</c:f>
              <c:strCache>
                <c:ptCount val="2"/>
                <c:pt idx="0">
                  <c:v>V(d)</c:v>
                </c:pt>
                <c:pt idx="1">
                  <c:v>Clearance </c:v>
                </c:pt>
              </c:strCache>
            </c:strRef>
          </c:cat>
          <c:val>
            <c:numRef>
              <c:f>Sheet1!$F$7:$G$7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9750400"/>
        <c:axId val="82417856"/>
        <c:axId val="91666304"/>
      </c:bar3DChart>
      <c:catAx>
        <c:axId val="99750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417856"/>
        <c:crosses val="autoZero"/>
        <c:auto val="1"/>
        <c:lblAlgn val="ctr"/>
        <c:lblOffset val="100"/>
        <c:noMultiLvlLbl val="0"/>
      </c:catAx>
      <c:valAx>
        <c:axId val="82417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9750400"/>
        <c:crosses val="autoZero"/>
        <c:crossBetween val="between"/>
      </c:valAx>
      <c:serAx>
        <c:axId val="91666304"/>
        <c:scaling>
          <c:orientation val="minMax"/>
        </c:scaling>
        <c:delete val="1"/>
        <c:axPos val="b"/>
        <c:majorTickMark val="out"/>
        <c:minorTickMark val="none"/>
        <c:tickLblPos val="none"/>
        <c:crossAx val="82417856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Sheet1!$C$7:$D$7</c:f>
              <c:strCache>
                <c:ptCount val="2"/>
                <c:pt idx="0">
                  <c:v>8 day (n=197)</c:v>
                </c:pt>
                <c:pt idx="1">
                  <c:v>15 day (n=204)</c:v>
                </c:pt>
              </c:strCache>
            </c:strRef>
          </c:cat>
          <c:val>
            <c:numRef>
              <c:f>Sheet1!$C$8:$D$8</c:f>
              <c:numCache>
                <c:formatCode>General</c:formatCode>
                <c:ptCount val="2"/>
                <c:pt idx="0">
                  <c:v>28.9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9753472"/>
        <c:axId val="91595328"/>
        <c:axId val="0"/>
      </c:bar3DChart>
      <c:catAx>
        <c:axId val="99753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FF00"/>
                </a:solidFill>
              </a:defRPr>
            </a:pPr>
            <a:endParaRPr lang="en-US"/>
          </a:p>
        </c:txPr>
        <c:crossAx val="91595328"/>
        <c:crosses val="autoZero"/>
        <c:auto val="1"/>
        <c:lblAlgn val="ctr"/>
        <c:lblOffset val="100"/>
        <c:noMultiLvlLbl val="0"/>
      </c:catAx>
      <c:valAx>
        <c:axId val="9159532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975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97347214683792"/>
          <c:y val="1.5488107085016327E-2"/>
          <c:w val="0.6365361707738445"/>
          <c:h val="0.803849194936573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8 days (n=197)</c:v>
                </c:pt>
              </c:strCache>
            </c:strRef>
          </c:tx>
          <c:invertIfNegative val="0"/>
          <c:val>
            <c:numRef>
              <c:f>Sheet1!$C$5</c:f>
              <c:numCache>
                <c:formatCode>General</c:formatCode>
                <c:ptCount val="1"/>
                <c:pt idx="0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15 days (n=204)</c:v>
                </c:pt>
              </c:strCache>
            </c:strRef>
          </c:tx>
          <c:invertIfNegative val="0"/>
          <c:val>
            <c:numRef>
              <c:f>Sheet1!$D$5</c:f>
              <c:numCache>
                <c:formatCode>General</c:formatCode>
                <c:ptCount val="1"/>
                <c:pt idx="0">
                  <c:v>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3755264"/>
        <c:axId val="91598208"/>
        <c:axId val="0"/>
      </c:bar3DChart>
      <c:catAx>
        <c:axId val="103755264"/>
        <c:scaling>
          <c:orientation val="minMax"/>
        </c:scaling>
        <c:delete val="0"/>
        <c:axPos val="b"/>
        <c:majorTickMark val="none"/>
        <c:minorTickMark val="none"/>
        <c:tickLblPos val="none"/>
        <c:crossAx val="91598208"/>
        <c:crosses val="autoZero"/>
        <c:auto val="1"/>
        <c:lblAlgn val="ctr"/>
        <c:lblOffset val="100"/>
        <c:noMultiLvlLbl val="0"/>
      </c:catAx>
      <c:valAx>
        <c:axId val="91598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37552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19302082232672169"/>
          <c:y val="0.88115505116960924"/>
          <c:w val="0.73247589382717804"/>
          <c:h val="7.57476073764324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Sheet8!$C$8</c:f>
              <c:strCache>
                <c:ptCount val="1"/>
                <c:pt idx="0">
                  <c:v>1997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Sheet8!$C$9:$C$27</c:f>
              <c:numCache>
                <c:formatCode>General</c:formatCode>
                <c:ptCount val="19"/>
                <c:pt idx="0">
                  <c:v>32000</c:v>
                </c:pt>
                <c:pt idx="1">
                  <c:v>3000</c:v>
                </c:pt>
                <c:pt idx="2">
                  <c:v>2800</c:v>
                </c:pt>
                <c:pt idx="3">
                  <c:v>7000</c:v>
                </c:pt>
                <c:pt idx="4">
                  <c:v>14000</c:v>
                </c:pt>
                <c:pt idx="5">
                  <c:v>18000</c:v>
                </c:pt>
                <c:pt idx="6">
                  <c:v>19300</c:v>
                </c:pt>
                <c:pt idx="7">
                  <c:v>19200</c:v>
                </c:pt>
                <c:pt idx="8">
                  <c:v>19000</c:v>
                </c:pt>
                <c:pt idx="9">
                  <c:v>19100</c:v>
                </c:pt>
                <c:pt idx="10">
                  <c:v>18000</c:v>
                </c:pt>
                <c:pt idx="11">
                  <c:v>20500</c:v>
                </c:pt>
                <c:pt idx="12">
                  <c:v>20500</c:v>
                </c:pt>
                <c:pt idx="13">
                  <c:v>24000</c:v>
                </c:pt>
                <c:pt idx="14">
                  <c:v>21000</c:v>
                </c:pt>
                <c:pt idx="15">
                  <c:v>23500</c:v>
                </c:pt>
                <c:pt idx="16">
                  <c:v>15000</c:v>
                </c:pt>
                <c:pt idx="17">
                  <c:v>10200</c:v>
                </c:pt>
                <c:pt idx="18">
                  <c:v>7000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Sheet8!$D$8</c:f>
              <c:strCache>
                <c:ptCount val="1"/>
                <c:pt idx="0">
                  <c:v>1998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Sheet8!$D$9:$D$27</c:f>
              <c:numCache>
                <c:formatCode>General</c:formatCode>
                <c:ptCount val="19"/>
                <c:pt idx="0">
                  <c:v>38000</c:v>
                </c:pt>
                <c:pt idx="1">
                  <c:v>3500</c:v>
                </c:pt>
                <c:pt idx="2">
                  <c:v>3200</c:v>
                </c:pt>
                <c:pt idx="3">
                  <c:v>7500</c:v>
                </c:pt>
                <c:pt idx="4">
                  <c:v>16500</c:v>
                </c:pt>
                <c:pt idx="5">
                  <c:v>22000</c:v>
                </c:pt>
                <c:pt idx="6">
                  <c:v>22700</c:v>
                </c:pt>
                <c:pt idx="7">
                  <c:v>22500</c:v>
                </c:pt>
                <c:pt idx="8">
                  <c:v>21500</c:v>
                </c:pt>
                <c:pt idx="9">
                  <c:v>22000</c:v>
                </c:pt>
                <c:pt idx="10">
                  <c:v>20500</c:v>
                </c:pt>
                <c:pt idx="11">
                  <c:v>23000</c:v>
                </c:pt>
                <c:pt idx="12">
                  <c:v>22500</c:v>
                </c:pt>
                <c:pt idx="13">
                  <c:v>25000</c:v>
                </c:pt>
                <c:pt idx="14">
                  <c:v>24000</c:v>
                </c:pt>
                <c:pt idx="15">
                  <c:v>23500</c:v>
                </c:pt>
                <c:pt idx="16">
                  <c:v>19000</c:v>
                </c:pt>
                <c:pt idx="17">
                  <c:v>12000</c:v>
                </c:pt>
                <c:pt idx="18">
                  <c:v>7500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Sheet8!$E$8</c:f>
              <c:strCache>
                <c:ptCount val="1"/>
                <c:pt idx="0">
                  <c:v>1999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Sheet8!$E$9:$E$27</c:f>
              <c:numCache>
                <c:formatCode>General</c:formatCode>
                <c:ptCount val="19"/>
                <c:pt idx="0">
                  <c:v>39000</c:v>
                </c:pt>
                <c:pt idx="1">
                  <c:v>4000</c:v>
                </c:pt>
                <c:pt idx="2">
                  <c:v>3500</c:v>
                </c:pt>
                <c:pt idx="3">
                  <c:v>8500</c:v>
                </c:pt>
                <c:pt idx="4">
                  <c:v>17000</c:v>
                </c:pt>
                <c:pt idx="5">
                  <c:v>26000</c:v>
                </c:pt>
                <c:pt idx="6">
                  <c:v>28000</c:v>
                </c:pt>
                <c:pt idx="7">
                  <c:v>27000</c:v>
                </c:pt>
                <c:pt idx="8">
                  <c:v>23500</c:v>
                </c:pt>
                <c:pt idx="9">
                  <c:v>22500</c:v>
                </c:pt>
                <c:pt idx="10">
                  <c:v>21500</c:v>
                </c:pt>
                <c:pt idx="11">
                  <c:v>23000</c:v>
                </c:pt>
                <c:pt idx="12">
                  <c:v>22500</c:v>
                </c:pt>
                <c:pt idx="13">
                  <c:v>25000</c:v>
                </c:pt>
                <c:pt idx="14">
                  <c:v>24500</c:v>
                </c:pt>
                <c:pt idx="15">
                  <c:v>23000</c:v>
                </c:pt>
                <c:pt idx="16">
                  <c:v>19000</c:v>
                </c:pt>
                <c:pt idx="17">
                  <c:v>12500</c:v>
                </c:pt>
                <c:pt idx="18">
                  <c:v>7300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Sheet8!$F$8</c:f>
              <c:strCache>
                <c:ptCount val="1"/>
                <c:pt idx="0">
                  <c:v>2000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Sheet8!$F$9:$F$27</c:f>
              <c:numCache>
                <c:formatCode>General</c:formatCode>
                <c:ptCount val="19"/>
                <c:pt idx="0">
                  <c:v>39500</c:v>
                </c:pt>
                <c:pt idx="1">
                  <c:v>3750</c:v>
                </c:pt>
                <c:pt idx="2">
                  <c:v>3400</c:v>
                </c:pt>
                <c:pt idx="3">
                  <c:v>8700</c:v>
                </c:pt>
                <c:pt idx="4">
                  <c:v>19000</c:v>
                </c:pt>
                <c:pt idx="5">
                  <c:v>30500</c:v>
                </c:pt>
                <c:pt idx="6">
                  <c:v>34000</c:v>
                </c:pt>
                <c:pt idx="7">
                  <c:v>32000</c:v>
                </c:pt>
                <c:pt idx="8">
                  <c:v>28000</c:v>
                </c:pt>
                <c:pt idx="9">
                  <c:v>25500</c:v>
                </c:pt>
                <c:pt idx="10">
                  <c:v>24500</c:v>
                </c:pt>
                <c:pt idx="11">
                  <c:v>22500</c:v>
                </c:pt>
                <c:pt idx="12">
                  <c:v>25000</c:v>
                </c:pt>
                <c:pt idx="13">
                  <c:v>24000</c:v>
                </c:pt>
                <c:pt idx="14">
                  <c:v>27000</c:v>
                </c:pt>
                <c:pt idx="15">
                  <c:v>22000</c:v>
                </c:pt>
                <c:pt idx="16">
                  <c:v>21000</c:v>
                </c:pt>
                <c:pt idx="17">
                  <c:v>12500</c:v>
                </c:pt>
                <c:pt idx="18">
                  <c:v>9000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Sheet8!$G$8</c:f>
              <c:strCache>
                <c:ptCount val="1"/>
                <c:pt idx="0">
                  <c:v>2001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Sheet8!$G$9:$G$27</c:f>
              <c:numCache>
                <c:formatCode>General</c:formatCode>
                <c:ptCount val="19"/>
                <c:pt idx="0">
                  <c:v>41000</c:v>
                </c:pt>
                <c:pt idx="1">
                  <c:v>4000</c:v>
                </c:pt>
                <c:pt idx="2">
                  <c:v>3500</c:v>
                </c:pt>
                <c:pt idx="3">
                  <c:v>9000</c:v>
                </c:pt>
                <c:pt idx="4">
                  <c:v>19800</c:v>
                </c:pt>
                <c:pt idx="5">
                  <c:v>37000</c:v>
                </c:pt>
                <c:pt idx="6">
                  <c:v>39000</c:v>
                </c:pt>
                <c:pt idx="7">
                  <c:v>37500</c:v>
                </c:pt>
                <c:pt idx="8">
                  <c:v>33000</c:v>
                </c:pt>
                <c:pt idx="9">
                  <c:v>28000</c:v>
                </c:pt>
                <c:pt idx="10">
                  <c:v>26500</c:v>
                </c:pt>
                <c:pt idx="11">
                  <c:v>23000</c:v>
                </c:pt>
                <c:pt idx="12">
                  <c:v>28000</c:v>
                </c:pt>
                <c:pt idx="13">
                  <c:v>26000</c:v>
                </c:pt>
                <c:pt idx="14">
                  <c:v>29000</c:v>
                </c:pt>
                <c:pt idx="15">
                  <c:v>22500</c:v>
                </c:pt>
                <c:pt idx="16">
                  <c:v>19000</c:v>
                </c:pt>
                <c:pt idx="17">
                  <c:v>13000</c:v>
                </c:pt>
                <c:pt idx="18">
                  <c:v>11000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Sheet8!$H$8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Sheet8!$H$9:$H$27</c:f>
              <c:numCache>
                <c:formatCode>General</c:formatCode>
                <c:ptCount val="19"/>
                <c:pt idx="0">
                  <c:v>46500</c:v>
                </c:pt>
                <c:pt idx="1">
                  <c:v>5000</c:v>
                </c:pt>
                <c:pt idx="2">
                  <c:v>4000</c:v>
                </c:pt>
                <c:pt idx="3">
                  <c:v>9000</c:v>
                </c:pt>
                <c:pt idx="4">
                  <c:v>21500</c:v>
                </c:pt>
                <c:pt idx="5">
                  <c:v>41500</c:v>
                </c:pt>
                <c:pt idx="6">
                  <c:v>46500</c:v>
                </c:pt>
                <c:pt idx="7">
                  <c:v>43000</c:v>
                </c:pt>
                <c:pt idx="8">
                  <c:v>37000</c:v>
                </c:pt>
                <c:pt idx="9">
                  <c:v>32000</c:v>
                </c:pt>
                <c:pt idx="10">
                  <c:v>30000</c:v>
                </c:pt>
                <c:pt idx="11">
                  <c:v>25000</c:v>
                </c:pt>
                <c:pt idx="12">
                  <c:v>28000</c:v>
                </c:pt>
                <c:pt idx="13">
                  <c:v>26000</c:v>
                </c:pt>
                <c:pt idx="14">
                  <c:v>29000</c:v>
                </c:pt>
                <c:pt idx="15">
                  <c:v>23000</c:v>
                </c:pt>
                <c:pt idx="16">
                  <c:v>22500</c:v>
                </c:pt>
                <c:pt idx="17">
                  <c:v>13500</c:v>
                </c:pt>
                <c:pt idx="18">
                  <c:v>11000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Sheet8!$I$8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Sheet8!$I$9:$I$27</c:f>
              <c:numCache>
                <c:formatCode>General</c:formatCode>
                <c:ptCount val="19"/>
                <c:pt idx="0">
                  <c:v>52000</c:v>
                </c:pt>
                <c:pt idx="1">
                  <c:v>5000</c:v>
                </c:pt>
                <c:pt idx="2">
                  <c:v>3000</c:v>
                </c:pt>
                <c:pt idx="3">
                  <c:v>9000</c:v>
                </c:pt>
                <c:pt idx="4">
                  <c:v>23000</c:v>
                </c:pt>
                <c:pt idx="5">
                  <c:v>46500</c:v>
                </c:pt>
                <c:pt idx="6">
                  <c:v>55600</c:v>
                </c:pt>
                <c:pt idx="7">
                  <c:v>49000</c:v>
                </c:pt>
                <c:pt idx="8">
                  <c:v>43000</c:v>
                </c:pt>
                <c:pt idx="9">
                  <c:v>37000</c:v>
                </c:pt>
                <c:pt idx="10">
                  <c:v>33000</c:v>
                </c:pt>
                <c:pt idx="11">
                  <c:v>28000</c:v>
                </c:pt>
                <c:pt idx="12">
                  <c:v>30000</c:v>
                </c:pt>
                <c:pt idx="13">
                  <c:v>28000</c:v>
                </c:pt>
                <c:pt idx="14">
                  <c:v>31000</c:v>
                </c:pt>
                <c:pt idx="15">
                  <c:v>26000</c:v>
                </c:pt>
                <c:pt idx="16">
                  <c:v>23000</c:v>
                </c:pt>
                <c:pt idx="17">
                  <c:v>16000</c:v>
                </c:pt>
                <c:pt idx="18">
                  <c:v>11500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Sheet8!$J$8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Sheet8!$B$9:$B$27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Sheet8!$J$9:$J$27</c:f>
              <c:numCache>
                <c:formatCode>General</c:formatCode>
                <c:ptCount val="19"/>
                <c:pt idx="0">
                  <c:v>57000</c:v>
                </c:pt>
                <c:pt idx="1">
                  <c:v>6500</c:v>
                </c:pt>
                <c:pt idx="2">
                  <c:v>4000</c:v>
                </c:pt>
                <c:pt idx="3">
                  <c:v>9500</c:v>
                </c:pt>
                <c:pt idx="4">
                  <c:v>23500</c:v>
                </c:pt>
                <c:pt idx="5">
                  <c:v>47000</c:v>
                </c:pt>
                <c:pt idx="6">
                  <c:v>58500</c:v>
                </c:pt>
                <c:pt idx="7">
                  <c:v>53000</c:v>
                </c:pt>
                <c:pt idx="8">
                  <c:v>47000</c:v>
                </c:pt>
                <c:pt idx="9">
                  <c:v>39000</c:v>
                </c:pt>
                <c:pt idx="10">
                  <c:v>35000</c:v>
                </c:pt>
                <c:pt idx="11">
                  <c:v>29500</c:v>
                </c:pt>
                <c:pt idx="12">
                  <c:v>30000</c:v>
                </c:pt>
                <c:pt idx="13">
                  <c:v>28500</c:v>
                </c:pt>
                <c:pt idx="14">
                  <c:v>28000</c:v>
                </c:pt>
                <c:pt idx="15">
                  <c:v>25500</c:v>
                </c:pt>
                <c:pt idx="16">
                  <c:v>21000</c:v>
                </c:pt>
                <c:pt idx="17">
                  <c:v>14500</c:v>
                </c:pt>
                <c:pt idx="18">
                  <c:v>11000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87616"/>
        <c:axId val="91599936"/>
      </c:lineChart>
      <c:catAx>
        <c:axId val="10628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91599936"/>
        <c:crosses val="autoZero"/>
        <c:auto val="1"/>
        <c:lblAlgn val="ctr"/>
        <c:lblOffset val="100"/>
        <c:noMultiLvlLbl val="0"/>
      </c:catAx>
      <c:valAx>
        <c:axId val="9159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06287616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05E4C-9680-4062-9448-4E4FA3B91E8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243D00C1-DF9B-4F6E-A9A0-8F8B09C33C3B}">
      <dgm:prSet phldrT="[Text]"/>
      <dgm:spPr/>
      <dgm:t>
        <a:bodyPr/>
        <a:lstStyle/>
        <a:p>
          <a:r>
            <a:rPr lang="en-ZA" i="0" dirty="0" smtClean="0"/>
            <a:t>• Ratio of body fat to lean muscle mass</a:t>
          </a:r>
          <a:endParaRPr lang="en-ZA" i="0" dirty="0"/>
        </a:p>
      </dgm:t>
    </dgm:pt>
    <dgm:pt modelId="{4E196206-451D-4DB6-B5D6-C18D904F7742}" type="parTrans" cxnId="{B24620E9-618E-40A6-9AB4-B201604A2649}">
      <dgm:prSet/>
      <dgm:spPr/>
      <dgm:t>
        <a:bodyPr/>
        <a:lstStyle/>
        <a:p>
          <a:endParaRPr lang="en-ZA"/>
        </a:p>
      </dgm:t>
    </dgm:pt>
    <dgm:pt modelId="{2D8C62ED-2CA7-4123-A1A7-71C0EE2ED822}" type="sibTrans" cxnId="{B24620E9-618E-40A6-9AB4-B201604A2649}">
      <dgm:prSet/>
      <dgm:spPr/>
      <dgm:t>
        <a:bodyPr/>
        <a:lstStyle/>
        <a:p>
          <a:endParaRPr lang="en-ZA"/>
        </a:p>
      </dgm:t>
    </dgm:pt>
    <dgm:pt modelId="{96E41D64-62AE-4FDF-A380-FE21B0555C2B}">
      <dgm:prSet phldrT="[Text]"/>
      <dgm:spPr/>
      <dgm:t>
        <a:bodyPr/>
        <a:lstStyle/>
        <a:p>
          <a:r>
            <a:rPr lang="en-ZA" i="0" dirty="0" smtClean="0"/>
            <a:t>Difference in </a:t>
          </a:r>
          <a:r>
            <a:rPr lang="en-ZA" i="0" dirty="0" err="1" smtClean="0"/>
            <a:t>glomerular</a:t>
          </a:r>
          <a:r>
            <a:rPr lang="en-ZA" i="0" dirty="0" smtClean="0"/>
            <a:t> filtration rate</a:t>
          </a:r>
          <a:endParaRPr lang="en-ZA" i="0" dirty="0"/>
        </a:p>
      </dgm:t>
    </dgm:pt>
    <dgm:pt modelId="{AE2A05DF-24B5-493E-A625-D3FF3C1322A4}" type="parTrans" cxnId="{F9A2C256-B6E1-4EFC-AEB1-B841317055A5}">
      <dgm:prSet/>
      <dgm:spPr/>
      <dgm:t>
        <a:bodyPr/>
        <a:lstStyle/>
        <a:p>
          <a:endParaRPr lang="en-ZA"/>
        </a:p>
      </dgm:t>
    </dgm:pt>
    <dgm:pt modelId="{1C27AE25-03E8-4889-A48B-DBD539D2966E}" type="sibTrans" cxnId="{F9A2C256-B6E1-4EFC-AEB1-B841317055A5}">
      <dgm:prSet/>
      <dgm:spPr/>
      <dgm:t>
        <a:bodyPr/>
        <a:lstStyle/>
        <a:p>
          <a:endParaRPr lang="en-ZA"/>
        </a:p>
      </dgm:t>
    </dgm:pt>
    <dgm:pt modelId="{BB48FDA0-3120-46EC-A2C4-79A7F5D10818}" type="pres">
      <dgm:prSet presAssocID="{A7505E4C-9680-4062-9448-4E4FA3B91E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4FBBD39-1EA8-457D-A371-A846772BA645}" type="pres">
      <dgm:prSet presAssocID="{243D00C1-DF9B-4F6E-A9A0-8F8B09C33C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6EA00A-7AB3-4034-B3BB-AC19EDB56C40}" type="pres">
      <dgm:prSet presAssocID="{2D8C62ED-2CA7-4123-A1A7-71C0EE2ED822}" presName="spacer" presStyleCnt="0"/>
      <dgm:spPr/>
    </dgm:pt>
    <dgm:pt modelId="{F84B9BFD-A06D-43D0-AB00-3B2E4B9246F0}" type="pres">
      <dgm:prSet presAssocID="{96E41D64-62AE-4FDF-A380-FE21B0555C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24620E9-618E-40A6-9AB4-B201604A2649}" srcId="{A7505E4C-9680-4062-9448-4E4FA3B91E85}" destId="{243D00C1-DF9B-4F6E-A9A0-8F8B09C33C3B}" srcOrd="0" destOrd="0" parTransId="{4E196206-451D-4DB6-B5D6-C18D904F7742}" sibTransId="{2D8C62ED-2CA7-4123-A1A7-71C0EE2ED822}"/>
    <dgm:cxn modelId="{F9A2C256-B6E1-4EFC-AEB1-B841317055A5}" srcId="{A7505E4C-9680-4062-9448-4E4FA3B91E85}" destId="{96E41D64-62AE-4FDF-A380-FE21B0555C2B}" srcOrd="1" destOrd="0" parTransId="{AE2A05DF-24B5-493E-A625-D3FF3C1322A4}" sibTransId="{1C27AE25-03E8-4889-A48B-DBD539D2966E}"/>
    <dgm:cxn modelId="{4E9E13D3-6579-4F5E-BB85-B22DB05DB59D}" type="presOf" srcId="{A7505E4C-9680-4062-9448-4E4FA3B91E85}" destId="{BB48FDA0-3120-46EC-A2C4-79A7F5D10818}" srcOrd="0" destOrd="0" presId="urn:microsoft.com/office/officeart/2005/8/layout/vList2"/>
    <dgm:cxn modelId="{6092CA05-98C9-4067-8DC3-8B0618788D63}" type="presOf" srcId="{243D00C1-DF9B-4F6E-A9A0-8F8B09C33C3B}" destId="{34FBBD39-1EA8-457D-A371-A846772BA645}" srcOrd="0" destOrd="0" presId="urn:microsoft.com/office/officeart/2005/8/layout/vList2"/>
    <dgm:cxn modelId="{0653F299-AAEB-4939-B5EE-8616EF59ACD2}" type="presOf" srcId="{96E41D64-62AE-4FDF-A380-FE21B0555C2B}" destId="{F84B9BFD-A06D-43D0-AB00-3B2E4B9246F0}" srcOrd="0" destOrd="0" presId="urn:microsoft.com/office/officeart/2005/8/layout/vList2"/>
    <dgm:cxn modelId="{3F27B62A-5116-40C1-AD1E-25BB054CFCEF}" type="presParOf" srcId="{BB48FDA0-3120-46EC-A2C4-79A7F5D10818}" destId="{34FBBD39-1EA8-457D-A371-A846772BA645}" srcOrd="0" destOrd="0" presId="urn:microsoft.com/office/officeart/2005/8/layout/vList2"/>
    <dgm:cxn modelId="{3BAD53CE-7DCB-4071-B879-9D39909B7817}" type="presParOf" srcId="{BB48FDA0-3120-46EC-A2C4-79A7F5D10818}" destId="{1F6EA00A-7AB3-4034-B3BB-AC19EDB56C40}" srcOrd="1" destOrd="0" presId="urn:microsoft.com/office/officeart/2005/8/layout/vList2"/>
    <dgm:cxn modelId="{4E52611E-0037-412F-B0F9-F9B722753304}" type="presParOf" srcId="{BB48FDA0-3120-46EC-A2C4-79A7F5D10818}" destId="{F84B9BFD-A06D-43D0-AB00-3B2E4B9246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75089-7E3F-453B-B4A5-71C9EF62F147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6C420A37-92A9-4681-A661-107C11C705CA}">
      <dgm:prSet phldrT="[Text]"/>
      <dgm:spPr/>
      <dgm:t>
        <a:bodyPr/>
        <a:lstStyle/>
        <a:p>
          <a:r>
            <a:rPr lang="en-ZA" dirty="0" smtClean="0"/>
            <a:t>The elimination of a drug is referred to as its clearance</a:t>
          </a:r>
        </a:p>
        <a:p>
          <a:endParaRPr lang="en-ZA" dirty="0"/>
        </a:p>
      </dgm:t>
    </dgm:pt>
    <dgm:pt modelId="{744CD3D6-B0B1-4992-9719-417632D38A2F}" type="parTrans" cxnId="{FDD61A12-A68D-4639-8520-6E3EC472F194}">
      <dgm:prSet/>
      <dgm:spPr/>
      <dgm:t>
        <a:bodyPr/>
        <a:lstStyle/>
        <a:p>
          <a:endParaRPr lang="en-ZA"/>
        </a:p>
      </dgm:t>
    </dgm:pt>
    <dgm:pt modelId="{477B6D74-12F0-458F-B5C3-8D6309EA9FD9}" type="sibTrans" cxnId="{FDD61A12-A68D-4639-8520-6E3EC472F194}">
      <dgm:prSet/>
      <dgm:spPr/>
      <dgm:t>
        <a:bodyPr/>
        <a:lstStyle/>
        <a:p>
          <a:endParaRPr lang="en-ZA"/>
        </a:p>
      </dgm:t>
    </dgm:pt>
    <dgm:pt modelId="{A3BBC61D-0479-4B67-B090-C91480AD0038}">
      <dgm:prSet phldrT="[Text]"/>
      <dgm:spPr/>
      <dgm:t>
        <a:bodyPr/>
        <a:lstStyle/>
        <a:p>
          <a:r>
            <a:rPr lang="en-ZA" dirty="0" err="1" smtClean="0"/>
            <a:t>Creatinine</a:t>
          </a:r>
          <a:r>
            <a:rPr lang="en-ZA" dirty="0" smtClean="0"/>
            <a:t> clearance is used as a measure of the </a:t>
          </a:r>
          <a:r>
            <a:rPr lang="en-ZA" dirty="0" err="1" smtClean="0"/>
            <a:t>glomerular</a:t>
          </a:r>
          <a:r>
            <a:rPr lang="en-ZA" dirty="0" smtClean="0"/>
            <a:t> filtration rate </a:t>
          </a:r>
          <a:endParaRPr lang="en-ZA" dirty="0"/>
        </a:p>
      </dgm:t>
    </dgm:pt>
    <dgm:pt modelId="{3FAC68F4-2435-4204-842B-40D1FDC2C56D}" type="parTrans" cxnId="{B71E8BBE-B929-4B03-B153-149032A40B5E}">
      <dgm:prSet/>
      <dgm:spPr/>
      <dgm:t>
        <a:bodyPr/>
        <a:lstStyle/>
        <a:p>
          <a:endParaRPr lang="en-ZA"/>
        </a:p>
      </dgm:t>
    </dgm:pt>
    <dgm:pt modelId="{BC74C1A5-09BC-4230-89AE-7D2C4ED166A6}" type="sibTrans" cxnId="{B71E8BBE-B929-4B03-B153-149032A40B5E}">
      <dgm:prSet/>
      <dgm:spPr/>
      <dgm:t>
        <a:bodyPr/>
        <a:lstStyle/>
        <a:p>
          <a:endParaRPr lang="en-ZA"/>
        </a:p>
      </dgm:t>
    </dgm:pt>
    <dgm:pt modelId="{D99F9330-3C51-4E6C-9B21-3B1B392EEB57}">
      <dgm:prSet/>
      <dgm:spPr/>
      <dgm:t>
        <a:bodyPr/>
        <a:lstStyle/>
        <a:p>
          <a:r>
            <a:rPr lang="en-ZA" dirty="0" smtClean="0"/>
            <a:t>Drug clearance is reported as units of plasma (or blood) cleared per unit time </a:t>
          </a:r>
        </a:p>
      </dgm:t>
    </dgm:pt>
    <dgm:pt modelId="{F920D47E-5A4F-4A61-B65B-83E16CC72443}" type="parTrans" cxnId="{5F70EF18-DB58-4501-89B8-DA2448F4E2CC}">
      <dgm:prSet/>
      <dgm:spPr/>
      <dgm:t>
        <a:bodyPr/>
        <a:lstStyle/>
        <a:p>
          <a:endParaRPr lang="en-ZA"/>
        </a:p>
      </dgm:t>
    </dgm:pt>
    <dgm:pt modelId="{49F63E80-A812-4C7F-9597-B3A8BC8DAE49}" type="sibTrans" cxnId="{5F70EF18-DB58-4501-89B8-DA2448F4E2CC}">
      <dgm:prSet/>
      <dgm:spPr/>
      <dgm:t>
        <a:bodyPr/>
        <a:lstStyle/>
        <a:p>
          <a:endParaRPr lang="en-ZA"/>
        </a:p>
      </dgm:t>
    </dgm:pt>
    <dgm:pt modelId="{FC3AEEC5-AFE8-4DDA-96E9-41642578887A}" type="pres">
      <dgm:prSet presAssocID="{3B975089-7E3F-453B-B4A5-71C9EF62F1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8CA0793-C5DE-48AE-879A-0FACA6EC4C68}" type="pres">
      <dgm:prSet presAssocID="{6C420A37-92A9-4681-A661-107C11C705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96059A-4825-425D-BD25-BB0044A563DF}" type="pres">
      <dgm:prSet presAssocID="{477B6D74-12F0-458F-B5C3-8D6309EA9FD9}" presName="spacer" presStyleCnt="0"/>
      <dgm:spPr/>
    </dgm:pt>
    <dgm:pt modelId="{C13FDC67-48B7-4A52-B6C4-771A205B70F8}" type="pres">
      <dgm:prSet presAssocID="{A3BBC61D-0479-4B67-B090-C91480AD00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BCE6E4-3E49-4E82-A7CE-DC7B51FAEBB4}" type="pres">
      <dgm:prSet presAssocID="{BC74C1A5-09BC-4230-89AE-7D2C4ED166A6}" presName="spacer" presStyleCnt="0"/>
      <dgm:spPr/>
    </dgm:pt>
    <dgm:pt modelId="{5C93F440-F441-407A-87D8-5834FB88B1A7}" type="pres">
      <dgm:prSet presAssocID="{D99F9330-3C51-4E6C-9B21-3B1B392EEB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DD61A12-A68D-4639-8520-6E3EC472F194}" srcId="{3B975089-7E3F-453B-B4A5-71C9EF62F147}" destId="{6C420A37-92A9-4681-A661-107C11C705CA}" srcOrd="0" destOrd="0" parTransId="{744CD3D6-B0B1-4992-9719-417632D38A2F}" sibTransId="{477B6D74-12F0-458F-B5C3-8D6309EA9FD9}"/>
    <dgm:cxn modelId="{7725F155-0DA7-4927-B70D-55844D686F2E}" type="presOf" srcId="{A3BBC61D-0479-4B67-B090-C91480AD0038}" destId="{C13FDC67-48B7-4A52-B6C4-771A205B70F8}" srcOrd="0" destOrd="0" presId="urn:microsoft.com/office/officeart/2005/8/layout/vList2"/>
    <dgm:cxn modelId="{B24A2EA7-E15B-47D4-8920-45AC9633FC22}" type="presOf" srcId="{3B975089-7E3F-453B-B4A5-71C9EF62F147}" destId="{FC3AEEC5-AFE8-4DDA-96E9-41642578887A}" srcOrd="0" destOrd="0" presId="urn:microsoft.com/office/officeart/2005/8/layout/vList2"/>
    <dgm:cxn modelId="{4C58B255-9351-413A-A825-28EEB1B966CB}" type="presOf" srcId="{D99F9330-3C51-4E6C-9B21-3B1B392EEB57}" destId="{5C93F440-F441-407A-87D8-5834FB88B1A7}" srcOrd="0" destOrd="0" presId="urn:microsoft.com/office/officeart/2005/8/layout/vList2"/>
    <dgm:cxn modelId="{B71E8BBE-B929-4B03-B153-149032A40B5E}" srcId="{3B975089-7E3F-453B-B4A5-71C9EF62F147}" destId="{A3BBC61D-0479-4B67-B090-C91480AD0038}" srcOrd="1" destOrd="0" parTransId="{3FAC68F4-2435-4204-842B-40D1FDC2C56D}" sibTransId="{BC74C1A5-09BC-4230-89AE-7D2C4ED166A6}"/>
    <dgm:cxn modelId="{5F70EF18-DB58-4501-89B8-DA2448F4E2CC}" srcId="{3B975089-7E3F-453B-B4A5-71C9EF62F147}" destId="{D99F9330-3C51-4E6C-9B21-3B1B392EEB57}" srcOrd="2" destOrd="0" parTransId="{F920D47E-5A4F-4A61-B65B-83E16CC72443}" sibTransId="{49F63E80-A812-4C7F-9597-B3A8BC8DAE49}"/>
    <dgm:cxn modelId="{DC1520DA-3C0B-4B01-9CCE-15A6CB3151AA}" type="presOf" srcId="{6C420A37-92A9-4681-A661-107C11C705CA}" destId="{E8CA0793-C5DE-48AE-879A-0FACA6EC4C68}" srcOrd="0" destOrd="0" presId="urn:microsoft.com/office/officeart/2005/8/layout/vList2"/>
    <dgm:cxn modelId="{661286B9-5C05-4DC5-B942-C866C6142CCC}" type="presParOf" srcId="{FC3AEEC5-AFE8-4DDA-96E9-41642578887A}" destId="{E8CA0793-C5DE-48AE-879A-0FACA6EC4C68}" srcOrd="0" destOrd="0" presId="urn:microsoft.com/office/officeart/2005/8/layout/vList2"/>
    <dgm:cxn modelId="{27CACFCA-8D72-4AE4-AE81-6CE456459973}" type="presParOf" srcId="{FC3AEEC5-AFE8-4DDA-96E9-41642578887A}" destId="{A296059A-4825-425D-BD25-BB0044A563DF}" srcOrd="1" destOrd="0" presId="urn:microsoft.com/office/officeart/2005/8/layout/vList2"/>
    <dgm:cxn modelId="{ADFAD5BA-5F31-4851-B043-4DB7297AFB52}" type="presParOf" srcId="{FC3AEEC5-AFE8-4DDA-96E9-41642578887A}" destId="{C13FDC67-48B7-4A52-B6C4-771A205B70F8}" srcOrd="2" destOrd="0" presId="urn:microsoft.com/office/officeart/2005/8/layout/vList2"/>
    <dgm:cxn modelId="{C3EBE688-42F7-47B2-BD08-3930FCB88D1D}" type="presParOf" srcId="{FC3AEEC5-AFE8-4DDA-96E9-41642578887A}" destId="{D8BCE6E4-3E49-4E82-A7CE-DC7B51FAEBB4}" srcOrd="3" destOrd="0" presId="urn:microsoft.com/office/officeart/2005/8/layout/vList2"/>
    <dgm:cxn modelId="{B52D1EBC-C7FE-4E1D-B722-39818417DFBF}" type="presParOf" srcId="{FC3AEEC5-AFE8-4DDA-96E9-41642578887A}" destId="{5C93F440-F441-407A-87D8-5834FB88B1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BBD39-1EA8-457D-A371-A846772BA645}">
      <dsp:nvSpPr>
        <dsp:cNvPr id="0" name=""/>
        <dsp:cNvSpPr/>
      </dsp:nvSpPr>
      <dsp:spPr>
        <a:xfrm>
          <a:off x="0" y="544903"/>
          <a:ext cx="7080448" cy="791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300" i="0" kern="1200" dirty="0" smtClean="0"/>
            <a:t>• Ratio of body fat to lean muscle mass</a:t>
          </a:r>
          <a:endParaRPr lang="en-ZA" sz="3300" i="0" kern="1200" dirty="0"/>
        </a:p>
      </dsp:txBody>
      <dsp:txXfrm>
        <a:off x="38638" y="583541"/>
        <a:ext cx="7003172" cy="714229"/>
      </dsp:txXfrm>
    </dsp:sp>
    <dsp:sp modelId="{F84B9BFD-A06D-43D0-AB00-3B2E4B9246F0}">
      <dsp:nvSpPr>
        <dsp:cNvPr id="0" name=""/>
        <dsp:cNvSpPr/>
      </dsp:nvSpPr>
      <dsp:spPr>
        <a:xfrm>
          <a:off x="0" y="1431448"/>
          <a:ext cx="7080448" cy="791505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300" i="0" kern="1200" dirty="0" smtClean="0"/>
            <a:t>Difference in </a:t>
          </a:r>
          <a:r>
            <a:rPr lang="en-ZA" sz="3300" i="0" kern="1200" dirty="0" err="1" smtClean="0"/>
            <a:t>glomerular</a:t>
          </a:r>
          <a:r>
            <a:rPr lang="en-ZA" sz="3300" i="0" kern="1200" dirty="0" smtClean="0"/>
            <a:t> filtration rate</a:t>
          </a:r>
          <a:endParaRPr lang="en-ZA" sz="3300" i="0" kern="1200" dirty="0"/>
        </a:p>
      </dsp:txBody>
      <dsp:txXfrm>
        <a:off x="38638" y="1470086"/>
        <a:ext cx="7003172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A0793-C5DE-48AE-879A-0FACA6EC4C68}">
      <dsp:nvSpPr>
        <dsp:cNvPr id="0" name=""/>
        <dsp:cNvSpPr/>
      </dsp:nvSpPr>
      <dsp:spPr>
        <a:xfrm>
          <a:off x="0" y="15708"/>
          <a:ext cx="8172400" cy="1049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The elimination of a drug is referred to as its clearance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300" kern="1200" dirty="0"/>
        </a:p>
      </dsp:txBody>
      <dsp:txXfrm>
        <a:off x="51232" y="66940"/>
        <a:ext cx="8069936" cy="947026"/>
      </dsp:txXfrm>
    </dsp:sp>
    <dsp:sp modelId="{C13FDC67-48B7-4A52-B6C4-771A205B70F8}">
      <dsp:nvSpPr>
        <dsp:cNvPr id="0" name=""/>
        <dsp:cNvSpPr/>
      </dsp:nvSpPr>
      <dsp:spPr>
        <a:xfrm>
          <a:off x="0" y="1131438"/>
          <a:ext cx="8172400" cy="1049490"/>
        </a:xfrm>
        <a:prstGeom prst="roundRect">
          <a:avLst/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err="1" smtClean="0"/>
            <a:t>Creatinine</a:t>
          </a:r>
          <a:r>
            <a:rPr lang="en-ZA" sz="2300" kern="1200" dirty="0" smtClean="0"/>
            <a:t> clearance is used as a measure of the </a:t>
          </a:r>
          <a:r>
            <a:rPr lang="en-ZA" sz="2300" kern="1200" dirty="0" err="1" smtClean="0"/>
            <a:t>glomerular</a:t>
          </a:r>
          <a:r>
            <a:rPr lang="en-ZA" sz="2300" kern="1200" dirty="0" smtClean="0"/>
            <a:t> filtration rate </a:t>
          </a:r>
          <a:endParaRPr lang="en-ZA" sz="2300" kern="1200" dirty="0"/>
        </a:p>
      </dsp:txBody>
      <dsp:txXfrm>
        <a:off x="51232" y="1182670"/>
        <a:ext cx="8069936" cy="947026"/>
      </dsp:txXfrm>
    </dsp:sp>
    <dsp:sp modelId="{5C93F440-F441-407A-87D8-5834FB88B1A7}">
      <dsp:nvSpPr>
        <dsp:cNvPr id="0" name=""/>
        <dsp:cNvSpPr/>
      </dsp:nvSpPr>
      <dsp:spPr>
        <a:xfrm>
          <a:off x="0" y="2247169"/>
          <a:ext cx="8172400" cy="1049490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Drug clearance is reported as units of plasma (or blood) cleared per unit time </a:t>
          </a:r>
        </a:p>
      </dsp:txBody>
      <dsp:txXfrm>
        <a:off x="51232" y="2298401"/>
        <a:ext cx="8069936" cy="947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C7B84-D42E-4CAF-A8AD-4376F54C14E3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8AC5-0340-4C3B-9913-D82BCF203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09CB0-594D-40D3-861D-2255BDCE0176}" type="slidenum">
              <a:rPr lang="en-US"/>
              <a:pPr/>
              <a:t>40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7412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09CB0-594D-40D3-861D-2255BDCE0176}" type="slidenum">
              <a:rPr lang="en-US"/>
              <a:pPr/>
              <a:t>41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7412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09CB0-594D-40D3-861D-2255BDCE0176}" type="slidenum">
              <a:rPr lang="en-US"/>
              <a:pPr/>
              <a:t>42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7412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09CB0-594D-40D3-861D-2255BDCE0176}" type="slidenum">
              <a:rPr lang="en-US"/>
              <a:pPr/>
              <a:t>43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7412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98EA0-48DF-40B7-8BB9-85FD44C06781}" type="slidenum">
              <a:rPr lang="en-US"/>
              <a:pPr/>
              <a:t>44</a:t>
            </a:fld>
            <a:endParaRPr lang="en-US"/>
          </a:p>
        </p:txBody>
      </p:sp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4615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2533088-C0A6-4FE1-8222-D9F3BC6561BC}" type="slidenum">
              <a:rPr lang="en-US" sz="1200">
                <a:latin typeface="Arial" charset="0"/>
                <a:cs typeface="Arial" charset="0"/>
              </a:rPr>
              <a:pPr algn="r" eaLnBrk="1" hangingPunct="1"/>
              <a:t>44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343400"/>
            <a:ext cx="5105401" cy="4495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400"/>
              <a:t>Kaye et al combined 500 mg </a:t>
            </a:r>
            <a:r>
              <a:rPr lang="en-GB" sz="1400" i="1"/>
              <a:t>Augmentin</a:t>
            </a:r>
            <a:r>
              <a:rPr lang="en-GB" sz="1400"/>
              <a:t> plus 1500 mg amoxicillin for </a:t>
            </a:r>
            <a:r>
              <a:rPr lang="en-GB" sz="1400" i="1"/>
              <a:t>Augmentin</a:t>
            </a:r>
            <a:r>
              <a:rPr lang="en-GB" sz="1400"/>
              <a:t> IR 2000 mg. Shows high peak, but not extended release like </a:t>
            </a:r>
            <a:r>
              <a:rPr lang="en-GB" sz="1400" i="1"/>
              <a:t>Augmentin XR</a:t>
            </a:r>
            <a:r>
              <a:rPr lang="en-GB" sz="1400"/>
              <a:t>. </a:t>
            </a:r>
          </a:p>
          <a:p>
            <a:pPr>
              <a:spcBef>
                <a:spcPct val="0"/>
              </a:spcBef>
            </a:pPr>
            <a:endParaRPr lang="en-GB" sz="1400"/>
          </a:p>
          <a:p>
            <a:pPr>
              <a:spcBef>
                <a:spcPct val="0"/>
              </a:spcBef>
            </a:pPr>
            <a:r>
              <a:rPr lang="en-GB" sz="1400" i="1"/>
              <a:t>Augmentin XR</a:t>
            </a:r>
            <a:r>
              <a:rPr lang="en-GB" sz="1400"/>
              <a:t> extends exposure of the pathogens to amoxicillin, thereby extending the killing time of the antibiotic.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ZA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Risk of invasive pneumococcal disease in elderly adults, by age group and chronic illness category. Blue bars, aged 65–79 years; red bars, aged ⩾80 years. Figure adapted from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Kyaw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et al. [22].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F2F06AC-5D4D-41E4-88C5-71B6F42D1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B0F542-280B-4EB6-883F-5F96AEBFAED7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9DA1AB-6AD6-46DB-A6E6-76C15E026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amhpub.amherst.edu/mcase10/files/2008/10/regular-ma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hpub.amherst.edu/mcase10/files/2008/10/hiv-prevalence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amhpub.amherst.edu/mcase10/files/2008/10/wealth-year-201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bsac.org.uk/pyxis/Problem%20pathogens/MRSA/MRSAf.htm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google.co.za/imgres?imgurl=http://2.bp.blogspot.com/_Pqpmm2T6j4g/SWYUi1DqcVI/AAAAAAAAG34/3pTROpd8EtE/s400/DeliriumTremens.jpg&amp;imgrefurl=http://www.hyperioninstitute.com/2009/01/kill-bcs.html&amp;usg=__4qsVJyVeUw_8rrtPPK2fb_pQSTc=&amp;h=382&amp;w=400&amp;sz=26&amp;hl=en&amp;start=50&amp;tbnid=1e9Ky3bwRkqunM:&amp;tbnh=118&amp;tbnw=124&amp;prev=/images?q=delirium&amp;gbv=2&amp;ndsp=18&amp;hl=en&amp;sa=N&amp;start=36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-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trick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0"/>
            <a:ext cx="74676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ZA" sz="5400" dirty="0" smtClean="0">
                <a:solidFill>
                  <a:srgbClr val="FFFF00"/>
                </a:solidFill>
              </a:rPr>
              <a:t>Infections in the elderly</a:t>
            </a:r>
            <a:endParaRPr lang="en-ZA" sz="5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934670"/>
            <a:ext cx="4876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Anton </a:t>
            </a:r>
            <a:r>
              <a:rPr lang="en-US" b="1" dirty="0" err="1" smtClean="0">
                <a:solidFill>
                  <a:srgbClr val="FFFF00"/>
                </a:solidFill>
              </a:rPr>
              <a:t>Stoltz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Mmed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</a:rPr>
              <a:t>Int</a:t>
            </a:r>
            <a:r>
              <a:rPr lang="en-US" b="1" dirty="0" smtClean="0">
                <a:solidFill>
                  <a:srgbClr val="FFFF00"/>
                </a:solidFill>
              </a:rPr>
              <a:t>), PhD </a:t>
            </a:r>
          </a:p>
          <a:p>
            <a:pPr algn="r">
              <a:spcBef>
                <a:spcPct val="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Subspecialist adult  Infectious Diseases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Africa-HIV-spread"/>
          <p:cNvPicPr>
            <a:picLocks noChangeAspect="1" noChangeArrowheads="1"/>
          </p:cNvPicPr>
          <p:nvPr/>
        </p:nvPicPr>
        <p:blipFill>
          <a:blip r:embed="rId2" cstate="print"/>
          <a:srcRect l="46906" t="5052" r="1564" b="10106"/>
          <a:stretch>
            <a:fillRect/>
          </a:stretch>
        </p:blipFill>
        <p:spPr bwMode="auto">
          <a:xfrm>
            <a:off x="1752600" y="3733800"/>
            <a:ext cx="6705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13" descr="Africa-HIV-spread"/>
          <p:cNvPicPr>
            <a:picLocks noChangeAspect="1" noChangeArrowheads="1"/>
          </p:cNvPicPr>
          <p:nvPr/>
        </p:nvPicPr>
        <p:blipFill>
          <a:blip r:embed="rId2" cstate="print"/>
          <a:srcRect l="1564" t="10106" r="50032" b="5052"/>
          <a:stretch>
            <a:fillRect/>
          </a:stretch>
        </p:blipFill>
        <p:spPr bwMode="auto">
          <a:xfrm>
            <a:off x="1752600" y="914400"/>
            <a:ext cx="6716713" cy="313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988" name="Rectangle 14"/>
          <p:cNvSpPr>
            <a:spLocks noChangeArrowheads="1"/>
          </p:cNvSpPr>
          <p:nvPr/>
        </p:nvSpPr>
        <p:spPr bwMode="auto">
          <a:xfrm>
            <a:off x="152400" y="2133600"/>
            <a:ext cx="2438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en-US"/>
          </a:p>
          <a:p>
            <a:pPr eaLnBrk="0" hangingPunct="0">
              <a:spcBef>
                <a:spcPts val="600"/>
              </a:spcBef>
            </a:pPr>
            <a:r>
              <a:rPr lang="en-US"/>
              <a:t>  </a:t>
            </a:r>
            <a:r>
              <a:rPr lang="en-US" sz="700"/>
              <a:t> </a:t>
            </a:r>
            <a:r>
              <a:rPr lang="en-US"/>
              <a:t>  </a:t>
            </a:r>
            <a:r>
              <a:rPr lang="en-US" sz="1400"/>
              <a:t>20%-30% </a:t>
            </a:r>
          </a:p>
          <a:p>
            <a:pPr eaLnBrk="0" hangingPunct="0">
              <a:spcBef>
                <a:spcPts val="600"/>
              </a:spcBef>
            </a:pPr>
            <a:r>
              <a:rPr lang="en-US" sz="1400"/>
              <a:t>     10%-20% </a:t>
            </a:r>
          </a:p>
          <a:p>
            <a:pPr eaLnBrk="0" hangingPunct="0">
              <a:spcBef>
                <a:spcPts val="600"/>
              </a:spcBef>
            </a:pPr>
            <a:r>
              <a:rPr lang="en-US" sz="1400"/>
              <a:t>     5%-10% </a:t>
            </a:r>
          </a:p>
          <a:p>
            <a:pPr eaLnBrk="0" hangingPunct="0">
              <a:spcBef>
                <a:spcPts val="600"/>
              </a:spcBef>
            </a:pPr>
            <a:r>
              <a:rPr lang="en-US" sz="1400"/>
              <a:t>     1%-5% </a:t>
            </a:r>
          </a:p>
          <a:p>
            <a:pPr eaLnBrk="0" hangingPunct="0">
              <a:spcBef>
                <a:spcPts val="600"/>
              </a:spcBef>
            </a:pPr>
            <a:r>
              <a:rPr lang="en-US" sz="1400"/>
              <a:t>     0%-1% </a:t>
            </a:r>
          </a:p>
          <a:p>
            <a:pPr eaLnBrk="0" hangingPunct="0">
              <a:spcBef>
                <a:spcPts val="600"/>
              </a:spcBef>
            </a:pPr>
            <a:r>
              <a:rPr lang="en-US" sz="1400"/>
              <a:t>     no data </a:t>
            </a:r>
          </a:p>
          <a:p>
            <a:pPr eaLnBrk="0" hangingPunct="0">
              <a:spcBef>
                <a:spcPts val="600"/>
              </a:spcBef>
            </a:pPr>
            <a:endParaRPr lang="en-US" sz="1300" b="1"/>
          </a:p>
          <a:p>
            <a:pPr eaLnBrk="0" hangingPunct="0">
              <a:spcBef>
                <a:spcPts val="600"/>
              </a:spcBef>
            </a:pPr>
            <a:endParaRPr lang="en-US" sz="1300" b="1"/>
          </a:p>
          <a:p>
            <a:pPr eaLnBrk="0" hangingPunct="0">
              <a:spcBef>
                <a:spcPts val="600"/>
              </a:spcBef>
            </a:pPr>
            <a:endParaRPr lang="en-US"/>
          </a:p>
        </p:txBody>
      </p:sp>
      <p:pic>
        <p:nvPicPr>
          <p:cNvPr id="41989" name="Picture 15" descr="Legend-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6" descr="Legend-light-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7" descr="Legend-or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00400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8" descr="Legend-light-oran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505200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9" descr="Legend-gre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0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0" descr="Legend-wh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114800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9" name="Oval 23"/>
          <p:cNvSpPr>
            <a:spLocks noChangeArrowheads="1"/>
          </p:cNvSpPr>
          <p:nvPr/>
        </p:nvSpPr>
        <p:spPr bwMode="auto">
          <a:xfrm>
            <a:off x="3733800" y="2209800"/>
            <a:ext cx="533400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7010400" y="2209800"/>
            <a:ext cx="533400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7239000" y="5181600"/>
            <a:ext cx="533400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24" name="Oval 28"/>
          <p:cNvSpPr>
            <a:spLocks noChangeArrowheads="1"/>
          </p:cNvSpPr>
          <p:nvPr/>
        </p:nvSpPr>
        <p:spPr bwMode="auto">
          <a:xfrm>
            <a:off x="2819400" y="2895600"/>
            <a:ext cx="14478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6553200" y="5943600"/>
            <a:ext cx="13716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000" name="TextBox 16"/>
          <p:cNvSpPr txBox="1">
            <a:spLocks noChangeArrowheads="1"/>
          </p:cNvSpPr>
          <p:nvPr/>
        </p:nvSpPr>
        <p:spPr bwMode="auto">
          <a:xfrm>
            <a:off x="488950" y="228600"/>
            <a:ext cx="827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cs typeface="Arial" pitchFamily="34" charset="0"/>
              </a:rPr>
              <a:t>Driver – legislation and systems of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9" grpId="0" animBg="1"/>
      <p:bldP spid="106522" grpId="0" animBg="1"/>
      <p:bldP spid="106523" grpId="0" animBg="1"/>
      <p:bldP spid="106524" grpId="0" animBg="1"/>
      <p:bldP spid="1065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362200" y="381000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  <a:latin typeface="Corbel" pitchFamily="34" charset="0"/>
              </a:rPr>
              <a:t>Driver – Conflict and war</a:t>
            </a:r>
          </a:p>
        </p:txBody>
      </p:sp>
      <p:graphicFrame>
        <p:nvGraphicFramePr>
          <p:cNvPr id="2050" name="Chart 4"/>
          <p:cNvGraphicFramePr>
            <a:graphicFrameLocks/>
          </p:cNvGraphicFramePr>
          <p:nvPr/>
        </p:nvGraphicFramePr>
        <p:xfrm>
          <a:off x="914400" y="1219200"/>
          <a:ext cx="73914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6096528" imgH="4060288" progId="Excel.Sheet.8">
                  <p:embed/>
                </p:oleObj>
              </mc:Choice>
              <mc:Fallback>
                <p:oleObj r:id="rId4" imgW="6096528" imgH="4060288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391400" cy="467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28600" y="3657600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Number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0" y="2514600"/>
            <a:ext cx="990600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Z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 b="1">
                <a:solidFill>
                  <a:srgbClr val="FFFF00"/>
                </a:solidFill>
              </a:rPr>
              <a:t>160 rapes per day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60960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 b="1">
                <a:solidFill>
                  <a:srgbClr val="FFFF00"/>
                </a:solidFill>
              </a:rPr>
              <a:t>3200 rapes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600200" y="304800"/>
            <a:ext cx="62595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>
                <a:solidFill>
                  <a:srgbClr val="FFFF00"/>
                </a:solidFill>
                <a:latin typeface="Corbel" pitchFamily="34" charset="0"/>
              </a:rPr>
              <a:t>Driver – Economic factors </a:t>
            </a:r>
          </a:p>
        </p:txBody>
      </p:sp>
      <p:pic>
        <p:nvPicPr>
          <p:cNvPr id="44035" name="Picture 2" descr="http://amhpub.amherst.edu/mcase10/files/2008/10/regular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1371600"/>
            <a:ext cx="91598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amhpub.amherst.edu/mcase10/files/2008/10/wealth-year-2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7950"/>
            <a:ext cx="91440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amhpub.amherst.edu/mcase10/files/2008/10/hiv-prevalen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77950"/>
            <a:ext cx="91440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81000" y="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  <a:ea typeface="+mn-ea"/>
              </a:rPr>
              <a:t>Driver- Human activity and social pressures </a:t>
            </a:r>
          </a:p>
        </p:txBody>
      </p:sp>
      <p:pic>
        <p:nvPicPr>
          <p:cNvPr id="4" name="Picture 2" descr="http://www.gpsa.co.za/Jokes/St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114675" cy="4168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ttp://blog.ecr.co.za/newswatch/wp-content/uploads/2009/02/jo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1"/>
            <a:ext cx="3276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638800" y="2362200"/>
            <a:ext cx="3048000" cy="3733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990600" y="55626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</a:rPr>
              <a:t>Idol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1219200"/>
            <a:ext cx="105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</a:rPr>
              <a:t>Hero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05600" y="1524000"/>
            <a:ext cx="1411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</a:rPr>
              <a:t>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p0.blogger.com/_Aki_8H8UcAg/Ri5xUB6AwtI/AAAAAAAAABY/103agy2oZ0k/s320/evo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3592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The aging world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952"/>
          <a:stretch>
            <a:fillRect/>
          </a:stretch>
        </p:blipFill>
        <p:spPr bwMode="auto">
          <a:xfrm>
            <a:off x="1600200" y="1285875"/>
            <a:ext cx="59578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60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Fertility rate and life expectancy at birth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chartporn.org/wp-content/uploads/2009/05/image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001000" cy="584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rgbClr val="FFFF00"/>
                </a:solidFill>
              </a:rPr>
              <a:t>Immunity in the elderly</a:t>
            </a:r>
            <a:endParaRPr lang="en-ZA" sz="4000" dirty="0">
              <a:solidFill>
                <a:srgbClr val="FFFF00"/>
              </a:solidFill>
            </a:endParaRPr>
          </a:p>
        </p:txBody>
      </p:sp>
      <p:pic>
        <p:nvPicPr>
          <p:cNvPr id="90114" name="Picture 2" descr="http://www.topnews.in/health/files/t-ce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248400" cy="476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420813" y="1963737"/>
            <a:ext cx="1714500" cy="91440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  <a:latin typeface="Arial" pitchFamily="34" charset="0"/>
              </a:rPr>
              <a:t>Innate immunity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(Non specific immunity)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Natural barriers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172200" y="1981200"/>
            <a:ext cx="2251075" cy="64770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Arial" pitchFamily="34" charset="0"/>
              </a:rPr>
              <a:t>Adaptive immunity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(Specific immunity) 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805363" y="3259137"/>
            <a:ext cx="1657350" cy="6858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u="sng" dirty="0">
                <a:solidFill>
                  <a:srgbClr val="FFFFFF"/>
                </a:solidFill>
                <a:latin typeface="Arial" pitchFamily="34" charset="0"/>
              </a:rPr>
              <a:t>Cellular immunity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: </a:t>
            </a:r>
            <a:endParaRPr lang="en-US" sz="12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</a:rPr>
              <a:t>T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cells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239000" y="3276600"/>
            <a:ext cx="1655762" cy="6858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u="sng">
                <a:solidFill>
                  <a:srgbClr val="FFFFFF"/>
                </a:solidFill>
                <a:latin typeface="Arial" pitchFamily="34" charset="0"/>
              </a:rPr>
              <a:t>Humeral immunity:</a:t>
            </a:r>
            <a:r>
              <a:rPr lang="en-US" sz="1200" b="1">
                <a:solidFill>
                  <a:srgbClr val="FFFFFF"/>
                </a:solidFill>
                <a:latin typeface="Arial" pitchFamily="34" charset="0"/>
              </a:rPr>
              <a:t> B cells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470775" y="4411662"/>
            <a:ext cx="1079500" cy="36036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" pitchFamily="34" charset="0"/>
              </a:rPr>
              <a:t>Antibodies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5524500" y="4059237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446588" y="5203825"/>
            <a:ext cx="1150937" cy="72072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CD4</a:t>
            </a:r>
            <a:r>
              <a:rPr lang="en-US" sz="1200" b="1" baseline="30000" dirty="0">
                <a:solidFill>
                  <a:srgbClr val="FFFFFF"/>
                </a:solidFill>
                <a:latin typeface="Arial" pitchFamily="34" charset="0"/>
              </a:rPr>
              <a:t>+</a:t>
            </a:r>
            <a:endParaRPr lang="en-US" sz="12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T helper cells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886450" y="5203825"/>
            <a:ext cx="1525588" cy="73025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latin typeface="Arial" pitchFamily="34" charset="0"/>
              </a:rPr>
              <a:t>CD8</a:t>
            </a:r>
            <a:r>
              <a:rPr lang="en-US" sz="1200" b="1" baseline="30000" dirty="0">
                <a:latin typeface="Arial" pitchFamily="34" charset="0"/>
              </a:rPr>
              <a:t>+</a:t>
            </a:r>
            <a:endParaRPr lang="en-US" sz="1200" b="1" dirty="0">
              <a:latin typeface="Arial" pitchFamily="34" charset="0"/>
            </a:endParaRPr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Arial" pitchFamily="34" charset="0"/>
              </a:rPr>
              <a:t>Cytotoxic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 cells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Natural killer cells</a:t>
            </a:r>
          </a:p>
          <a:p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971800" y="990600"/>
            <a:ext cx="2895600" cy="4571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latin typeface="Arial" pitchFamily="34" charset="0"/>
              </a:rPr>
              <a:t>Immune system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12750" y="3763962"/>
            <a:ext cx="1944688" cy="935038"/>
          </a:xfrm>
          <a:prstGeom prst="rect">
            <a:avLst/>
          </a:prstGeom>
          <a:gradFill flip="none" rotWithShape="1">
            <a:gsLst>
              <a:gs pos="0">
                <a:srgbClr val="FCF600">
                  <a:shade val="30000"/>
                  <a:satMod val="115000"/>
                </a:srgbClr>
              </a:gs>
              <a:gs pos="50000">
                <a:srgbClr val="FCF600">
                  <a:shade val="67500"/>
                  <a:satMod val="115000"/>
                </a:srgbClr>
              </a:gs>
              <a:gs pos="100000">
                <a:srgbClr val="FCF6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u="sng" dirty="0">
                <a:solidFill>
                  <a:srgbClr val="000000"/>
                </a:solidFill>
                <a:latin typeface="Arial" pitchFamily="34" charset="0"/>
              </a:rPr>
              <a:t>Soluble</a:t>
            </a:r>
            <a:r>
              <a:rPr lang="en-US" sz="1200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="1" u="sng" dirty="0">
                <a:solidFill>
                  <a:srgbClr val="000000"/>
                </a:solidFill>
                <a:latin typeface="Arial" pitchFamily="34" charset="0"/>
              </a:rPr>
              <a:t>elements: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Complement</a:t>
            </a:r>
          </a:p>
          <a:p>
            <a:pPr>
              <a:buFont typeface="Symbol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Acute phase proteins</a:t>
            </a:r>
          </a:p>
          <a:p>
            <a:pPr>
              <a:buFont typeface="Symbol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Cytokines</a:t>
            </a: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717800" y="3763962"/>
            <a:ext cx="1600200" cy="1371600"/>
          </a:xfrm>
          <a:prstGeom prst="rect">
            <a:avLst/>
          </a:prstGeom>
          <a:gradFill flip="none" rotWithShape="1">
            <a:gsLst>
              <a:gs pos="0">
                <a:srgbClr val="FCF600">
                  <a:shade val="30000"/>
                  <a:satMod val="115000"/>
                </a:srgbClr>
              </a:gs>
              <a:gs pos="50000">
                <a:srgbClr val="FCF600">
                  <a:shade val="67500"/>
                  <a:satMod val="115000"/>
                </a:srgbClr>
              </a:gs>
              <a:gs pos="100000">
                <a:srgbClr val="FCF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200" b="1" u="sng" dirty="0">
                <a:solidFill>
                  <a:srgbClr val="000000"/>
                </a:solidFill>
                <a:latin typeface="Arial" pitchFamily="34" charset="0"/>
              </a:rPr>
              <a:t>Cellular elements:</a:t>
            </a:r>
          </a:p>
          <a:p>
            <a:pPr algn="just"/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</a:rPr>
              <a:t>Monocytes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</a:rPr>
              <a:t>Neutrophils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Macrophage</a:t>
            </a:r>
          </a:p>
          <a:p>
            <a:pPr>
              <a:buFont typeface="Symbol" pitchFamily="18" charset="2"/>
              <a:buNone/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</a:rPr>
              <a:t>Dendritic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Natural killer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286000" y="1676400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2286000" y="1676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7254875" y="1676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5526088" y="29718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5526088" y="2971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8047038" y="2971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7326313" y="2684462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4878388" y="47720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4878388" y="477202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6605588" y="477202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8047038" y="397986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1133475" y="3332162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3581400" y="333216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1133475" y="3332162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4446588" y="1458912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2212975" y="290036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cxnSp>
        <p:nvCxnSpPr>
          <p:cNvPr id="31" name="Straight Connector 30"/>
          <p:cNvCxnSpPr>
            <a:stCxn id="64516" idx="2"/>
          </p:cNvCxnSpPr>
          <p:nvPr/>
        </p:nvCxnSpPr>
        <p:spPr>
          <a:xfrm rot="16200000" flipH="1">
            <a:off x="5208588" y="4370387"/>
            <a:ext cx="855665" cy="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www.enzoprofessional.com/assets/pictures/oxidative-stress-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Lecture on Infection in the elderly 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If you had to choose – guy thing</a:t>
            </a:r>
          </a:p>
          <a:p>
            <a:r>
              <a:rPr lang="en-ZA" dirty="0" smtClean="0"/>
              <a:t>Drivers of Infection </a:t>
            </a:r>
          </a:p>
          <a:p>
            <a:r>
              <a:rPr lang="en-ZA" dirty="0" smtClean="0"/>
              <a:t>Concept of an aging world </a:t>
            </a:r>
          </a:p>
          <a:p>
            <a:r>
              <a:rPr lang="en-ZA" dirty="0" smtClean="0"/>
              <a:t>Effect of old age on the immune system</a:t>
            </a:r>
          </a:p>
          <a:p>
            <a:r>
              <a:rPr lang="en-ZA" dirty="0" smtClean="0"/>
              <a:t>Rational use of antibiotics </a:t>
            </a:r>
          </a:p>
          <a:p>
            <a:r>
              <a:rPr lang="en-ZA" dirty="0" smtClean="0"/>
              <a:t>UTI in the elder patient</a:t>
            </a:r>
          </a:p>
          <a:p>
            <a:r>
              <a:rPr lang="en-ZA" dirty="0" smtClean="0"/>
              <a:t>Pneumonia in the elder patient</a:t>
            </a:r>
          </a:p>
          <a:p>
            <a:r>
              <a:rPr lang="en-ZA" dirty="0" smtClean="0"/>
              <a:t>Pressure sores  and soft tissue infections </a:t>
            </a:r>
          </a:p>
          <a:p>
            <a:r>
              <a:rPr lang="en-ZA" dirty="0" smtClean="0"/>
              <a:t>Tuberculosis in the elder patient</a:t>
            </a:r>
          </a:p>
          <a:p>
            <a:r>
              <a:rPr lang="en-ZA" dirty="0" smtClean="0"/>
              <a:t>Bacteraemia  and Infective </a:t>
            </a:r>
            <a:r>
              <a:rPr lang="en-ZA" dirty="0" err="1" smtClean="0"/>
              <a:t>endocarditis</a:t>
            </a:r>
            <a:r>
              <a:rPr lang="en-ZA" dirty="0" smtClean="0"/>
              <a:t> </a:t>
            </a:r>
          </a:p>
          <a:p>
            <a:pPr>
              <a:buNone/>
            </a:pPr>
            <a:r>
              <a:rPr lang="en-ZA" dirty="0" smtClean="0"/>
              <a:t> 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public.iastate.edu/~cvleck/IMAGES/Path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477000" cy="5289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711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Telomere length  and age of the cell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477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/>
              <a:t>Systemic immune activation</a:t>
            </a:r>
          </a:p>
          <a:p>
            <a:pPr algn="ctr"/>
            <a:r>
              <a:rPr lang="en-ZA" sz="3200" dirty="0" smtClean="0"/>
              <a:t>in old age  </a:t>
            </a:r>
            <a:endParaRPr lang="en-Z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1881925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rgbClr val="FFFF00"/>
                </a:solidFill>
              </a:rPr>
              <a:t>Sustained T cell </a:t>
            </a:r>
          </a:p>
          <a:p>
            <a:pPr algn="ctr"/>
            <a:r>
              <a:rPr lang="en-ZA" dirty="0" smtClean="0">
                <a:solidFill>
                  <a:srgbClr val="FFFF00"/>
                </a:solidFill>
              </a:rPr>
              <a:t>apoptosis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2005677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rgbClr val="FFFF00"/>
                </a:solidFill>
              </a:rPr>
              <a:t>Secretion of </a:t>
            </a:r>
          </a:p>
          <a:p>
            <a:pPr algn="ctr"/>
            <a:r>
              <a:rPr lang="en-ZA" dirty="0" smtClean="0">
                <a:solidFill>
                  <a:srgbClr val="FFFF00"/>
                </a:solidFill>
              </a:rPr>
              <a:t>Pro-inflammatory </a:t>
            </a:r>
          </a:p>
          <a:p>
            <a:pPr algn="ctr"/>
            <a:r>
              <a:rPr lang="en-ZA" dirty="0" smtClean="0">
                <a:solidFill>
                  <a:srgbClr val="FFFF00"/>
                </a:solidFill>
              </a:rPr>
              <a:t>cytokine</a:t>
            </a:r>
            <a:r>
              <a:rPr lang="en-ZA" dirty="0" smtClean="0"/>
              <a:t>s 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419600"/>
            <a:ext cx="2731838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rgbClr val="FFFF00"/>
                </a:solidFill>
              </a:rPr>
              <a:t>Exhaustion of </a:t>
            </a:r>
          </a:p>
          <a:p>
            <a:pPr algn="ctr"/>
            <a:r>
              <a:rPr lang="en-ZA" dirty="0" smtClean="0">
                <a:solidFill>
                  <a:srgbClr val="FFFF00"/>
                </a:solidFill>
              </a:rPr>
              <a:t>Immune resources </a:t>
            </a:r>
          </a:p>
          <a:p>
            <a:pPr algn="ctr"/>
            <a:r>
              <a:rPr lang="en-ZA" sz="1400" dirty="0" smtClean="0"/>
              <a:t>Decline of regenerative capacity</a:t>
            </a:r>
          </a:p>
          <a:p>
            <a:pPr algn="ctr"/>
            <a:r>
              <a:rPr lang="en-ZA" sz="1400" dirty="0" smtClean="0"/>
              <a:t>Loss of effective HIV immunity </a:t>
            </a:r>
            <a:endParaRPr lang="en-Z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810000"/>
            <a:ext cx="3288080" cy="1446550"/>
          </a:xfrm>
          <a:prstGeom prst="rect">
            <a:avLst/>
          </a:prstGeom>
          <a:solidFill>
            <a:srgbClr val="0070C0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Inflammation related disorders</a:t>
            </a:r>
          </a:p>
          <a:p>
            <a:pPr algn="ctr"/>
            <a:r>
              <a:rPr lang="en-ZA" sz="1400" dirty="0" smtClean="0"/>
              <a:t>Osteoporosis</a:t>
            </a:r>
          </a:p>
          <a:p>
            <a:pPr algn="ctr"/>
            <a:r>
              <a:rPr lang="en-ZA" sz="1400" dirty="0" smtClean="0"/>
              <a:t>Atherosclerosis</a:t>
            </a:r>
          </a:p>
          <a:p>
            <a:pPr algn="ctr"/>
            <a:r>
              <a:rPr lang="en-ZA" sz="1400" dirty="0" err="1" smtClean="0"/>
              <a:t>Neurocognative</a:t>
            </a:r>
            <a:r>
              <a:rPr lang="en-ZA" sz="1400" dirty="0" smtClean="0"/>
              <a:t> deterioration</a:t>
            </a:r>
          </a:p>
          <a:p>
            <a:pPr algn="ctr"/>
            <a:r>
              <a:rPr lang="en-ZA" sz="1400" dirty="0" smtClean="0"/>
              <a:t>Frailty </a:t>
            </a:r>
          </a:p>
          <a:p>
            <a:pPr algn="ctr"/>
            <a:r>
              <a:rPr lang="en-ZA" sz="1400" i="1" dirty="0" smtClean="0"/>
              <a:t>Inflammatory – aging </a:t>
            </a:r>
            <a:endParaRPr lang="en-Z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91913" y="5943600"/>
            <a:ext cx="3974166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3600" dirty="0" err="1" smtClean="0"/>
              <a:t>Immunosenescence</a:t>
            </a:r>
            <a:endParaRPr lang="en-ZA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05794" y="1904206"/>
            <a:ext cx="4572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410494" y="3542506"/>
            <a:ext cx="1447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238500" y="3086100"/>
            <a:ext cx="2514600" cy="1371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172994" y="3504406"/>
            <a:ext cx="4572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210300" y="1866900"/>
            <a:ext cx="381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5486401"/>
            <a:ext cx="533402" cy="3810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982494" y="5371306"/>
            <a:ext cx="533400" cy="4587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" y="1333500"/>
            <a:ext cx="887063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6888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Innate and adaptive immunity</a:t>
            </a:r>
            <a:endParaRPr lang="en-ZA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590800"/>
            <a:ext cx="7742377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780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Involution of the thymus with age </a:t>
            </a:r>
            <a:endParaRPr lang="en-Z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162800" cy="4127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685800"/>
            <a:ext cx="6630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of thymus in Infections </a:t>
            </a:r>
            <a:endParaRPr lang="en-Z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638800"/>
            <a:ext cx="9733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Old age </a:t>
            </a:r>
            <a:endParaRPr lang="en-Z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7800" y="228600"/>
            <a:ext cx="6324600" cy="1673225"/>
          </a:xfrm>
        </p:spPr>
        <p:txBody>
          <a:bodyPr>
            <a:noAutofit/>
          </a:bodyPr>
          <a:lstStyle/>
          <a:p>
            <a:r>
              <a:rPr lang="en-ZA" sz="4000" b="0" dirty="0" smtClean="0">
                <a:solidFill>
                  <a:srgbClr val="FFFF00"/>
                </a:solidFill>
              </a:rPr>
              <a:t>Rational use of antibiotics </a:t>
            </a:r>
            <a:endParaRPr lang="en-ZA" sz="4000" b="0" dirty="0">
              <a:solidFill>
                <a:srgbClr val="FFFF00"/>
              </a:solidFill>
            </a:endParaRPr>
          </a:p>
        </p:txBody>
      </p:sp>
      <p:pic>
        <p:nvPicPr>
          <p:cNvPr id="82946" name="Picture 2" descr="http://www.medindia.net/afp/images/Policy-on-Use-of-Antibiotics-to-be-Drafted-by-Task-Force@@US-health-drugs-world-173994.jpg"/>
          <p:cNvPicPr>
            <a:picLocks noChangeAspect="1" noChangeArrowheads="1"/>
          </p:cNvPicPr>
          <p:nvPr/>
        </p:nvPicPr>
        <p:blipFill>
          <a:blip r:embed="rId2" cstate="print"/>
          <a:srcRect l="3226" t="5806" r="3226" b="5161"/>
          <a:stretch>
            <a:fillRect/>
          </a:stretch>
        </p:blipFill>
        <p:spPr bwMode="auto">
          <a:xfrm>
            <a:off x="1905000" y="1905000"/>
            <a:ext cx="5029200" cy="398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48870" y="357166"/>
            <a:ext cx="5098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000" b="1" dirty="0" smtClean="0">
                <a:solidFill>
                  <a:srgbClr val="FFFF00"/>
                </a:solidFill>
                <a:latin typeface="+mn-lt"/>
              </a:rPr>
              <a:t>War of the microbes</a:t>
            </a:r>
          </a:p>
        </p:txBody>
      </p:sp>
      <p:pic>
        <p:nvPicPr>
          <p:cNvPr id="8" name="Picture 2" descr="A neutrophil ingestin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78471"/>
            <a:ext cx="8429684" cy="557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1428736"/>
            <a:ext cx="4286280" cy="830997"/>
          </a:xfrm>
          <a:prstGeom prst="rect">
            <a:avLst/>
          </a:prstGeom>
          <a:solidFill>
            <a:srgbClr val="634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FFFF00"/>
                </a:solidFill>
                <a:latin typeface="+mj-lt"/>
              </a:rPr>
              <a:t>18 000 000 people develops sepsis every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5857892"/>
            <a:ext cx="4071966" cy="830997"/>
          </a:xfrm>
          <a:prstGeom prst="rect">
            <a:avLst/>
          </a:prstGeom>
          <a:solidFill>
            <a:srgbClr val="634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FFFF00"/>
                </a:solidFill>
                <a:latin typeface="+mj-lt"/>
              </a:rPr>
              <a:t>4 000 000 patients die every year of septic shock  </a:t>
            </a:r>
            <a:endParaRPr lang="en-ZA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472" y="2643182"/>
          <a:ext cx="7929618" cy="30003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4809"/>
                <a:gridCol w="3964809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OLD </a:t>
                      </a:r>
                      <a:endParaRPr lang="en-ZA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NEW</a:t>
                      </a:r>
                      <a:endParaRPr lang="en-ZA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ZA" dirty="0" smtClean="0"/>
                        <a:t>Start with penicillin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Get</a:t>
                      </a:r>
                      <a:r>
                        <a:rPr lang="en-ZA" baseline="0" dirty="0" smtClean="0"/>
                        <a:t> it right the first time </a:t>
                      </a:r>
                      <a:endParaRPr lang="en-ZA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ZA" dirty="0" smtClean="0"/>
                        <a:t>Cost –effective low dose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Hit hard up front </a:t>
                      </a:r>
                      <a:endParaRPr lang="en-ZA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ZA" dirty="0" smtClean="0"/>
                        <a:t>Low dose = less side effects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Low dose = resistance (</a:t>
                      </a:r>
                      <a:r>
                        <a:rPr lang="en-ZA" dirty="0" err="1" smtClean="0"/>
                        <a:t>Pk</a:t>
                      </a:r>
                      <a:r>
                        <a:rPr lang="en-ZA" smtClean="0"/>
                        <a:t>/PD)</a:t>
                      </a:r>
                      <a:endParaRPr lang="en-ZA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ZA" dirty="0" smtClean="0"/>
                        <a:t>Long courses &gt; 2</a:t>
                      </a:r>
                      <a:r>
                        <a:rPr lang="en-ZA" baseline="0" dirty="0" smtClean="0"/>
                        <a:t> weeks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Seldom longer than 7 days</a:t>
                      </a:r>
                      <a:endParaRPr lang="en-ZA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764704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FFFF00"/>
                </a:solidFill>
                <a:latin typeface="+mn-lt"/>
              </a:rPr>
              <a:t>Change in paradigm for antibiotic use </a:t>
            </a:r>
            <a:endParaRPr lang="en-ZA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6215082"/>
            <a:ext cx="4051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 err="1" smtClean="0">
                <a:latin typeface="+mn-lt"/>
              </a:rPr>
              <a:t>Crit</a:t>
            </a:r>
            <a:r>
              <a:rPr lang="en-ZA" sz="1100" dirty="0" smtClean="0">
                <a:latin typeface="+mn-lt"/>
              </a:rPr>
              <a:t> care and </a:t>
            </a:r>
            <a:r>
              <a:rPr lang="en-ZA" sz="1100" dirty="0" err="1" smtClean="0">
                <a:latin typeface="+mn-lt"/>
              </a:rPr>
              <a:t>resus</a:t>
            </a:r>
            <a:r>
              <a:rPr lang="en-ZA" sz="1100" dirty="0" smtClean="0">
                <a:latin typeface="+mn-lt"/>
              </a:rPr>
              <a:t> citation, </a:t>
            </a:r>
            <a:r>
              <a:rPr lang="en-ZA" sz="1100" dirty="0" err="1" smtClean="0">
                <a:latin typeface="+mn-lt"/>
              </a:rPr>
              <a:t>Vol</a:t>
            </a:r>
            <a:r>
              <a:rPr lang="en-ZA" sz="1100" dirty="0" smtClean="0">
                <a:latin typeface="+mn-lt"/>
              </a:rPr>
              <a:t> 11 number 4 December 2009 </a:t>
            </a:r>
            <a:endParaRPr lang="en-ZA" sz="1100" dirty="0">
              <a:latin typeface="+mn-lt"/>
            </a:endParaRPr>
          </a:p>
        </p:txBody>
      </p:sp>
      <p:pic>
        <p:nvPicPr>
          <p:cNvPr id="7" name="Picture 6" descr="http://www.3astep.eu/wp-content/uploads/2009/02/logo-university-of-pretor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000768"/>
            <a:ext cx="428628" cy="620724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857488" y="5143512"/>
            <a:ext cx="3464410" cy="461665"/>
          </a:xfrm>
          <a:prstGeom prst="rect">
            <a:avLst/>
          </a:prstGeom>
          <a:solidFill>
            <a:srgbClr val="634D00"/>
          </a:solidFill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FF00"/>
                </a:solidFill>
                <a:latin typeface="+mn-lt"/>
              </a:rPr>
              <a:t>Hit Hard and go home </a:t>
            </a:r>
            <a:endParaRPr lang="en-ZA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71538" y="350043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1800" dirty="0" smtClean="0"/>
          </a:p>
          <a:p>
            <a:r>
              <a:rPr lang="en-ZA" sz="1800" dirty="0" smtClean="0">
                <a:latin typeface="+mj-lt"/>
              </a:rPr>
              <a:t>Methicillin-resistant </a:t>
            </a:r>
            <a:r>
              <a:rPr lang="en-ZA" sz="1800" i="1" dirty="0" smtClean="0">
                <a:latin typeface="+mj-lt"/>
              </a:rPr>
              <a:t>Staphylococcus aureus (MRSA)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6973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Organisms naturally resistant </a:t>
            </a:r>
          </a:p>
          <a:p>
            <a:pPr algn="ctr"/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to Meropenem 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3554" name="Picture 2" descr="http://litigationconferences.com/wp-content/uploads/2009/01/mrs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2286016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378619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i="1" dirty="0" err="1" smtClean="0">
                <a:latin typeface="+mj-lt"/>
              </a:rPr>
              <a:t>Enterococcus</a:t>
            </a:r>
            <a:r>
              <a:rPr lang="en-ZA" sz="1800" i="1" dirty="0" smtClean="0">
                <a:latin typeface="+mj-lt"/>
              </a:rPr>
              <a:t> </a:t>
            </a:r>
            <a:r>
              <a:rPr lang="en-ZA" sz="1800" i="1" dirty="0" err="1" smtClean="0">
                <a:latin typeface="+mj-lt"/>
              </a:rPr>
              <a:t>faecium</a:t>
            </a:r>
            <a:r>
              <a:rPr lang="en-ZA" sz="1800" i="1" dirty="0" smtClean="0">
                <a:latin typeface="+mj-lt"/>
              </a:rPr>
              <a:t> </a:t>
            </a:r>
            <a:r>
              <a:rPr lang="en-ZA" sz="1800" dirty="0" smtClean="0">
                <a:latin typeface="+mj-lt"/>
              </a:rPr>
              <a:t> </a:t>
            </a:r>
          </a:p>
        </p:txBody>
      </p:sp>
      <p:pic>
        <p:nvPicPr>
          <p:cNvPr id="23556" name="Picture 4" descr="http://alpha-omega-diagnostics.com/images/products/hyplex-enterococ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07371"/>
            <a:ext cx="2190766" cy="18073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7554" y="6000768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i="1" dirty="0" err="1" smtClean="0">
                <a:latin typeface="+mj-lt"/>
              </a:rPr>
              <a:t>Stenotrophomonas</a:t>
            </a:r>
            <a:r>
              <a:rPr lang="en-ZA" sz="1800" i="1" dirty="0" smtClean="0">
                <a:latin typeface="+mj-lt"/>
              </a:rPr>
              <a:t> </a:t>
            </a:r>
            <a:r>
              <a:rPr lang="en-ZA" sz="1800" i="1" dirty="0" err="1" smtClean="0">
                <a:latin typeface="+mj-lt"/>
              </a:rPr>
              <a:t>maltophilia</a:t>
            </a:r>
            <a:r>
              <a:rPr lang="en-ZA" sz="1800" i="1" dirty="0" smtClean="0"/>
              <a:t>.</a:t>
            </a:r>
            <a:endParaRPr lang="en-ZA" sz="1800" dirty="0" smtClean="0"/>
          </a:p>
        </p:txBody>
      </p:sp>
      <p:pic>
        <p:nvPicPr>
          <p:cNvPr id="23558" name="Picture 6" descr="http://newsimg.bbc.co.uk/media/images/44632000/jpg/_44632551_sten_cred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357694"/>
            <a:ext cx="2152650" cy="1619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286512" y="6357958"/>
            <a:ext cx="176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>
                <a:latin typeface="+mj-lt"/>
              </a:rPr>
              <a:t>Drugs, 2008, 68(6) 803</a:t>
            </a:r>
            <a:endParaRPr lang="en-ZA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3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 b="2400"/>
          <a:stretch>
            <a:fillRect/>
          </a:stretch>
        </p:blipFill>
        <p:spPr bwMode="auto">
          <a:xfrm>
            <a:off x="928662" y="857232"/>
            <a:ext cx="6572296" cy="5725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0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Colonisation 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lanetminecraft.com/files/resource_media/screenshot/1206/MW3--call-of-duty-infected-wallpaper-1_1436956.jpg"/>
          <p:cNvPicPr>
            <a:picLocks noChangeAspect="1" noChangeArrowheads="1"/>
          </p:cNvPicPr>
          <p:nvPr/>
        </p:nvPicPr>
        <p:blipFill>
          <a:blip r:embed="rId2" cstate="print"/>
          <a:srcRect b="15708"/>
          <a:stretch>
            <a:fillRect/>
          </a:stretch>
        </p:blipFill>
        <p:spPr bwMode="auto">
          <a:xfrm>
            <a:off x="0" y="838200"/>
            <a:ext cx="9044208" cy="51816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990600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Drivers of Infection </a:t>
            </a:r>
            <a:endParaRPr kumimoji="0" lang="en-ZA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athmicro.med.sc.edu/infectious%20disease/intro-fig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830988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85728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Colonisation to Infection 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643306" y="6301909"/>
            <a:ext cx="5286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pathmicro.med.sc.edu/infectious%20disease/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inf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3200" dirty="0">
                <a:solidFill>
                  <a:srgbClr val="FFFF00"/>
                </a:solidFill>
                <a:latin typeface="+mj-lt"/>
                <a:cs typeface="Arial" charset="0"/>
              </a:rPr>
              <a:t>Mortality associated with initial inadequate therapy in patients with serious infections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628775"/>
            <a:ext cx="7472362" cy="4349750"/>
            <a:chOff x="906" y="1094"/>
            <a:chExt cx="4707" cy="2740"/>
          </a:xfrm>
        </p:grpSpPr>
        <p:sp>
          <p:nvSpPr>
            <p:cNvPr id="179204" name="Rectangle 4"/>
            <p:cNvSpPr>
              <a:spLocks noChangeArrowheads="1"/>
            </p:cNvSpPr>
            <p:nvPr/>
          </p:nvSpPr>
          <p:spPr bwMode="auto">
            <a:xfrm>
              <a:off x="2321" y="1324"/>
              <a:ext cx="1154" cy="130"/>
            </a:xfrm>
            <a:prstGeom prst="rect">
              <a:avLst/>
            </a:prstGeom>
            <a:gradFill rotWithShape="0">
              <a:gsLst>
                <a:gs pos="0">
                  <a:srgbClr val="00E8E2"/>
                </a:gs>
                <a:gs pos="100000">
                  <a:srgbClr val="00CAC5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05" name="Rectangle 5"/>
            <p:cNvSpPr>
              <a:spLocks noChangeArrowheads="1"/>
            </p:cNvSpPr>
            <p:nvPr/>
          </p:nvSpPr>
          <p:spPr bwMode="auto">
            <a:xfrm>
              <a:off x="2321" y="1869"/>
              <a:ext cx="1892" cy="130"/>
            </a:xfrm>
            <a:prstGeom prst="rect">
              <a:avLst/>
            </a:prstGeom>
            <a:gradFill rotWithShape="0">
              <a:gsLst>
                <a:gs pos="0">
                  <a:srgbClr val="00E8E2"/>
                </a:gs>
                <a:gs pos="100000">
                  <a:srgbClr val="00CAC5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06" name="Rectangle 6"/>
            <p:cNvSpPr>
              <a:spLocks noChangeArrowheads="1"/>
            </p:cNvSpPr>
            <p:nvPr/>
          </p:nvSpPr>
          <p:spPr bwMode="auto">
            <a:xfrm>
              <a:off x="2321" y="2414"/>
              <a:ext cx="875" cy="130"/>
            </a:xfrm>
            <a:prstGeom prst="rect">
              <a:avLst/>
            </a:prstGeom>
            <a:gradFill rotWithShape="0">
              <a:gsLst>
                <a:gs pos="0">
                  <a:srgbClr val="00E8E2"/>
                </a:gs>
                <a:gs pos="100000">
                  <a:srgbClr val="00CAC5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07" name="Rectangle 7"/>
            <p:cNvSpPr>
              <a:spLocks noChangeArrowheads="1"/>
            </p:cNvSpPr>
            <p:nvPr/>
          </p:nvSpPr>
          <p:spPr bwMode="auto">
            <a:xfrm>
              <a:off x="2321" y="2960"/>
              <a:ext cx="2850" cy="130"/>
            </a:xfrm>
            <a:prstGeom prst="rect">
              <a:avLst/>
            </a:prstGeom>
            <a:gradFill rotWithShape="0">
              <a:gsLst>
                <a:gs pos="0">
                  <a:srgbClr val="00E8E2"/>
                </a:gs>
                <a:gs pos="100000">
                  <a:srgbClr val="00CAC5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08" name="Rectangle 8"/>
            <p:cNvSpPr>
              <a:spLocks noChangeArrowheads="1"/>
            </p:cNvSpPr>
            <p:nvPr/>
          </p:nvSpPr>
          <p:spPr bwMode="auto">
            <a:xfrm>
              <a:off x="2321" y="1198"/>
              <a:ext cx="378" cy="13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09" name="Rectangle 9"/>
            <p:cNvSpPr>
              <a:spLocks noChangeArrowheads="1"/>
            </p:cNvSpPr>
            <p:nvPr/>
          </p:nvSpPr>
          <p:spPr bwMode="auto">
            <a:xfrm>
              <a:off x="2321" y="1743"/>
              <a:ext cx="1028" cy="13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2321" y="2288"/>
              <a:ext cx="395" cy="13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11" name="Rectangle 11"/>
            <p:cNvSpPr>
              <a:spLocks noChangeArrowheads="1"/>
            </p:cNvSpPr>
            <p:nvPr/>
          </p:nvSpPr>
          <p:spPr bwMode="auto">
            <a:xfrm>
              <a:off x="2321" y="2834"/>
              <a:ext cx="1186" cy="13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12" name="Rectangle 12"/>
            <p:cNvSpPr>
              <a:spLocks noChangeArrowheads="1"/>
            </p:cNvSpPr>
            <p:nvPr/>
          </p:nvSpPr>
          <p:spPr bwMode="auto">
            <a:xfrm>
              <a:off x="1433" y="2827"/>
              <a:ext cx="88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26000" bIns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Luna et al</a:t>
              </a:r>
              <a:r>
                <a:rPr lang="en-GB" sz="2200" baseline="300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/>
              </a:r>
              <a:br>
                <a:rPr lang="en-GB" sz="2200" baseline="300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</a:br>
              <a:r>
                <a:rPr lang="en-GB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Crude mortality</a:t>
              </a:r>
            </a:p>
          </p:txBody>
        </p:sp>
        <p:sp>
          <p:nvSpPr>
            <p:cNvPr id="179213" name="Freeform 13"/>
            <p:cNvSpPr>
              <a:spLocks/>
            </p:cNvSpPr>
            <p:nvPr/>
          </p:nvSpPr>
          <p:spPr bwMode="auto">
            <a:xfrm>
              <a:off x="2322" y="1094"/>
              <a:ext cx="3169" cy="2213"/>
            </a:xfrm>
            <a:custGeom>
              <a:avLst/>
              <a:gdLst>
                <a:gd name="T0" fmla="*/ 3169 w 3169"/>
                <a:gd name="T1" fmla="*/ 2159 h 2268"/>
                <a:gd name="T2" fmla="*/ 0 w 3169"/>
                <a:gd name="T3" fmla="*/ 2159 h 2268"/>
                <a:gd name="T4" fmla="*/ 0 w 3169"/>
                <a:gd name="T5" fmla="*/ 0 h 2268"/>
                <a:gd name="T6" fmla="*/ 0 60000 65536"/>
                <a:gd name="T7" fmla="*/ 0 60000 65536"/>
                <a:gd name="T8" fmla="*/ 0 60000 65536"/>
                <a:gd name="T9" fmla="*/ 0 w 3169"/>
                <a:gd name="T10" fmla="*/ 0 h 2268"/>
                <a:gd name="T11" fmla="*/ 3169 w 3169"/>
                <a:gd name="T12" fmla="*/ 2268 h 22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9" h="2268">
                  <a:moveTo>
                    <a:pt x="3169" y="2268"/>
                  </a:moveTo>
                  <a:lnTo>
                    <a:pt x="0" y="226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rot="16200000" flipV="1">
              <a:off x="2293" y="3326"/>
              <a:ext cx="57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 rot="16200000" flipV="1">
              <a:off x="3560" y="3326"/>
              <a:ext cx="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216" name="Line 16"/>
            <p:cNvSpPr>
              <a:spLocks noChangeShapeType="1"/>
            </p:cNvSpPr>
            <p:nvPr/>
          </p:nvSpPr>
          <p:spPr bwMode="auto">
            <a:xfrm rot="16200000" flipV="1">
              <a:off x="4193" y="3326"/>
              <a:ext cx="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217" name="Line 17"/>
            <p:cNvSpPr>
              <a:spLocks noChangeShapeType="1"/>
            </p:cNvSpPr>
            <p:nvPr/>
          </p:nvSpPr>
          <p:spPr bwMode="auto">
            <a:xfrm rot="16200000" flipV="1">
              <a:off x="4826" y="3325"/>
              <a:ext cx="57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218" name="Line 18"/>
            <p:cNvSpPr>
              <a:spLocks noChangeShapeType="1"/>
            </p:cNvSpPr>
            <p:nvPr/>
          </p:nvSpPr>
          <p:spPr bwMode="auto">
            <a:xfrm rot="16200000" flipV="1">
              <a:off x="5460" y="3325"/>
              <a:ext cx="57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 rot="16200000" flipV="1">
              <a:off x="2926" y="3326"/>
              <a:ext cx="57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2279" y="3298"/>
              <a:ext cx="8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2872" y="3298"/>
              <a:ext cx="1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20</a:t>
              </a:r>
            </a:p>
          </p:txBody>
        </p:sp>
        <p:sp>
          <p:nvSpPr>
            <p:cNvPr id="179222" name="Text Box 22"/>
            <p:cNvSpPr txBox="1">
              <a:spLocks noChangeArrowheads="1"/>
            </p:cNvSpPr>
            <p:nvPr/>
          </p:nvSpPr>
          <p:spPr bwMode="auto">
            <a:xfrm>
              <a:off x="3506" y="3298"/>
              <a:ext cx="1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40</a:t>
              </a:r>
            </a:p>
          </p:txBody>
        </p:sp>
        <p:sp>
          <p:nvSpPr>
            <p:cNvPr id="179223" name="Text Box 23"/>
            <p:cNvSpPr txBox="1">
              <a:spLocks noChangeArrowheads="1"/>
            </p:cNvSpPr>
            <p:nvPr/>
          </p:nvSpPr>
          <p:spPr bwMode="auto">
            <a:xfrm>
              <a:off x="4140" y="3298"/>
              <a:ext cx="1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60</a:t>
              </a:r>
            </a:p>
          </p:txBody>
        </p:sp>
        <p:sp>
          <p:nvSpPr>
            <p:cNvPr id="179224" name="Text Box 24"/>
            <p:cNvSpPr txBox="1">
              <a:spLocks noChangeArrowheads="1"/>
            </p:cNvSpPr>
            <p:nvPr/>
          </p:nvSpPr>
          <p:spPr bwMode="auto">
            <a:xfrm>
              <a:off x="4774" y="3298"/>
              <a:ext cx="1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80</a:t>
              </a:r>
            </a:p>
          </p:txBody>
        </p:sp>
        <p:sp>
          <p:nvSpPr>
            <p:cNvPr id="179225" name="Text Box 25"/>
            <p:cNvSpPr txBox="1">
              <a:spLocks noChangeArrowheads="1"/>
            </p:cNvSpPr>
            <p:nvPr/>
          </p:nvSpPr>
          <p:spPr bwMode="auto">
            <a:xfrm>
              <a:off x="5373" y="3298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100</a:t>
              </a:r>
            </a:p>
          </p:txBody>
        </p:sp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906" y="2281"/>
              <a:ext cx="14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26000" bIns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Ibrahim et al</a:t>
              </a:r>
              <a:r>
                <a:rPr lang="en-GB" sz="2200" baseline="300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/>
              </a:r>
              <a:br>
                <a:rPr lang="en-GB" sz="2200" baseline="300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</a:br>
              <a:r>
                <a:rPr lang="en-GB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Infection-related mortality</a:t>
              </a:r>
            </a:p>
          </p:txBody>
        </p:sp>
        <p:sp>
          <p:nvSpPr>
            <p:cNvPr id="179227" name="Rectangle 27"/>
            <p:cNvSpPr>
              <a:spLocks noChangeArrowheads="1"/>
            </p:cNvSpPr>
            <p:nvPr/>
          </p:nvSpPr>
          <p:spPr bwMode="auto">
            <a:xfrm>
              <a:off x="1433" y="1736"/>
              <a:ext cx="88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26000" bIns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Kollef et al</a:t>
              </a:r>
            </a:p>
            <a:p>
              <a:pPr algn="r">
                <a:lnSpc>
                  <a:spcPct val="90000"/>
                </a:lnSpc>
              </a:pPr>
              <a:r>
                <a:rPr lang="en-GB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Crude mortality</a:t>
              </a:r>
            </a:p>
          </p:txBody>
        </p:sp>
        <p:sp>
          <p:nvSpPr>
            <p:cNvPr id="179228" name="Rectangle 28"/>
            <p:cNvSpPr>
              <a:spLocks noChangeArrowheads="1"/>
            </p:cNvSpPr>
            <p:nvPr/>
          </p:nvSpPr>
          <p:spPr bwMode="auto">
            <a:xfrm>
              <a:off x="906" y="1191"/>
              <a:ext cx="14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26000" bIns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Rello et al</a:t>
              </a:r>
            </a:p>
            <a:p>
              <a:pPr algn="r">
                <a:lnSpc>
                  <a:spcPct val="90000"/>
                </a:lnSpc>
              </a:pPr>
              <a:r>
                <a:rPr lang="en-GB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Infection-related mortality</a:t>
              </a:r>
            </a:p>
          </p:txBody>
        </p:sp>
        <p:sp>
          <p:nvSpPr>
            <p:cNvPr id="179229" name="Rectangle 29"/>
            <p:cNvSpPr>
              <a:spLocks noChangeArrowheads="1"/>
            </p:cNvSpPr>
            <p:nvPr/>
          </p:nvSpPr>
          <p:spPr bwMode="auto">
            <a:xfrm>
              <a:off x="3504" y="3623"/>
              <a:ext cx="80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Mortality</a:t>
              </a:r>
              <a:r>
                <a:rPr lang="en-GB" sz="220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GB" sz="220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(%)</a:t>
              </a:r>
            </a:p>
          </p:txBody>
        </p:sp>
      </p:grpSp>
      <p:sp>
        <p:nvSpPr>
          <p:cNvPr id="179230" name="Rectangle 30"/>
          <p:cNvSpPr>
            <a:spLocks noChangeArrowheads="1"/>
          </p:cNvSpPr>
          <p:nvPr/>
        </p:nvSpPr>
        <p:spPr bwMode="auto">
          <a:xfrm>
            <a:off x="5562600" y="1722438"/>
            <a:ext cx="107950" cy="2159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9231" name="Rectangle 31"/>
          <p:cNvSpPr>
            <a:spLocks noChangeArrowheads="1"/>
          </p:cNvSpPr>
          <p:nvPr/>
        </p:nvSpPr>
        <p:spPr bwMode="auto">
          <a:xfrm>
            <a:off x="5791200" y="1679575"/>
            <a:ext cx="2500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2600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Initial adequate therapy</a:t>
            </a:r>
            <a:endParaRPr lang="en-GB" sz="2200">
              <a:latin typeface="Arial Narrow" pitchFamily="34" charset="0"/>
              <a:cs typeface="Arial" charset="0"/>
            </a:endParaRPr>
          </a:p>
        </p:txBody>
      </p:sp>
      <p:sp>
        <p:nvSpPr>
          <p:cNvPr id="179232" name="Rectangle 32"/>
          <p:cNvSpPr>
            <a:spLocks noChangeArrowheads="1"/>
          </p:cNvSpPr>
          <p:nvPr/>
        </p:nvSpPr>
        <p:spPr bwMode="auto">
          <a:xfrm>
            <a:off x="5564188" y="2176463"/>
            <a:ext cx="107950" cy="215900"/>
          </a:xfrm>
          <a:prstGeom prst="rect">
            <a:avLst/>
          </a:prstGeom>
          <a:gradFill rotWithShape="0">
            <a:gsLst>
              <a:gs pos="0">
                <a:srgbClr val="00E8E2"/>
              </a:gs>
              <a:gs pos="100000">
                <a:srgbClr val="00CAC5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9233" name="Rectangle 33"/>
          <p:cNvSpPr>
            <a:spLocks noChangeArrowheads="1"/>
          </p:cNvSpPr>
          <p:nvPr/>
        </p:nvSpPr>
        <p:spPr bwMode="auto">
          <a:xfrm>
            <a:off x="5791200" y="2133600"/>
            <a:ext cx="26781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2600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Initial inadequate therapy</a:t>
            </a:r>
            <a:endParaRPr lang="en-GB" sz="2200">
              <a:latin typeface="Arial Narrow" pitchFamily="34" charset="0"/>
              <a:cs typeface="Arial" charset="0"/>
            </a:endParaRP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179388" y="5980113"/>
            <a:ext cx="8439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4000" bIns="144000" anchor="b">
            <a:spAutoFit/>
          </a:bodyPr>
          <a:lstStyle/>
          <a:p>
            <a:pPr marL="457200" indent="-457200" algn="r"/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Rello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et al. Am J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Care Med 1997;156:196–200.</a:t>
            </a:r>
          </a:p>
          <a:p>
            <a:pPr marL="457200" indent="-457200" algn="r"/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Kollef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et al. Chest 1998;113:412–420. Ibrahim et al. Chest 2000;118:146–155; </a:t>
            </a:r>
          </a:p>
          <a:p>
            <a:pPr marL="457200" indent="-457200" algn="r"/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Luna et al. Chest 1997;111:676–685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85918" y="4214818"/>
            <a:ext cx="902811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Host </a:t>
            </a:r>
            <a:endParaRPr lang="en-ZA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285992"/>
            <a:ext cx="1435008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Antibiotic</a:t>
            </a:r>
            <a:endParaRPr lang="en-ZA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5929330"/>
            <a:ext cx="1571264" cy="461665"/>
          </a:xfrm>
          <a:prstGeom prst="rect">
            <a:avLst/>
          </a:prstGeom>
          <a:solidFill>
            <a:srgbClr val="634D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Bacterium</a:t>
            </a:r>
            <a:endParaRPr lang="en-ZA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608117" y="3463925"/>
            <a:ext cx="1214446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715274" y="5357032"/>
            <a:ext cx="1000132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00298" y="3143248"/>
            <a:ext cx="2616422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+mn-lt"/>
              </a:rPr>
              <a:t>Pharmacokinetics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5000636"/>
            <a:ext cx="289053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  <a:latin typeface="+mn-lt"/>
              </a:rPr>
              <a:t>Pharmacodynamics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072066" y="2071678"/>
            <a:ext cx="928694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43570" y="121442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latin typeface="+mj-lt"/>
              </a:rPr>
              <a:t>Vd</a:t>
            </a:r>
            <a:endParaRPr lang="en-ZA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295904" y="2357430"/>
            <a:ext cx="990608" cy="7239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00760" y="150017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 err="1" smtClean="0">
                <a:latin typeface="+mn-lt"/>
              </a:rPr>
              <a:t>Cl</a:t>
            </a:r>
            <a:endParaRPr lang="en-ZA" i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1928802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T</a:t>
            </a:r>
            <a:r>
              <a:rPr lang="en-ZA" baseline="-25000" dirty="0" smtClean="0">
                <a:latin typeface="+mn-lt"/>
              </a:rPr>
              <a:t>1/2</a:t>
            </a:r>
            <a:endParaRPr lang="en-ZA" baseline="-25000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429256" y="2786056"/>
            <a:ext cx="1071570" cy="500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714876" y="1928802"/>
            <a:ext cx="1000132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43702" y="2357430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latin typeface="+mn-lt"/>
              </a:rPr>
              <a:t>C</a:t>
            </a:r>
            <a:r>
              <a:rPr lang="en-ZA" baseline="-25000" dirty="0" err="1" smtClean="0">
                <a:latin typeface="+mn-lt"/>
              </a:rPr>
              <a:t>Max</a:t>
            </a:r>
            <a:endParaRPr lang="en-ZA" baseline="-25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2928934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latin typeface="+mn-lt"/>
              </a:rPr>
              <a:t>C</a:t>
            </a:r>
            <a:r>
              <a:rPr lang="en-ZA" baseline="-25000" dirty="0" err="1" smtClean="0">
                <a:latin typeface="+mn-lt"/>
              </a:rPr>
              <a:t>min</a:t>
            </a:r>
            <a:endParaRPr lang="en-ZA" baseline="-25000" dirty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5500694" y="3214686"/>
            <a:ext cx="1214446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5572132" y="3643314"/>
            <a:ext cx="1214446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16" y="335756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 smtClean="0">
                <a:latin typeface="+mn-lt"/>
              </a:rPr>
              <a:t>AUC</a:t>
            </a:r>
            <a:endParaRPr lang="en-ZA" i="1" baseline="-25000" dirty="0"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43570" y="5143512"/>
            <a:ext cx="1214446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29454" y="5786454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 smtClean="0">
                <a:latin typeface="+mn-lt"/>
              </a:rPr>
              <a:t>AUC/MIC</a:t>
            </a:r>
            <a:endParaRPr lang="en-ZA" i="1" baseline="-250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9454" y="485776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T&gt; </a:t>
            </a:r>
            <a:r>
              <a:rPr lang="en-ZA" i="1" dirty="0" smtClean="0">
                <a:latin typeface="+mn-lt"/>
              </a:rPr>
              <a:t>MIC</a:t>
            </a:r>
            <a:endParaRPr lang="en-ZA" i="1" baseline="-25000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643570" y="5500702"/>
            <a:ext cx="1143008" cy="730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5500694" y="5786454"/>
            <a:ext cx="128588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00892" y="528638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 err="1" smtClean="0">
                <a:latin typeface="+mn-lt"/>
              </a:rPr>
              <a:t>Cmax</a:t>
            </a:r>
            <a:r>
              <a:rPr lang="en-ZA" i="1" dirty="0" smtClean="0">
                <a:latin typeface="+mn-lt"/>
              </a:rPr>
              <a:t>/</a:t>
            </a:r>
            <a:r>
              <a:rPr lang="en-ZA" i="1" cap="small" dirty="0" smtClean="0">
                <a:latin typeface="+mn-lt"/>
              </a:rPr>
              <a:t>MIC</a:t>
            </a:r>
            <a:endParaRPr lang="en-ZA" i="1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71604" y="500042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Clinical Pharmacology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576" y="1700808"/>
            <a:ext cx="732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latin typeface="+mn-lt"/>
              </a:rPr>
              <a:t>Differences between the genders exert the greatest</a:t>
            </a:r>
          </a:p>
          <a:p>
            <a:r>
              <a:rPr lang="en-ZA" dirty="0" smtClean="0">
                <a:latin typeface="+mn-lt"/>
              </a:rPr>
              <a:t>influence on pharmacokinetic parameters</a:t>
            </a:r>
          </a:p>
          <a:p>
            <a:endParaRPr lang="en-ZA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2996952"/>
          <a:ext cx="7080448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692696"/>
            <a:ext cx="6915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err="1" smtClean="0">
                <a:solidFill>
                  <a:srgbClr val="FFFF00"/>
                </a:solidFill>
                <a:latin typeface="+mj-lt"/>
              </a:rPr>
              <a:t>Pharmaco</a:t>
            </a:r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-kinetics – Gender </a:t>
            </a:r>
            <a:r>
              <a:rPr lang="en-ZA" dirty="0" smtClean="0">
                <a:latin typeface="+mj-lt"/>
              </a:rPr>
              <a:t> </a:t>
            </a:r>
            <a:endParaRPr lang="en-Z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2055512"/>
          <a:ext cx="5184576" cy="42538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28192"/>
                <a:gridCol w="1728192"/>
                <a:gridCol w="1728192"/>
              </a:tblGrid>
              <a:tr h="686569">
                <a:tc>
                  <a:txBody>
                    <a:bodyPr/>
                    <a:lstStyle/>
                    <a:p>
                      <a:r>
                        <a:rPr lang="en-ZA" dirty="0"/>
                        <a:t>total water: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/>
                        <a:t>60% (50-80%)  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/>
                        <a:t>42 L</a:t>
                      </a:r>
                    </a:p>
                  </a:txBody>
                  <a:tcPr anchor="ctr"/>
                </a:tc>
              </a:tr>
              <a:tr h="881700">
                <a:tc>
                  <a:txBody>
                    <a:bodyPr/>
                    <a:lstStyle/>
                    <a:p>
                      <a:r>
                        <a:rPr lang="en-ZA"/>
                        <a:t>intracellular volume: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28L</a:t>
                      </a:r>
                    </a:p>
                  </a:txBody>
                  <a:tcPr anchor="ctr"/>
                </a:tc>
              </a:tr>
              <a:tr h="881700">
                <a:tc>
                  <a:txBody>
                    <a:bodyPr/>
                    <a:lstStyle/>
                    <a:p>
                      <a:r>
                        <a:rPr lang="en-ZA"/>
                        <a:t>extracellular volume: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/>
                        <a:t>14L</a:t>
                      </a:r>
                    </a:p>
                  </a:txBody>
                  <a:tcPr anchor="ctr"/>
                </a:tc>
              </a:tr>
              <a:tr h="686569">
                <a:tc>
                  <a:txBody>
                    <a:bodyPr/>
                    <a:lstStyle/>
                    <a:p>
                      <a:r>
                        <a:rPr lang="en-ZA"/>
                        <a:t>plasma volume: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/>
                        <a:t>3L</a:t>
                      </a:r>
                    </a:p>
                  </a:txBody>
                  <a:tcPr anchor="ctr"/>
                </a:tc>
              </a:tr>
              <a:tr h="1117270">
                <a:tc>
                  <a:txBody>
                    <a:bodyPr/>
                    <a:lstStyle/>
                    <a:p>
                      <a:r>
                        <a:rPr lang="en-ZA"/>
                        <a:t>blood volume: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5.5L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533400"/>
            <a:ext cx="4642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n-lt"/>
              </a:rPr>
              <a:t>Body water and Fat  </a:t>
            </a:r>
            <a:endParaRPr lang="en-ZA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9634" name="Picture 2" descr="http://johnbarban.com/wp-content/uploads/2010/04/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506" y="2057400"/>
            <a:ext cx="3396094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00430" y="2000240"/>
            <a:ext cx="1435008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Antibiotic</a:t>
            </a:r>
            <a:endParaRPr lang="en-ZA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143248"/>
            <a:ext cx="1795684" cy="461665"/>
          </a:xfrm>
          <a:prstGeom prst="rect">
            <a:avLst/>
          </a:prstGeom>
          <a:solidFill>
            <a:srgbClr val="634D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j-lt"/>
              </a:rPr>
              <a:t>Hydrophilic </a:t>
            </a:r>
            <a:endParaRPr lang="en-ZA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143248"/>
            <a:ext cx="155683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err="1" smtClean="0">
                <a:latin typeface="+mj-lt"/>
              </a:rPr>
              <a:t>Lipophilic</a:t>
            </a:r>
            <a:r>
              <a:rPr lang="en-ZA" dirty="0" smtClean="0">
                <a:latin typeface="+mj-lt"/>
              </a:rPr>
              <a:t> </a:t>
            </a:r>
            <a:endParaRPr lang="en-ZA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071942"/>
            <a:ext cx="280397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+mj-lt"/>
              </a:rPr>
              <a:t>Extracellular water </a:t>
            </a:r>
            <a:endParaRPr lang="en-Z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4071942"/>
            <a:ext cx="131318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+mj-lt"/>
              </a:rPr>
              <a:t>Body fat</a:t>
            </a:r>
            <a:endParaRPr lang="en-Z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72074"/>
            <a:ext cx="2531462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j-lt"/>
              </a:rPr>
              <a:t>Bioaccumulation </a:t>
            </a:r>
            <a:endParaRPr lang="en-ZA" dirty="0">
              <a:latin typeface="+mj-lt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3428992" y="2786058"/>
            <a:ext cx="785818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214810" y="2786058"/>
            <a:ext cx="785818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35951" y="382190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251455" y="389255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680215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" idx="2"/>
          </p:cNvCxnSpPr>
          <p:nvPr/>
        </p:nvCxnSpPr>
        <p:spPr>
          <a:xfrm rot="5400000" flipH="1" flipV="1">
            <a:off x="4054296" y="2622420"/>
            <a:ext cx="324153" cy="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9322" y="4071942"/>
            <a:ext cx="1778051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+mj-lt"/>
              </a:rPr>
              <a:t>Intracellular</a:t>
            </a:r>
            <a:endParaRPr lang="en-ZA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394463" y="389255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037141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7224" y="642918"/>
            <a:ext cx="702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err="1" smtClean="0">
                <a:solidFill>
                  <a:srgbClr val="FFFF00"/>
                </a:solidFill>
                <a:latin typeface="+mj-lt"/>
              </a:rPr>
              <a:t>Pharmakinetic</a:t>
            </a:r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 considerations 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158" y="1714488"/>
            <a:ext cx="2071702" cy="1077218"/>
          </a:xfrm>
          <a:prstGeom prst="rect">
            <a:avLst/>
          </a:prstGeom>
          <a:solidFill>
            <a:srgbClr val="634D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ZA" sz="1600" b="1" dirty="0" err="1" smtClean="0">
                <a:latin typeface="+mn-lt"/>
              </a:rPr>
              <a:t>Aminoglycosides</a:t>
            </a:r>
            <a:r>
              <a:rPr lang="en-ZA" sz="1600" b="1" dirty="0" smtClean="0">
                <a:latin typeface="+mn-lt"/>
              </a:rPr>
              <a:t> </a:t>
            </a:r>
          </a:p>
          <a:p>
            <a:r>
              <a:rPr lang="el-GR" sz="1600" b="1" dirty="0" smtClean="0">
                <a:latin typeface="+mn-lt"/>
              </a:rPr>
              <a:t>β</a:t>
            </a:r>
            <a:r>
              <a:rPr lang="en-ZA" sz="1600" b="1" dirty="0" smtClean="0">
                <a:latin typeface="+mn-lt"/>
              </a:rPr>
              <a:t>-</a:t>
            </a:r>
            <a:r>
              <a:rPr lang="en-ZA" sz="1600" b="1" dirty="0" err="1" smtClean="0">
                <a:latin typeface="+mn-lt"/>
              </a:rPr>
              <a:t>lactams</a:t>
            </a:r>
            <a:r>
              <a:rPr lang="en-ZA" sz="1600" b="1" dirty="0" smtClean="0">
                <a:latin typeface="+mn-lt"/>
              </a:rPr>
              <a:t> </a:t>
            </a:r>
          </a:p>
          <a:p>
            <a:r>
              <a:rPr lang="en-ZA" sz="1600" b="1" dirty="0" smtClean="0">
                <a:latin typeface="+mn-lt"/>
              </a:rPr>
              <a:t>Glycopeptides </a:t>
            </a:r>
          </a:p>
          <a:p>
            <a:r>
              <a:rPr lang="en-ZA" sz="1600" b="1" dirty="0" err="1" smtClean="0">
                <a:latin typeface="+mn-lt"/>
              </a:rPr>
              <a:t>Colistin</a:t>
            </a:r>
            <a:endParaRPr lang="en-ZA" sz="1600" b="1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9322" y="1714488"/>
            <a:ext cx="207170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ZA" sz="1600" b="1" dirty="0" err="1" smtClean="0">
                <a:latin typeface="+mn-lt"/>
              </a:rPr>
              <a:t>Fluoroquinolones</a:t>
            </a:r>
            <a:r>
              <a:rPr lang="en-ZA" sz="1600" b="1" dirty="0" smtClean="0">
                <a:latin typeface="+mn-lt"/>
              </a:rPr>
              <a:t> </a:t>
            </a:r>
          </a:p>
          <a:p>
            <a:r>
              <a:rPr lang="en-ZA" sz="1600" b="1" dirty="0" err="1" smtClean="0">
                <a:latin typeface="+mn-lt"/>
              </a:rPr>
              <a:t>Macrolides</a:t>
            </a:r>
            <a:r>
              <a:rPr lang="en-ZA" sz="1600" b="1" dirty="0" smtClean="0">
                <a:latin typeface="+mn-lt"/>
              </a:rPr>
              <a:t> </a:t>
            </a:r>
          </a:p>
          <a:p>
            <a:r>
              <a:rPr lang="en-ZA" sz="1600" b="1" dirty="0" err="1" smtClean="0">
                <a:latin typeface="+mn-lt"/>
              </a:rPr>
              <a:t>Tigecycline</a:t>
            </a:r>
            <a:endParaRPr lang="en-ZA" sz="1600" b="1" dirty="0" smtClean="0">
              <a:latin typeface="+mn-lt"/>
            </a:endParaRPr>
          </a:p>
          <a:p>
            <a:r>
              <a:rPr lang="en-ZA" sz="1600" b="1" dirty="0" err="1" smtClean="0">
                <a:latin typeface="+mn-lt"/>
              </a:rPr>
              <a:t>Lincosamides</a:t>
            </a:r>
            <a:endParaRPr lang="en-ZA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28095" y="2000240"/>
            <a:ext cx="178728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VAP/Sepsis</a:t>
            </a:r>
            <a:endParaRPr lang="en-ZA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517" y="2786058"/>
            <a:ext cx="2170787" cy="830997"/>
          </a:xfrm>
          <a:prstGeom prst="rect">
            <a:avLst/>
          </a:prstGeom>
          <a:solidFill>
            <a:srgbClr val="634D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rgbClr val="FFFF00"/>
                </a:solidFill>
                <a:latin typeface="+mn-lt"/>
              </a:rPr>
              <a:t>Increased </a:t>
            </a:r>
          </a:p>
          <a:p>
            <a:pPr algn="ctr"/>
            <a:r>
              <a:rPr lang="en-ZA" dirty="0" smtClean="0">
                <a:solidFill>
                  <a:srgbClr val="FFFF00"/>
                </a:solidFill>
                <a:latin typeface="+mn-lt"/>
              </a:rPr>
              <a:t>Cardiac Index </a:t>
            </a:r>
            <a:endParaRPr lang="en-ZA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607" y="2857496"/>
            <a:ext cx="3405099" cy="830997"/>
          </a:xfrm>
          <a:prstGeom prst="rect">
            <a:avLst/>
          </a:prstGeom>
          <a:solidFill>
            <a:srgbClr val="634D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rgbClr val="FFFF00"/>
                </a:solidFill>
                <a:latin typeface="+mn-lt"/>
              </a:rPr>
              <a:t>Leaky capillaries &amp;/or</a:t>
            </a:r>
          </a:p>
          <a:p>
            <a:pPr algn="ctr"/>
            <a:r>
              <a:rPr lang="en-ZA" dirty="0" smtClean="0">
                <a:solidFill>
                  <a:srgbClr val="FFFF00"/>
                </a:solidFill>
                <a:latin typeface="+mn-lt"/>
              </a:rPr>
              <a:t> altered protein binding </a:t>
            </a:r>
            <a:endParaRPr lang="en-ZA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212" y="4143380"/>
            <a:ext cx="1622560" cy="830997"/>
          </a:xfrm>
          <a:prstGeom prst="rect">
            <a:avLst/>
          </a:prstGeom>
          <a:solidFill>
            <a:srgbClr val="634D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latin typeface="+mn-lt"/>
              </a:rPr>
              <a:t>Increased </a:t>
            </a:r>
          </a:p>
          <a:p>
            <a:pPr algn="ctr"/>
            <a:r>
              <a:rPr lang="en-ZA" dirty="0" smtClean="0">
                <a:latin typeface="+mn-lt"/>
              </a:rPr>
              <a:t>Clearance</a:t>
            </a:r>
            <a:endParaRPr lang="en-ZA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143380"/>
            <a:ext cx="2735685" cy="830997"/>
          </a:xfrm>
          <a:prstGeom prst="rect">
            <a:avLst/>
          </a:prstGeom>
          <a:solidFill>
            <a:srgbClr val="634D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latin typeface="+mn-lt"/>
              </a:rPr>
              <a:t>Increased Volume </a:t>
            </a:r>
          </a:p>
          <a:p>
            <a:pPr algn="ctr"/>
            <a:r>
              <a:rPr lang="en-ZA" dirty="0" smtClean="0">
                <a:latin typeface="+mn-lt"/>
              </a:rPr>
              <a:t>of Distribution</a:t>
            </a:r>
            <a:endParaRPr lang="en-ZA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853399" y="2622420"/>
            <a:ext cx="324153" cy="31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06492" y="3893347"/>
            <a:ext cx="35798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121334" y="3964785"/>
            <a:ext cx="35798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3228095" y="2786058"/>
            <a:ext cx="785818" cy="57150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4013913" y="2786058"/>
            <a:ext cx="785818" cy="57150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00562" y="5572140"/>
            <a:ext cx="4116833" cy="400110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schemeClr val="bg1"/>
                </a:solidFill>
                <a:latin typeface="+mn-lt"/>
              </a:rPr>
              <a:t>Low Serum Drug Concentration </a:t>
            </a:r>
            <a:endParaRPr lang="en-ZA" sz="2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115156" y="5028854"/>
            <a:ext cx="928695" cy="150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3"/>
            <a:endCxn id="7" idx="1"/>
          </p:cNvCxnSpPr>
          <p:nvPr/>
        </p:nvCxnSpPr>
        <p:spPr>
          <a:xfrm>
            <a:off x="3044772" y="4558879"/>
            <a:ext cx="18844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2910" y="214290"/>
            <a:ext cx="7685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000" dirty="0" err="1" smtClean="0">
                <a:solidFill>
                  <a:srgbClr val="FFFF00"/>
                </a:solidFill>
                <a:latin typeface="+mj-lt"/>
              </a:rPr>
              <a:t>Pathophysiological</a:t>
            </a:r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 changes and </a:t>
            </a:r>
          </a:p>
          <a:p>
            <a:pPr algn="ctr"/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effects on pharmacokinetics 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2000240"/>
            <a:ext cx="2122697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  <a:latin typeface="+mn-lt"/>
              </a:rPr>
              <a:t>Noradrenaline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357826"/>
            <a:ext cx="3663182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schemeClr val="bg1"/>
                </a:solidFill>
                <a:latin typeface="+mn-lt"/>
              </a:rPr>
              <a:t>Augmented Renal Clearance</a:t>
            </a:r>
          </a:p>
          <a:p>
            <a:r>
              <a:rPr lang="en-ZA" sz="2000" b="1" dirty="0" smtClean="0">
                <a:solidFill>
                  <a:schemeClr val="bg1"/>
                </a:solidFill>
                <a:latin typeface="+mn-lt"/>
              </a:rPr>
              <a:t>(ARC) up to 250 </a:t>
            </a:r>
            <a:r>
              <a:rPr lang="en-ZA" sz="2000" b="1" dirty="0" err="1" smtClean="0">
                <a:solidFill>
                  <a:schemeClr val="bg1"/>
                </a:solidFill>
                <a:latin typeface="+mn-lt"/>
              </a:rPr>
              <a:t>mL</a:t>
            </a:r>
            <a:r>
              <a:rPr lang="en-ZA" sz="2000" b="1" dirty="0" smtClean="0">
                <a:solidFill>
                  <a:schemeClr val="bg1"/>
                </a:solidFill>
                <a:latin typeface="+mn-lt"/>
              </a:rPr>
              <a:t>/min</a:t>
            </a:r>
            <a:endParaRPr lang="en-ZA" sz="2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00496" y="5786454"/>
            <a:ext cx="3563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964513" y="5179231"/>
            <a:ext cx="35798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3504" y="200024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+</a:t>
            </a:r>
            <a:endParaRPr lang="en-ZA" dirty="0"/>
          </a:p>
        </p:txBody>
      </p:sp>
      <p:sp>
        <p:nvSpPr>
          <p:cNvPr id="22" name="TextBox 21"/>
          <p:cNvSpPr txBox="1"/>
          <p:nvPr/>
        </p:nvSpPr>
        <p:spPr>
          <a:xfrm>
            <a:off x="5000628" y="6215082"/>
            <a:ext cx="2834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err="1" smtClean="0">
                <a:latin typeface="+mn-lt"/>
              </a:rPr>
              <a:t>Barbot</a:t>
            </a:r>
            <a:r>
              <a:rPr lang="en-ZA" sz="1200" dirty="0" smtClean="0">
                <a:latin typeface="+mn-lt"/>
              </a:rPr>
              <a:t> A, Intensive Care Med;29:552</a:t>
            </a:r>
          </a:p>
          <a:p>
            <a:r>
              <a:rPr lang="en-ZA" sz="1200" dirty="0" err="1" smtClean="0">
                <a:latin typeface="+mn-lt"/>
              </a:rPr>
              <a:t>Crit</a:t>
            </a:r>
            <a:r>
              <a:rPr lang="en-ZA" sz="1200" dirty="0" smtClean="0">
                <a:latin typeface="+mn-lt"/>
              </a:rPr>
              <a:t> Care and Resuscitation;11 (4): 276</a:t>
            </a:r>
            <a:endParaRPr lang="en-ZA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1538" y="2214554"/>
            <a:ext cx="2837636" cy="830997"/>
          </a:xfrm>
          <a:prstGeom prst="rect">
            <a:avLst/>
          </a:prstGeom>
          <a:solidFill>
            <a:srgbClr val="634D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latin typeface="+mn-lt"/>
              </a:rPr>
              <a:t>Albumin</a:t>
            </a:r>
          </a:p>
          <a:p>
            <a:pPr algn="ctr"/>
            <a:r>
              <a:rPr lang="en-ZA" dirty="0" smtClean="0">
                <a:latin typeface="+mn-lt"/>
              </a:rPr>
              <a:t>(Acidic antibiotics)  </a:t>
            </a:r>
            <a:endParaRPr lang="en-ZA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14554"/>
            <a:ext cx="3627916" cy="830997"/>
          </a:xfrm>
          <a:prstGeom prst="rect">
            <a:avLst/>
          </a:prstGeom>
          <a:solidFill>
            <a:srgbClr val="634D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latin typeface="+mn-lt"/>
              </a:rPr>
              <a:t>Alpha 1 acid glycoprotein</a:t>
            </a:r>
          </a:p>
          <a:p>
            <a:pPr algn="ctr"/>
            <a:r>
              <a:rPr lang="en-ZA" dirty="0" smtClean="0">
                <a:latin typeface="+mn-lt"/>
              </a:rPr>
              <a:t>(Basic antibiotics) </a:t>
            </a:r>
            <a:endParaRPr lang="en-ZA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4143380"/>
            <a:ext cx="7286676" cy="5715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Free drug</a:t>
            </a:r>
            <a:r>
              <a:rPr lang="en-ZA" dirty="0" smtClean="0">
                <a:solidFill>
                  <a:schemeClr val="bg1"/>
                </a:solidFill>
              </a:rPr>
              <a:t>: </a:t>
            </a:r>
            <a:r>
              <a:rPr lang="en-ZA" dirty="0" smtClean="0">
                <a:solidFill>
                  <a:schemeClr val="bg2"/>
                </a:solidFill>
              </a:rPr>
              <a:t>microbiologically active   </a:t>
            </a:r>
            <a:endParaRPr lang="en-ZA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4857760"/>
            <a:ext cx="7286676" cy="5715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Highly bound drug</a:t>
            </a:r>
            <a:r>
              <a:rPr lang="en-ZA" dirty="0" smtClean="0"/>
              <a:t>: </a:t>
            </a:r>
            <a:r>
              <a:rPr lang="en-ZA" dirty="0" smtClean="0">
                <a:solidFill>
                  <a:srgbClr val="FFFF00"/>
                </a:solidFill>
              </a:rPr>
              <a:t>Low </a:t>
            </a:r>
            <a:r>
              <a:rPr lang="en-ZA" dirty="0" err="1" smtClean="0">
                <a:solidFill>
                  <a:srgbClr val="FFFF00"/>
                </a:solidFill>
              </a:rPr>
              <a:t>Vd</a:t>
            </a:r>
            <a:r>
              <a:rPr lang="en-ZA" dirty="0" smtClean="0">
                <a:solidFill>
                  <a:srgbClr val="FFFF00"/>
                </a:solidFill>
              </a:rPr>
              <a:t> and increased duration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500042"/>
            <a:ext cx="557556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FFFF00"/>
                </a:solidFill>
                <a:latin typeface="+mn-lt"/>
              </a:rPr>
              <a:t>Protein binding and </a:t>
            </a:r>
          </a:p>
          <a:p>
            <a:pPr algn="ctr"/>
            <a:r>
              <a:rPr lang="en-ZA" sz="4000" dirty="0" smtClean="0">
                <a:solidFill>
                  <a:srgbClr val="FFFF00"/>
                </a:solidFill>
                <a:latin typeface="+mn-lt"/>
              </a:rPr>
              <a:t>antibiotic concentration </a:t>
            </a:r>
            <a:endParaRPr lang="en-ZA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967" y="3143248"/>
            <a:ext cx="2808781" cy="830997"/>
          </a:xfrm>
          <a:prstGeom prst="rect">
            <a:avLst/>
          </a:prstGeom>
          <a:solidFill>
            <a:srgbClr val="00308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β</a:t>
            </a:r>
            <a:r>
              <a:rPr lang="en-ZA" dirty="0" smtClean="0">
                <a:latin typeface="+mn-lt"/>
              </a:rPr>
              <a:t> </a:t>
            </a:r>
            <a:r>
              <a:rPr lang="en-ZA" dirty="0" err="1" smtClean="0">
                <a:latin typeface="+mn-lt"/>
              </a:rPr>
              <a:t>lactam</a:t>
            </a:r>
            <a:r>
              <a:rPr lang="en-ZA" dirty="0" smtClean="0">
                <a:latin typeface="+mn-lt"/>
              </a:rPr>
              <a:t> antibiotics</a:t>
            </a:r>
          </a:p>
          <a:p>
            <a:pPr algn="ctr"/>
            <a:r>
              <a:rPr lang="en-ZA" dirty="0" err="1" smtClean="0">
                <a:latin typeface="+mn-lt"/>
              </a:rPr>
              <a:t>Fluroquinolones</a:t>
            </a:r>
            <a:r>
              <a:rPr lang="en-ZA" dirty="0" smtClean="0">
                <a:latin typeface="+mn-lt"/>
              </a:rPr>
              <a:t>  </a:t>
            </a:r>
            <a:endParaRPr lang="en-ZA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1170" y="3143248"/>
            <a:ext cx="1949572" cy="461665"/>
          </a:xfrm>
          <a:prstGeom prst="rect">
            <a:avLst/>
          </a:prstGeom>
          <a:solidFill>
            <a:srgbClr val="00308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err="1" smtClean="0">
                <a:latin typeface="+mn-lt"/>
              </a:rPr>
              <a:t>Clindamycin</a:t>
            </a:r>
            <a:r>
              <a:rPr lang="en-ZA" dirty="0" smtClean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graphicFrame>
        <p:nvGraphicFramePr>
          <p:cNvPr id="3" name="Chart 2"/>
          <p:cNvGraphicFramePr/>
          <p:nvPr/>
        </p:nvGraphicFramePr>
        <p:xfrm>
          <a:off x="571472" y="2071678"/>
          <a:ext cx="6357982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7099" y="3840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>
                <a:latin typeface="+mn-lt"/>
              </a:rPr>
              <a:t>Relative level </a:t>
            </a:r>
            <a:endParaRPr lang="en-ZA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357166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>
                <a:solidFill>
                  <a:srgbClr val="FFFF00"/>
                </a:solidFill>
                <a:latin typeface="+mj-lt"/>
              </a:rPr>
              <a:t>Effect of Protein binding on pharmacokinetics</a:t>
            </a:r>
            <a:r>
              <a:rPr lang="en-ZA" sz="3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ZA" sz="3200" dirty="0" err="1" smtClean="0">
                <a:solidFill>
                  <a:srgbClr val="FFFF00"/>
                </a:solidFill>
                <a:latin typeface="+mj-lt"/>
              </a:rPr>
              <a:t>ceftriaxone</a:t>
            </a:r>
            <a:r>
              <a:rPr lang="en-ZA" sz="3200" dirty="0" smtClean="0">
                <a:solidFill>
                  <a:srgbClr val="FFFF00"/>
                </a:solidFill>
                <a:latin typeface="+mj-lt"/>
              </a:rPr>
              <a:t> (85-95% protein binding)</a:t>
            </a:r>
            <a:endParaRPr lang="en-ZA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3143248"/>
            <a:ext cx="18978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rgbClr val="00B0F0"/>
                </a:solidFill>
                <a:latin typeface="+mn-lt"/>
              </a:rPr>
              <a:t>Teicoplanin</a:t>
            </a:r>
            <a:r>
              <a:rPr lang="en-ZA" dirty="0" smtClean="0">
                <a:solidFill>
                  <a:srgbClr val="00B0F0"/>
                </a:solidFill>
                <a:latin typeface="+mn-lt"/>
              </a:rPr>
              <a:t> </a:t>
            </a:r>
          </a:p>
          <a:p>
            <a:r>
              <a:rPr lang="en-ZA" dirty="0" err="1" smtClean="0">
                <a:solidFill>
                  <a:srgbClr val="00B0F0"/>
                </a:solidFill>
                <a:latin typeface="+mn-lt"/>
              </a:rPr>
              <a:t>Aztreonam</a:t>
            </a:r>
            <a:r>
              <a:rPr lang="en-ZA" dirty="0" smtClean="0">
                <a:solidFill>
                  <a:srgbClr val="00B0F0"/>
                </a:solidFill>
                <a:latin typeface="+mn-lt"/>
              </a:rPr>
              <a:t> </a:t>
            </a:r>
          </a:p>
          <a:p>
            <a:r>
              <a:rPr lang="en-ZA" dirty="0" err="1" smtClean="0">
                <a:solidFill>
                  <a:srgbClr val="00B0F0"/>
                </a:solidFill>
                <a:latin typeface="+mn-lt"/>
              </a:rPr>
              <a:t>Fusidic</a:t>
            </a:r>
            <a:r>
              <a:rPr lang="en-ZA" dirty="0" smtClean="0">
                <a:solidFill>
                  <a:srgbClr val="00B0F0"/>
                </a:solidFill>
                <a:latin typeface="+mn-lt"/>
              </a:rPr>
              <a:t> acid </a:t>
            </a:r>
          </a:p>
          <a:p>
            <a:r>
              <a:rPr lang="en-ZA" dirty="0" err="1" smtClean="0">
                <a:solidFill>
                  <a:srgbClr val="00B0F0"/>
                </a:solidFill>
                <a:latin typeface="+mn-lt"/>
              </a:rPr>
              <a:t>Daptomycin</a:t>
            </a:r>
            <a:endParaRPr lang="en-ZA" dirty="0" smtClean="0">
              <a:solidFill>
                <a:srgbClr val="00B0F0"/>
              </a:solidFill>
              <a:latin typeface="+mn-lt"/>
            </a:endParaRPr>
          </a:p>
          <a:p>
            <a:r>
              <a:rPr lang="en-ZA" dirty="0" err="1" smtClean="0">
                <a:solidFill>
                  <a:srgbClr val="00B0F0"/>
                </a:solidFill>
                <a:latin typeface="+mn-lt"/>
              </a:rPr>
              <a:t>Ertapenem</a:t>
            </a:r>
            <a:endParaRPr lang="en-ZA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501317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latin typeface="+mj-lt"/>
              </a:rPr>
              <a:t>Rate of elimination (Ro) = clearance (CI) x plasma concentration (Cp)</a:t>
            </a:r>
            <a:endParaRPr lang="en-ZA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412776"/>
          <a:ext cx="8172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332656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Elimination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bugbog.com/images/maps/worl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868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04800" y="3810000"/>
            <a:ext cx="142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FFFF00"/>
                </a:solidFill>
              </a:rPr>
              <a:t>Yellow fever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438400" y="32004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FFFF00"/>
                </a:solidFill>
              </a:rPr>
              <a:t>Small pox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7126288" y="35814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FFFF00"/>
                </a:solidFill>
              </a:rPr>
              <a:t>Spanish Influenza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55626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ZA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8035925" y="46482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FFFF00"/>
                </a:solidFill>
              </a:rPr>
              <a:t>Measles 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3429000" y="220980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FFFF00"/>
                </a:solidFill>
              </a:rPr>
              <a:t>Cholera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838200" y="304800"/>
            <a:ext cx="782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 sz="3600">
                <a:solidFill>
                  <a:srgbClr val="FFFF00"/>
                </a:solidFill>
              </a:rPr>
              <a:t>Emerging and re-emerging Diseases </a:t>
            </a:r>
          </a:p>
        </p:txBody>
      </p:sp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3276600" y="2819400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FFFF00"/>
                </a:solidFill>
              </a:rPr>
              <a:t>Syphilis</a:t>
            </a: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2514600" y="6427788"/>
            <a:ext cx="640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100"/>
              <a:t>David M Morens, Gregory K Folkers, Anthony S Fauci, Emerging infections: a perpetual challenge</a:t>
            </a:r>
          </a:p>
          <a:p>
            <a:endParaRPr lang="en-ZA" sz="1100"/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228600" y="62484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(430 BC up to 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88988" y="6218238"/>
            <a:ext cx="8204200" cy="45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r" defTabSz="857250"/>
            <a:r>
              <a:rPr lang="en-US" altLang="en-US" sz="1200" b="1" dirty="0" smtClean="0">
                <a:latin typeface="Arial" charset="0"/>
                <a:cs typeface="Arial" charset="0"/>
              </a:rPr>
              <a:t>. </a:t>
            </a:r>
            <a:endParaRPr lang="en-US" altLang="en-US" sz="1200" b="1" dirty="0">
              <a:latin typeface="Arial" charset="0"/>
              <a:cs typeface="Arial" charset="0"/>
            </a:endParaRPr>
          </a:p>
          <a:p>
            <a:pPr algn="r" defTabSz="857250"/>
            <a:r>
              <a:rPr lang="en-US" altLang="en-US" sz="1200" b="1" dirty="0">
                <a:latin typeface="Arial" charset="0"/>
                <a:cs typeface="Arial" charset="0"/>
              </a:rPr>
              <a:t>Craig WA. </a:t>
            </a:r>
            <a:r>
              <a:rPr lang="en-US" altLang="en-US" sz="1200" b="1" i="1" dirty="0" err="1">
                <a:latin typeface="Arial" charset="0"/>
                <a:cs typeface="Arial" charset="0"/>
              </a:rPr>
              <a:t>Clin</a:t>
            </a:r>
            <a:r>
              <a:rPr lang="en-US" altLang="en-US" sz="1200" b="1" i="1" dirty="0">
                <a:latin typeface="Arial" charset="0"/>
                <a:cs typeface="Arial" charset="0"/>
              </a:rPr>
              <a:t> Infect Dis.</a:t>
            </a:r>
            <a:r>
              <a:rPr lang="en-US" altLang="en-US" sz="1200" b="1" dirty="0">
                <a:latin typeface="Arial" charset="0"/>
                <a:cs typeface="Arial" charset="0"/>
              </a:rPr>
              <a:t> 1998;26:1-12.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invGray">
          <a:xfrm>
            <a:off x="4214810" y="5929330"/>
            <a:ext cx="676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invGray">
          <a:xfrm>
            <a:off x="0" y="3616325"/>
            <a:ext cx="21351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ctr" defTabSz="857250"/>
            <a:r>
              <a:rPr lang="en-US" altLang="en-US" sz="1700" b="1">
                <a:latin typeface="Arial" charset="0"/>
                <a:cs typeface="Arial" charset="0"/>
              </a:rPr>
              <a:t>Drug Plasma Concentration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invGray">
          <a:xfrm>
            <a:off x="2019300" y="5348288"/>
            <a:ext cx="6656388" cy="2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invGray">
          <a:xfrm>
            <a:off x="1143000" y="5105400"/>
            <a:ext cx="7223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>
                <a:latin typeface="Arial" charset="0"/>
                <a:cs typeface="Arial" charset="0"/>
              </a:rPr>
              <a:t>MIC</a:t>
            </a:r>
            <a:r>
              <a:rPr lang="en-US" altLang="en-US" sz="1700" b="1" baseline="-25000">
                <a:latin typeface="Arial" charset="0"/>
                <a:cs typeface="Arial" charset="0"/>
              </a:rPr>
              <a:t>90</a:t>
            </a:r>
            <a:endParaRPr lang="en-US" altLang="en-US" sz="1700" b="1">
              <a:latin typeface="Arial" charset="0"/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14975" y="5373688"/>
            <a:ext cx="1889273" cy="561975"/>
            <a:chOff x="3942" y="3168"/>
            <a:chExt cx="867" cy="303"/>
          </a:xfrm>
        </p:grpSpPr>
        <p:sp>
          <p:nvSpPr>
            <p:cNvPr id="71699" name="Freeform 19"/>
            <p:cNvSpPr>
              <a:spLocks/>
            </p:cNvSpPr>
            <p:nvPr/>
          </p:nvSpPr>
          <p:spPr bwMode="invGray">
            <a:xfrm>
              <a:off x="3942" y="3179"/>
              <a:ext cx="260" cy="17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81" y="0"/>
                </a:cxn>
                <a:cxn ang="0">
                  <a:pos x="426" y="0"/>
                </a:cxn>
                <a:cxn ang="0">
                  <a:pos x="170" y="277"/>
                </a:cxn>
              </a:cxnLst>
              <a:rect l="0" t="0" r="r" b="b"/>
              <a:pathLst>
                <a:path w="426" h="277">
                  <a:moveTo>
                    <a:pt x="0" y="192"/>
                  </a:moveTo>
                  <a:lnTo>
                    <a:pt x="181" y="0"/>
                  </a:lnTo>
                  <a:lnTo>
                    <a:pt x="426" y="0"/>
                  </a:lnTo>
                  <a:lnTo>
                    <a:pt x="170" y="277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invGray">
            <a:xfrm>
              <a:off x="4134" y="3177"/>
              <a:ext cx="353" cy="278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278" y="0"/>
                </a:cxn>
                <a:cxn ang="0">
                  <a:pos x="502" y="11"/>
                </a:cxn>
                <a:cxn ang="0">
                  <a:pos x="203" y="374"/>
                </a:cxn>
              </a:cxnLst>
              <a:rect l="0" t="0" r="r" b="b"/>
              <a:pathLst>
                <a:path w="502" h="374">
                  <a:moveTo>
                    <a:pt x="0" y="320"/>
                  </a:moveTo>
                  <a:lnTo>
                    <a:pt x="278" y="0"/>
                  </a:lnTo>
                  <a:lnTo>
                    <a:pt x="502" y="11"/>
                  </a:lnTo>
                  <a:lnTo>
                    <a:pt x="203" y="374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invGray">
            <a:xfrm>
              <a:off x="4435" y="3168"/>
              <a:ext cx="374" cy="303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320" y="0"/>
                </a:cxn>
                <a:cxn ang="0">
                  <a:pos x="533" y="11"/>
                </a:cxn>
                <a:cxn ang="0">
                  <a:pos x="256" y="374"/>
                </a:cxn>
              </a:cxnLst>
              <a:rect l="0" t="0" r="r" b="b"/>
              <a:pathLst>
                <a:path w="533" h="395">
                  <a:moveTo>
                    <a:pt x="0" y="395"/>
                  </a:moveTo>
                  <a:lnTo>
                    <a:pt x="320" y="0"/>
                  </a:lnTo>
                  <a:lnTo>
                    <a:pt x="533" y="11"/>
                  </a:lnTo>
                  <a:lnTo>
                    <a:pt x="256" y="374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71710" name="Freeform 30"/>
          <p:cNvSpPr>
            <a:spLocks/>
          </p:cNvSpPr>
          <p:nvPr/>
        </p:nvSpPr>
        <p:spPr bwMode="invGray">
          <a:xfrm>
            <a:off x="2163763" y="3005138"/>
            <a:ext cx="6511925" cy="3043237"/>
          </a:xfrm>
          <a:custGeom>
            <a:avLst/>
            <a:gdLst/>
            <a:ahLst/>
            <a:cxnLst>
              <a:cxn ang="0">
                <a:pos x="0" y="1875"/>
              </a:cxn>
              <a:cxn ang="0">
                <a:pos x="1589" y="40"/>
              </a:cxn>
              <a:cxn ang="0">
                <a:pos x="3232" y="1640"/>
              </a:cxn>
              <a:cxn ang="0">
                <a:pos x="4608" y="1811"/>
              </a:cxn>
            </a:cxnLst>
            <a:rect l="0" t="0" r="r" b="b"/>
            <a:pathLst>
              <a:path w="4608" h="1935">
                <a:moveTo>
                  <a:pt x="0" y="1875"/>
                </a:moveTo>
                <a:cubicBezTo>
                  <a:pt x="525" y="977"/>
                  <a:pt x="1050" y="79"/>
                  <a:pt x="1589" y="40"/>
                </a:cubicBezTo>
                <a:cubicBezTo>
                  <a:pt x="2127" y="0"/>
                  <a:pt x="2728" y="1344"/>
                  <a:pt x="3232" y="1640"/>
                </a:cubicBezTo>
                <a:cubicBezTo>
                  <a:pt x="3735" y="1935"/>
                  <a:pt x="4171" y="1873"/>
                  <a:pt x="4608" y="1811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2209800" y="5943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6858016" y="6000768"/>
            <a:ext cx="1336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err="1">
                <a:latin typeface="Arial" charset="0"/>
                <a:cs typeface="Arial" charset="0"/>
              </a:rPr>
              <a:t>C</a:t>
            </a:r>
            <a:r>
              <a:rPr lang="en-US" sz="1400" b="1" baseline="-10000" dirty="0" err="1">
                <a:latin typeface="Arial" charset="0"/>
                <a:cs typeface="Arial" charset="0"/>
              </a:rPr>
              <a:t>min</a:t>
            </a:r>
            <a:r>
              <a:rPr lang="en-US" sz="1400" b="1" dirty="0">
                <a:latin typeface="Arial" charset="0"/>
                <a:cs typeface="Arial" charset="0"/>
              </a:rPr>
              <a:t> = </a:t>
            </a:r>
            <a:r>
              <a:rPr lang="en-US" sz="1400" b="1" dirty="0" smtClean="0">
                <a:latin typeface="Arial" charset="0"/>
                <a:cs typeface="Arial" charset="0"/>
              </a:rPr>
              <a:t>Trough</a:t>
            </a:r>
            <a:endParaRPr lang="en-GB" sz="1400" b="1" dirty="0">
              <a:latin typeface="Arial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28596" y="4214818"/>
            <a:ext cx="3429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00760" y="1071546"/>
            <a:ext cx="181331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1800" b="1" dirty="0" smtClean="0">
                <a:latin typeface="+mn-lt"/>
              </a:rPr>
              <a:t>Concentration </a:t>
            </a:r>
          </a:p>
          <a:p>
            <a:r>
              <a:rPr lang="en-ZA" sz="1800" b="1" dirty="0" smtClean="0">
                <a:latin typeface="+mn-lt"/>
              </a:rPr>
              <a:t>dependant</a:t>
            </a:r>
            <a:endParaRPr lang="en-ZA" sz="18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9058" y="2500306"/>
            <a:ext cx="114486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1800" b="1" dirty="0" err="1" smtClean="0">
                <a:latin typeface="+mj-lt"/>
              </a:rPr>
              <a:t>C</a:t>
            </a:r>
            <a:r>
              <a:rPr lang="en-ZA" sz="1800" b="1" baseline="-25000" dirty="0" err="1" smtClean="0">
                <a:latin typeface="+mj-lt"/>
              </a:rPr>
              <a:t>max</a:t>
            </a:r>
            <a:r>
              <a:rPr lang="en-ZA" sz="1800" b="1" dirty="0" smtClean="0">
                <a:latin typeface="+mj-lt"/>
              </a:rPr>
              <a:t>/MIC</a:t>
            </a:r>
            <a:endParaRPr lang="en-ZA" sz="1800" b="1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4857752" y="1714488"/>
            <a:ext cx="1000132" cy="714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034" y="285728"/>
            <a:ext cx="638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Kill characteristics of Different </a:t>
            </a:r>
          </a:p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Antibiotic Classes</a:t>
            </a:r>
            <a:endParaRPr lang="en-ZA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5074" y="2214554"/>
            <a:ext cx="2111475" cy="1015663"/>
          </a:xfrm>
          <a:prstGeom prst="rect">
            <a:avLst/>
          </a:prstGeom>
          <a:solidFill>
            <a:srgbClr val="634D00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dirty="0" err="1" smtClean="0">
                <a:latin typeface="+mj-lt"/>
              </a:rPr>
              <a:t>Aminoglycosides</a:t>
            </a:r>
            <a:endParaRPr lang="en-ZA" sz="2000" dirty="0" smtClean="0">
              <a:latin typeface="+mj-lt"/>
            </a:endParaRPr>
          </a:p>
          <a:p>
            <a:r>
              <a:rPr lang="en-ZA" sz="2000" dirty="0" err="1" smtClean="0">
                <a:latin typeface="+mj-lt"/>
              </a:rPr>
              <a:t>Daptomycin</a:t>
            </a:r>
            <a:endParaRPr lang="en-ZA" sz="2000" dirty="0" smtClean="0">
              <a:latin typeface="+mj-lt"/>
            </a:endParaRPr>
          </a:p>
          <a:p>
            <a:r>
              <a:rPr lang="en-ZA" sz="2000" dirty="0" err="1" smtClean="0">
                <a:latin typeface="+mj-lt"/>
              </a:rPr>
              <a:t>Telithromycin</a:t>
            </a:r>
            <a:endParaRPr lang="en-ZA" sz="2000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393273" y="4179099"/>
            <a:ext cx="207170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88988" y="6218238"/>
            <a:ext cx="8204200" cy="45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r" defTabSz="857250"/>
            <a:r>
              <a:rPr lang="en-US" altLang="en-US" sz="1200" b="1" dirty="0" smtClean="0">
                <a:latin typeface="Arial" charset="0"/>
                <a:cs typeface="Arial" charset="0"/>
              </a:rPr>
              <a:t>. </a:t>
            </a:r>
            <a:endParaRPr lang="en-US" altLang="en-US" sz="1200" b="1" dirty="0">
              <a:latin typeface="Arial" charset="0"/>
              <a:cs typeface="Arial" charset="0"/>
            </a:endParaRPr>
          </a:p>
          <a:p>
            <a:pPr algn="r" defTabSz="857250"/>
            <a:r>
              <a:rPr lang="en-US" altLang="en-US" sz="1200" b="1" dirty="0">
                <a:latin typeface="Arial" charset="0"/>
                <a:cs typeface="Arial" charset="0"/>
              </a:rPr>
              <a:t>Craig WA. </a:t>
            </a:r>
            <a:r>
              <a:rPr lang="en-US" altLang="en-US" sz="1200" b="1" i="1" dirty="0" err="1">
                <a:latin typeface="Arial" charset="0"/>
                <a:cs typeface="Arial" charset="0"/>
              </a:rPr>
              <a:t>Clin</a:t>
            </a:r>
            <a:r>
              <a:rPr lang="en-US" altLang="en-US" sz="1200" b="1" i="1" dirty="0">
                <a:latin typeface="Arial" charset="0"/>
                <a:cs typeface="Arial" charset="0"/>
              </a:rPr>
              <a:t> Infect Dis.</a:t>
            </a:r>
            <a:r>
              <a:rPr lang="en-US" altLang="en-US" sz="1200" b="1" dirty="0">
                <a:latin typeface="Arial" charset="0"/>
                <a:cs typeface="Arial" charset="0"/>
              </a:rPr>
              <a:t> 1998;26:1-12.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invGray">
          <a:xfrm>
            <a:off x="4286248" y="6000768"/>
            <a:ext cx="676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invGray">
          <a:xfrm>
            <a:off x="7429520" y="2428868"/>
            <a:ext cx="1214446" cy="7790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5725" tIns="42863" rIns="85725" bIns="42863">
            <a:spAutoFit/>
          </a:bodyPr>
          <a:lstStyle/>
          <a:p>
            <a:pPr defTabSz="857250">
              <a:lnSpc>
                <a:spcPct val="125000"/>
              </a:lnSpc>
            </a:pP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AUC</a:t>
            </a:r>
            <a:r>
              <a:rPr lang="en-US" altLang="en-US" sz="1800" b="1" baseline="-25000" dirty="0" smtClean="0">
                <a:latin typeface="Arial" charset="0"/>
                <a:cs typeface="Arial" charset="0"/>
              </a:rPr>
              <a:t>0-24</a:t>
            </a:r>
          </a:p>
          <a:p>
            <a:pPr defTabSz="857250">
              <a:lnSpc>
                <a:spcPct val="125000"/>
              </a:lnSpc>
            </a:pPr>
            <a:r>
              <a:rPr lang="en-US" alt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altLang="en-US" sz="1800" b="1" dirty="0">
                <a:latin typeface="Arial" charset="0"/>
                <a:cs typeface="Arial" charset="0"/>
              </a:rPr>
              <a:t>MIC</a:t>
            </a:r>
            <a:r>
              <a:rPr lang="en-US" altLang="en-US" sz="1800" b="1" baseline="-25000" dirty="0">
                <a:latin typeface="Arial" charset="0"/>
                <a:cs typeface="Arial" charset="0"/>
              </a:rPr>
              <a:t>90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invGray">
          <a:xfrm>
            <a:off x="0" y="3616325"/>
            <a:ext cx="21351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ctr" defTabSz="857250"/>
            <a:r>
              <a:rPr lang="en-US" altLang="en-US" sz="1700" b="1">
                <a:latin typeface="Arial" charset="0"/>
                <a:cs typeface="Arial" charset="0"/>
              </a:rPr>
              <a:t>Drug Plasma Concentration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invGray">
          <a:xfrm>
            <a:off x="2019300" y="5348288"/>
            <a:ext cx="6656388" cy="2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invGray">
          <a:xfrm>
            <a:off x="1143000" y="5105400"/>
            <a:ext cx="7223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>
                <a:latin typeface="Arial" charset="0"/>
                <a:cs typeface="Arial" charset="0"/>
              </a:rPr>
              <a:t>MIC</a:t>
            </a:r>
            <a:r>
              <a:rPr lang="en-US" altLang="en-US" sz="1700" b="1" baseline="-25000">
                <a:latin typeface="Arial" charset="0"/>
                <a:cs typeface="Arial" charset="0"/>
              </a:rPr>
              <a:t>90</a:t>
            </a:r>
            <a:endParaRPr lang="en-US" altLang="en-US" sz="1700" b="1">
              <a:latin typeface="Arial" charset="0"/>
              <a:cs typeface="Arial" charset="0"/>
            </a:endParaRP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invGray">
          <a:xfrm flipH="1">
            <a:off x="7500958" y="2857496"/>
            <a:ext cx="820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86886" y="5373688"/>
            <a:ext cx="1817363" cy="561975"/>
            <a:chOff x="3975" y="3168"/>
            <a:chExt cx="834" cy="303"/>
          </a:xfrm>
        </p:grpSpPr>
        <p:sp>
          <p:nvSpPr>
            <p:cNvPr id="71699" name="Freeform 19"/>
            <p:cNvSpPr>
              <a:spLocks/>
            </p:cNvSpPr>
            <p:nvPr/>
          </p:nvSpPr>
          <p:spPr bwMode="invGray">
            <a:xfrm>
              <a:off x="3975" y="3179"/>
              <a:ext cx="227" cy="13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81" y="0"/>
                </a:cxn>
                <a:cxn ang="0">
                  <a:pos x="426" y="0"/>
                </a:cxn>
                <a:cxn ang="0">
                  <a:pos x="170" y="277"/>
                </a:cxn>
              </a:cxnLst>
              <a:rect l="0" t="0" r="r" b="b"/>
              <a:pathLst>
                <a:path w="426" h="277">
                  <a:moveTo>
                    <a:pt x="0" y="192"/>
                  </a:moveTo>
                  <a:lnTo>
                    <a:pt x="181" y="0"/>
                  </a:lnTo>
                  <a:lnTo>
                    <a:pt x="426" y="0"/>
                  </a:lnTo>
                  <a:lnTo>
                    <a:pt x="170" y="277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invGray">
            <a:xfrm>
              <a:off x="4134" y="3177"/>
              <a:ext cx="353" cy="278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278" y="0"/>
                </a:cxn>
                <a:cxn ang="0">
                  <a:pos x="502" y="11"/>
                </a:cxn>
                <a:cxn ang="0">
                  <a:pos x="203" y="374"/>
                </a:cxn>
              </a:cxnLst>
              <a:rect l="0" t="0" r="r" b="b"/>
              <a:pathLst>
                <a:path w="502" h="374">
                  <a:moveTo>
                    <a:pt x="0" y="320"/>
                  </a:moveTo>
                  <a:lnTo>
                    <a:pt x="278" y="0"/>
                  </a:lnTo>
                  <a:lnTo>
                    <a:pt x="502" y="11"/>
                  </a:lnTo>
                  <a:lnTo>
                    <a:pt x="203" y="374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invGray">
            <a:xfrm>
              <a:off x="4435" y="3168"/>
              <a:ext cx="374" cy="303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320" y="0"/>
                </a:cxn>
                <a:cxn ang="0">
                  <a:pos x="533" y="11"/>
                </a:cxn>
                <a:cxn ang="0">
                  <a:pos x="256" y="374"/>
                </a:cxn>
              </a:cxnLst>
              <a:rect l="0" t="0" r="r" b="b"/>
              <a:pathLst>
                <a:path w="533" h="395">
                  <a:moveTo>
                    <a:pt x="0" y="395"/>
                  </a:moveTo>
                  <a:lnTo>
                    <a:pt x="320" y="0"/>
                  </a:lnTo>
                  <a:lnTo>
                    <a:pt x="533" y="11"/>
                  </a:lnTo>
                  <a:lnTo>
                    <a:pt x="256" y="374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71710" name="Freeform 30"/>
          <p:cNvSpPr>
            <a:spLocks/>
          </p:cNvSpPr>
          <p:nvPr/>
        </p:nvSpPr>
        <p:spPr bwMode="invGray">
          <a:xfrm>
            <a:off x="2163763" y="3005138"/>
            <a:ext cx="6511925" cy="3043237"/>
          </a:xfrm>
          <a:custGeom>
            <a:avLst/>
            <a:gdLst/>
            <a:ahLst/>
            <a:cxnLst>
              <a:cxn ang="0">
                <a:pos x="0" y="1875"/>
              </a:cxn>
              <a:cxn ang="0">
                <a:pos x="1589" y="40"/>
              </a:cxn>
              <a:cxn ang="0">
                <a:pos x="3232" y="1640"/>
              </a:cxn>
              <a:cxn ang="0">
                <a:pos x="4608" y="1811"/>
              </a:cxn>
            </a:cxnLst>
            <a:rect l="0" t="0" r="r" b="b"/>
            <a:pathLst>
              <a:path w="4608" h="1935">
                <a:moveTo>
                  <a:pt x="0" y="1875"/>
                </a:moveTo>
                <a:cubicBezTo>
                  <a:pt x="525" y="977"/>
                  <a:pt x="1050" y="79"/>
                  <a:pt x="1589" y="40"/>
                </a:cubicBezTo>
                <a:cubicBezTo>
                  <a:pt x="2127" y="0"/>
                  <a:pt x="2728" y="1344"/>
                  <a:pt x="3232" y="1640"/>
                </a:cubicBezTo>
                <a:cubicBezTo>
                  <a:pt x="3735" y="1935"/>
                  <a:pt x="4171" y="1873"/>
                  <a:pt x="4608" y="1811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2209800" y="5943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6858016" y="6000768"/>
            <a:ext cx="1336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err="1">
                <a:latin typeface="Arial" charset="0"/>
                <a:cs typeface="Arial" charset="0"/>
              </a:rPr>
              <a:t>C</a:t>
            </a:r>
            <a:r>
              <a:rPr lang="en-US" sz="1400" b="1" baseline="-10000" dirty="0" err="1">
                <a:latin typeface="Arial" charset="0"/>
                <a:cs typeface="Arial" charset="0"/>
              </a:rPr>
              <a:t>min</a:t>
            </a:r>
            <a:r>
              <a:rPr lang="en-US" sz="1400" b="1" dirty="0">
                <a:latin typeface="Arial" charset="0"/>
                <a:cs typeface="Arial" charset="0"/>
              </a:rPr>
              <a:t> = </a:t>
            </a:r>
            <a:r>
              <a:rPr lang="en-US" sz="1400" b="1" dirty="0" smtClean="0">
                <a:latin typeface="Arial" charset="0"/>
                <a:cs typeface="Arial" charset="0"/>
              </a:rPr>
              <a:t>Trough</a:t>
            </a:r>
            <a:endParaRPr lang="en-GB" sz="1400" b="1" dirty="0">
              <a:latin typeface="Arial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28596" y="4214818"/>
            <a:ext cx="3429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034" y="285728"/>
            <a:ext cx="638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Kill characteristics of Different </a:t>
            </a:r>
          </a:p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Antibiotic Classes</a:t>
            </a:r>
            <a:endParaRPr lang="en-ZA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3504" y="1142984"/>
            <a:ext cx="1653017" cy="1938992"/>
          </a:xfrm>
          <a:prstGeom prst="rect">
            <a:avLst/>
          </a:prstGeom>
          <a:solidFill>
            <a:srgbClr val="634D00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dirty="0" smtClean="0">
                <a:latin typeface="+mn-lt"/>
              </a:rPr>
              <a:t>Vancomycin</a:t>
            </a:r>
          </a:p>
          <a:p>
            <a:r>
              <a:rPr lang="en-ZA" sz="2000" dirty="0" err="1" smtClean="0">
                <a:latin typeface="+mn-lt"/>
              </a:rPr>
              <a:t>Teicoplanin</a:t>
            </a:r>
            <a:endParaRPr lang="en-ZA" sz="2000" dirty="0" smtClean="0">
              <a:latin typeface="+mn-lt"/>
            </a:endParaRPr>
          </a:p>
          <a:p>
            <a:r>
              <a:rPr lang="en-ZA" sz="2000" dirty="0" err="1" smtClean="0">
                <a:latin typeface="+mn-lt"/>
              </a:rPr>
              <a:t>Tigecycline</a:t>
            </a:r>
            <a:endParaRPr lang="en-ZA" sz="2000" dirty="0" smtClean="0">
              <a:latin typeface="+mn-lt"/>
            </a:endParaRPr>
          </a:p>
          <a:p>
            <a:r>
              <a:rPr lang="en-ZA" sz="2000" dirty="0" err="1" smtClean="0">
                <a:latin typeface="+mn-lt"/>
              </a:rPr>
              <a:t>Linezolid</a:t>
            </a:r>
            <a:endParaRPr lang="en-ZA" sz="2000" dirty="0" smtClean="0">
              <a:latin typeface="+mn-lt"/>
            </a:endParaRPr>
          </a:p>
          <a:p>
            <a:r>
              <a:rPr lang="en-ZA" sz="2000" dirty="0" smtClean="0">
                <a:latin typeface="+mn-lt"/>
              </a:rPr>
              <a:t>Ciprofloxacin</a:t>
            </a:r>
          </a:p>
          <a:p>
            <a:r>
              <a:rPr lang="en-ZA" sz="2000" dirty="0" err="1" smtClean="0">
                <a:latin typeface="+mn-lt"/>
              </a:rPr>
              <a:t>Azithromycin</a:t>
            </a:r>
            <a:endParaRPr lang="en-ZA" sz="2000" dirty="0">
              <a:latin typeface="+mn-lt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179320" y="2999740"/>
            <a:ext cx="5402580" cy="2913380"/>
          </a:xfrm>
          <a:custGeom>
            <a:avLst/>
            <a:gdLst>
              <a:gd name="connsiteX0" fmla="*/ 0 w 5402580"/>
              <a:gd name="connsiteY0" fmla="*/ 2913380 h 2913380"/>
              <a:gd name="connsiteX1" fmla="*/ 960120 w 5402580"/>
              <a:gd name="connsiteY1" fmla="*/ 1160780 h 2913380"/>
              <a:gd name="connsiteX2" fmla="*/ 1615440 w 5402580"/>
              <a:gd name="connsiteY2" fmla="*/ 368300 h 2913380"/>
              <a:gd name="connsiteX3" fmla="*/ 2164080 w 5402580"/>
              <a:gd name="connsiteY3" fmla="*/ 48260 h 2913380"/>
              <a:gd name="connsiteX4" fmla="*/ 2362200 w 5402580"/>
              <a:gd name="connsiteY4" fmla="*/ 78740 h 2913380"/>
              <a:gd name="connsiteX5" fmla="*/ 2697480 w 5402580"/>
              <a:gd name="connsiteY5" fmla="*/ 246380 h 2913380"/>
              <a:gd name="connsiteX6" fmla="*/ 3093720 w 5402580"/>
              <a:gd name="connsiteY6" fmla="*/ 688340 h 2913380"/>
              <a:gd name="connsiteX7" fmla="*/ 4023360 w 5402580"/>
              <a:gd name="connsiteY7" fmla="*/ 2029460 h 2913380"/>
              <a:gd name="connsiteX8" fmla="*/ 4358640 w 5402580"/>
              <a:gd name="connsiteY8" fmla="*/ 2410460 h 2913380"/>
              <a:gd name="connsiteX9" fmla="*/ 4602480 w 5402580"/>
              <a:gd name="connsiteY9" fmla="*/ 2623820 h 2913380"/>
              <a:gd name="connsiteX10" fmla="*/ 4983480 w 5402580"/>
              <a:gd name="connsiteY10" fmla="*/ 2821940 h 2913380"/>
              <a:gd name="connsiteX11" fmla="*/ 5227320 w 5402580"/>
              <a:gd name="connsiteY11" fmla="*/ 2852420 h 2913380"/>
              <a:gd name="connsiteX12" fmla="*/ 5379720 w 5402580"/>
              <a:gd name="connsiteY12" fmla="*/ 2898140 h 2913380"/>
              <a:gd name="connsiteX13" fmla="*/ 5364480 w 5402580"/>
              <a:gd name="connsiteY13" fmla="*/ 2898140 h 291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2580" h="2913380">
                <a:moveTo>
                  <a:pt x="0" y="2913380"/>
                </a:moveTo>
                <a:cubicBezTo>
                  <a:pt x="345440" y="2249170"/>
                  <a:pt x="690880" y="1584960"/>
                  <a:pt x="960120" y="1160780"/>
                </a:cubicBezTo>
                <a:cubicBezTo>
                  <a:pt x="1229360" y="736600"/>
                  <a:pt x="1414780" y="553720"/>
                  <a:pt x="1615440" y="368300"/>
                </a:cubicBezTo>
                <a:cubicBezTo>
                  <a:pt x="1816100" y="182880"/>
                  <a:pt x="2039620" y="96520"/>
                  <a:pt x="2164080" y="48260"/>
                </a:cubicBezTo>
                <a:cubicBezTo>
                  <a:pt x="2288540" y="0"/>
                  <a:pt x="2273300" y="45720"/>
                  <a:pt x="2362200" y="78740"/>
                </a:cubicBezTo>
                <a:cubicBezTo>
                  <a:pt x="2451100" y="111760"/>
                  <a:pt x="2575560" y="144780"/>
                  <a:pt x="2697480" y="246380"/>
                </a:cubicBezTo>
                <a:cubicBezTo>
                  <a:pt x="2819400" y="347980"/>
                  <a:pt x="2872740" y="391160"/>
                  <a:pt x="3093720" y="688340"/>
                </a:cubicBezTo>
                <a:cubicBezTo>
                  <a:pt x="3314700" y="985520"/>
                  <a:pt x="3812540" y="1742440"/>
                  <a:pt x="4023360" y="2029460"/>
                </a:cubicBezTo>
                <a:cubicBezTo>
                  <a:pt x="4234180" y="2316480"/>
                  <a:pt x="4262120" y="2311400"/>
                  <a:pt x="4358640" y="2410460"/>
                </a:cubicBezTo>
                <a:cubicBezTo>
                  <a:pt x="4455160" y="2509520"/>
                  <a:pt x="4498340" y="2555240"/>
                  <a:pt x="4602480" y="2623820"/>
                </a:cubicBezTo>
                <a:cubicBezTo>
                  <a:pt x="4706620" y="2692400"/>
                  <a:pt x="4879340" y="2783840"/>
                  <a:pt x="4983480" y="2821940"/>
                </a:cubicBezTo>
                <a:cubicBezTo>
                  <a:pt x="5087620" y="2860040"/>
                  <a:pt x="5161280" y="2839720"/>
                  <a:pt x="5227320" y="2852420"/>
                </a:cubicBezTo>
                <a:cubicBezTo>
                  <a:pt x="5293360" y="2865120"/>
                  <a:pt x="5356860" y="2890520"/>
                  <a:pt x="5379720" y="2898140"/>
                </a:cubicBezTo>
                <a:cubicBezTo>
                  <a:pt x="5402580" y="2905760"/>
                  <a:pt x="5383530" y="2901950"/>
                  <a:pt x="5364480" y="2898140"/>
                </a:cubicBez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5072066" y="3143248"/>
            <a:ext cx="2143140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6578" y="4286256"/>
            <a:ext cx="93807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j-lt"/>
              </a:rPr>
              <a:t>AUIC</a:t>
            </a:r>
            <a:endParaRPr lang="en-ZA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88988" y="6218238"/>
            <a:ext cx="8204200" cy="45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r" defTabSz="857250"/>
            <a:r>
              <a:rPr lang="en-US" altLang="en-US" sz="1200" b="1" dirty="0" smtClean="0">
                <a:latin typeface="Arial" charset="0"/>
                <a:cs typeface="Arial" charset="0"/>
              </a:rPr>
              <a:t>. </a:t>
            </a:r>
            <a:endParaRPr lang="en-US" altLang="en-US" sz="1200" b="1" dirty="0">
              <a:latin typeface="Arial" charset="0"/>
              <a:cs typeface="Arial" charset="0"/>
            </a:endParaRPr>
          </a:p>
          <a:p>
            <a:pPr algn="r" defTabSz="857250"/>
            <a:r>
              <a:rPr lang="en-US" altLang="en-US" sz="1200" b="1" dirty="0">
                <a:latin typeface="Arial" charset="0"/>
                <a:cs typeface="Arial" charset="0"/>
              </a:rPr>
              <a:t>Craig WA. </a:t>
            </a:r>
            <a:r>
              <a:rPr lang="en-US" altLang="en-US" sz="1200" b="1" i="1" dirty="0" err="1">
                <a:latin typeface="Arial" charset="0"/>
                <a:cs typeface="Arial" charset="0"/>
              </a:rPr>
              <a:t>Clin</a:t>
            </a:r>
            <a:r>
              <a:rPr lang="en-US" altLang="en-US" sz="1200" b="1" i="1" dirty="0">
                <a:latin typeface="Arial" charset="0"/>
                <a:cs typeface="Arial" charset="0"/>
              </a:rPr>
              <a:t> Infect Dis.</a:t>
            </a:r>
            <a:r>
              <a:rPr lang="en-US" altLang="en-US" sz="1200" b="1" dirty="0">
                <a:latin typeface="Arial" charset="0"/>
                <a:cs typeface="Arial" charset="0"/>
              </a:rPr>
              <a:t> 1998;26:1-12.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invGray">
          <a:xfrm>
            <a:off x="4214810" y="6000768"/>
            <a:ext cx="676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invGray">
          <a:xfrm>
            <a:off x="0" y="3616325"/>
            <a:ext cx="21351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ctr" defTabSz="857250"/>
            <a:r>
              <a:rPr lang="en-US" altLang="en-US" sz="1700" b="1">
                <a:latin typeface="Arial" charset="0"/>
                <a:cs typeface="Arial" charset="0"/>
              </a:rPr>
              <a:t>Drug Plasma Concentration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invGray">
          <a:xfrm>
            <a:off x="2019300" y="5348288"/>
            <a:ext cx="6656388" cy="2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invGray">
          <a:xfrm>
            <a:off x="1143000" y="5105400"/>
            <a:ext cx="7223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>
                <a:latin typeface="Arial" charset="0"/>
                <a:cs typeface="Arial" charset="0"/>
              </a:rPr>
              <a:t>MIC</a:t>
            </a:r>
            <a:r>
              <a:rPr lang="en-US" altLang="en-US" sz="1700" b="1" baseline="-25000">
                <a:latin typeface="Arial" charset="0"/>
                <a:cs typeface="Arial" charset="0"/>
              </a:rPr>
              <a:t>90</a:t>
            </a:r>
            <a:endParaRPr lang="en-US" altLang="en-US" sz="1700" b="1">
              <a:latin typeface="Arial" charset="0"/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86886" y="5373688"/>
            <a:ext cx="1817363" cy="561975"/>
            <a:chOff x="3975" y="3168"/>
            <a:chExt cx="834" cy="303"/>
          </a:xfrm>
        </p:grpSpPr>
        <p:sp>
          <p:nvSpPr>
            <p:cNvPr id="71699" name="Freeform 19"/>
            <p:cNvSpPr>
              <a:spLocks/>
            </p:cNvSpPr>
            <p:nvPr/>
          </p:nvSpPr>
          <p:spPr bwMode="invGray">
            <a:xfrm>
              <a:off x="3975" y="3179"/>
              <a:ext cx="227" cy="13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81" y="0"/>
                </a:cxn>
                <a:cxn ang="0">
                  <a:pos x="426" y="0"/>
                </a:cxn>
                <a:cxn ang="0">
                  <a:pos x="170" y="277"/>
                </a:cxn>
              </a:cxnLst>
              <a:rect l="0" t="0" r="r" b="b"/>
              <a:pathLst>
                <a:path w="426" h="277">
                  <a:moveTo>
                    <a:pt x="0" y="192"/>
                  </a:moveTo>
                  <a:lnTo>
                    <a:pt x="181" y="0"/>
                  </a:lnTo>
                  <a:lnTo>
                    <a:pt x="426" y="0"/>
                  </a:lnTo>
                  <a:lnTo>
                    <a:pt x="170" y="277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invGray">
            <a:xfrm>
              <a:off x="4134" y="3177"/>
              <a:ext cx="353" cy="278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278" y="0"/>
                </a:cxn>
                <a:cxn ang="0">
                  <a:pos x="502" y="11"/>
                </a:cxn>
                <a:cxn ang="0">
                  <a:pos x="203" y="374"/>
                </a:cxn>
              </a:cxnLst>
              <a:rect l="0" t="0" r="r" b="b"/>
              <a:pathLst>
                <a:path w="502" h="374">
                  <a:moveTo>
                    <a:pt x="0" y="320"/>
                  </a:moveTo>
                  <a:lnTo>
                    <a:pt x="278" y="0"/>
                  </a:lnTo>
                  <a:lnTo>
                    <a:pt x="502" y="11"/>
                  </a:lnTo>
                  <a:lnTo>
                    <a:pt x="203" y="374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invGray">
            <a:xfrm>
              <a:off x="4435" y="3168"/>
              <a:ext cx="374" cy="303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320" y="0"/>
                </a:cxn>
                <a:cxn ang="0">
                  <a:pos x="533" y="11"/>
                </a:cxn>
                <a:cxn ang="0">
                  <a:pos x="256" y="374"/>
                </a:cxn>
              </a:cxnLst>
              <a:rect l="0" t="0" r="r" b="b"/>
              <a:pathLst>
                <a:path w="533" h="395">
                  <a:moveTo>
                    <a:pt x="0" y="395"/>
                  </a:moveTo>
                  <a:lnTo>
                    <a:pt x="320" y="0"/>
                  </a:lnTo>
                  <a:lnTo>
                    <a:pt x="533" y="11"/>
                  </a:lnTo>
                  <a:lnTo>
                    <a:pt x="256" y="374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71710" name="Freeform 30"/>
          <p:cNvSpPr>
            <a:spLocks/>
          </p:cNvSpPr>
          <p:nvPr/>
        </p:nvSpPr>
        <p:spPr bwMode="invGray">
          <a:xfrm>
            <a:off x="2163763" y="3005138"/>
            <a:ext cx="6511925" cy="3043237"/>
          </a:xfrm>
          <a:custGeom>
            <a:avLst/>
            <a:gdLst/>
            <a:ahLst/>
            <a:cxnLst>
              <a:cxn ang="0">
                <a:pos x="0" y="1875"/>
              </a:cxn>
              <a:cxn ang="0">
                <a:pos x="1589" y="40"/>
              </a:cxn>
              <a:cxn ang="0">
                <a:pos x="3232" y="1640"/>
              </a:cxn>
              <a:cxn ang="0">
                <a:pos x="4608" y="1811"/>
              </a:cxn>
            </a:cxnLst>
            <a:rect l="0" t="0" r="r" b="b"/>
            <a:pathLst>
              <a:path w="4608" h="1935">
                <a:moveTo>
                  <a:pt x="0" y="1875"/>
                </a:moveTo>
                <a:cubicBezTo>
                  <a:pt x="525" y="977"/>
                  <a:pt x="1050" y="79"/>
                  <a:pt x="1589" y="40"/>
                </a:cubicBezTo>
                <a:cubicBezTo>
                  <a:pt x="2127" y="0"/>
                  <a:pt x="2728" y="1344"/>
                  <a:pt x="3232" y="1640"/>
                </a:cubicBezTo>
                <a:cubicBezTo>
                  <a:pt x="3735" y="1935"/>
                  <a:pt x="4171" y="1873"/>
                  <a:pt x="4608" y="1811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2209800" y="5943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6858016" y="6000768"/>
            <a:ext cx="1336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err="1">
                <a:latin typeface="Arial" charset="0"/>
                <a:cs typeface="Arial" charset="0"/>
              </a:rPr>
              <a:t>C</a:t>
            </a:r>
            <a:r>
              <a:rPr lang="en-US" sz="1400" b="1" baseline="-10000" dirty="0" err="1">
                <a:latin typeface="Arial" charset="0"/>
                <a:cs typeface="Arial" charset="0"/>
              </a:rPr>
              <a:t>min</a:t>
            </a:r>
            <a:r>
              <a:rPr lang="en-US" sz="1400" b="1" dirty="0">
                <a:latin typeface="Arial" charset="0"/>
                <a:cs typeface="Arial" charset="0"/>
              </a:rPr>
              <a:t> = </a:t>
            </a:r>
            <a:r>
              <a:rPr lang="en-US" sz="1400" b="1" dirty="0" smtClean="0">
                <a:latin typeface="Arial" charset="0"/>
                <a:cs typeface="Arial" charset="0"/>
              </a:rPr>
              <a:t>Trough</a:t>
            </a:r>
            <a:endParaRPr lang="en-GB" sz="1400" b="1" dirty="0">
              <a:latin typeface="Arial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28596" y="4214818"/>
            <a:ext cx="3429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58082" y="3786190"/>
            <a:ext cx="1415772" cy="64633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bg1"/>
                </a:solidFill>
                <a:latin typeface="+mn-lt"/>
              </a:rPr>
              <a:t>Time </a:t>
            </a:r>
          </a:p>
          <a:p>
            <a:pPr algn="ctr"/>
            <a:r>
              <a:rPr lang="en-ZA" sz="1800" b="1" dirty="0" smtClean="0">
                <a:solidFill>
                  <a:schemeClr val="bg1"/>
                </a:solidFill>
                <a:latin typeface="+mn-lt"/>
              </a:rPr>
              <a:t>dependent </a:t>
            </a:r>
            <a:endParaRPr lang="en-ZA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322231" y="4393413"/>
            <a:ext cx="1071570" cy="71438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034" y="285728"/>
            <a:ext cx="638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Kill characteristics of Different </a:t>
            </a:r>
          </a:p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Antibiotic Classes</a:t>
            </a:r>
            <a:endParaRPr lang="en-ZA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190" y="4786322"/>
            <a:ext cx="1034257" cy="40011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schemeClr val="bg1"/>
                </a:solidFill>
                <a:latin typeface="+mn-lt"/>
              </a:rPr>
              <a:t>T&gt; MIC</a:t>
            </a:r>
            <a:endParaRPr lang="en-ZA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7752" y="1714489"/>
            <a:ext cx="2857520" cy="1015663"/>
          </a:xfrm>
          <a:prstGeom prst="rect">
            <a:avLst/>
          </a:prstGeom>
          <a:solidFill>
            <a:srgbClr val="634D00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β</a:t>
            </a:r>
            <a:r>
              <a:rPr lang="en-ZA" sz="2000" dirty="0" smtClean="0">
                <a:latin typeface="+mn-lt"/>
              </a:rPr>
              <a:t> </a:t>
            </a:r>
            <a:r>
              <a:rPr lang="en-ZA" sz="2000" dirty="0" err="1" smtClean="0">
                <a:latin typeface="+mn-lt"/>
              </a:rPr>
              <a:t>lactam</a:t>
            </a:r>
            <a:r>
              <a:rPr lang="en-ZA" sz="2000" dirty="0" smtClean="0">
                <a:latin typeface="+mn-lt"/>
              </a:rPr>
              <a:t> antibiotics</a:t>
            </a:r>
          </a:p>
          <a:p>
            <a:r>
              <a:rPr lang="en-ZA" sz="2000" dirty="0" err="1" smtClean="0">
                <a:latin typeface="+mn-lt"/>
              </a:rPr>
              <a:t>Carbapenems</a:t>
            </a:r>
            <a:endParaRPr lang="en-ZA" sz="2000" dirty="0" smtClean="0">
              <a:latin typeface="+mn-lt"/>
            </a:endParaRPr>
          </a:p>
          <a:p>
            <a:r>
              <a:rPr lang="en-ZA" sz="2000" dirty="0" err="1" smtClean="0">
                <a:latin typeface="+mn-lt"/>
              </a:rPr>
              <a:t>Clindamycin</a:t>
            </a:r>
            <a:endParaRPr lang="en-ZA" sz="20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43174" y="5286388"/>
            <a:ext cx="364333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invGray">
          <a:xfrm>
            <a:off x="3929058" y="6072206"/>
            <a:ext cx="1078116" cy="3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Time (h) </a:t>
            </a:r>
            <a:endParaRPr lang="en-US" altLang="en-US" sz="17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invGray">
          <a:xfrm rot="16200000">
            <a:off x="-409603" y="3124193"/>
            <a:ext cx="21351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>
            <a:spAutoFit/>
          </a:bodyPr>
          <a:lstStyle/>
          <a:p>
            <a:pPr algn="ctr" defTabSz="857250"/>
            <a:r>
              <a:rPr lang="en-US" altLang="en-US" sz="1700" b="1" dirty="0">
                <a:latin typeface="Arial" charset="0"/>
                <a:cs typeface="Arial" charset="0"/>
              </a:rPr>
              <a:t>Drug Plasma Concentration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invGray">
          <a:xfrm>
            <a:off x="1590672" y="4919660"/>
            <a:ext cx="6656388" cy="2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invGray">
          <a:xfrm>
            <a:off x="714372" y="4676772"/>
            <a:ext cx="7223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725" tIns="42863" rIns="85725" bIns="42863">
            <a:spAutoFit/>
          </a:bodyPr>
          <a:lstStyle/>
          <a:p>
            <a:pPr defTabSz="857250"/>
            <a:r>
              <a:rPr lang="en-US" altLang="en-US" sz="1700" b="1">
                <a:latin typeface="Arial" charset="0"/>
                <a:cs typeface="Arial" charset="0"/>
              </a:rPr>
              <a:t>MIC</a:t>
            </a:r>
            <a:r>
              <a:rPr lang="en-US" altLang="en-US" sz="1700" b="1" baseline="-25000">
                <a:latin typeface="Arial" charset="0"/>
                <a:cs typeface="Arial" charset="0"/>
              </a:rPr>
              <a:t>90</a:t>
            </a:r>
            <a:endParaRPr lang="en-US" altLang="en-US" sz="1700" b="1">
              <a:latin typeface="Arial" charset="0"/>
              <a:cs typeface="Arial" charset="0"/>
            </a:endParaRPr>
          </a:p>
        </p:txBody>
      </p:sp>
      <p:sp>
        <p:nvSpPr>
          <p:cNvPr id="71710" name="Freeform 30"/>
          <p:cNvSpPr>
            <a:spLocks/>
          </p:cNvSpPr>
          <p:nvPr/>
        </p:nvSpPr>
        <p:spPr bwMode="invGray">
          <a:xfrm>
            <a:off x="1735135" y="2571744"/>
            <a:ext cx="2408237" cy="3048003"/>
          </a:xfrm>
          <a:custGeom>
            <a:avLst/>
            <a:gdLst/>
            <a:ahLst/>
            <a:cxnLst>
              <a:cxn ang="0">
                <a:pos x="0" y="1875"/>
              </a:cxn>
              <a:cxn ang="0">
                <a:pos x="1589" y="40"/>
              </a:cxn>
              <a:cxn ang="0">
                <a:pos x="3232" y="1640"/>
              </a:cxn>
              <a:cxn ang="0">
                <a:pos x="4608" y="1811"/>
              </a:cxn>
            </a:cxnLst>
            <a:rect l="0" t="0" r="r" b="b"/>
            <a:pathLst>
              <a:path w="4608" h="1935">
                <a:moveTo>
                  <a:pt x="0" y="1875"/>
                </a:moveTo>
                <a:cubicBezTo>
                  <a:pt x="525" y="977"/>
                  <a:pt x="1050" y="79"/>
                  <a:pt x="1589" y="40"/>
                </a:cubicBezTo>
                <a:cubicBezTo>
                  <a:pt x="2127" y="0"/>
                  <a:pt x="2728" y="1344"/>
                  <a:pt x="3232" y="1640"/>
                </a:cubicBezTo>
                <a:cubicBezTo>
                  <a:pt x="3735" y="1935"/>
                  <a:pt x="4171" y="1873"/>
                  <a:pt x="4608" y="1811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1714480" y="5500702"/>
            <a:ext cx="65008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-32" y="3786190"/>
            <a:ext cx="3429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9552" y="548680"/>
            <a:ext cx="638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Kill characteristics of Different </a:t>
            </a:r>
          </a:p>
          <a:p>
            <a:r>
              <a:rPr lang="en-ZA" sz="3600" dirty="0" smtClean="0">
                <a:solidFill>
                  <a:srgbClr val="FFFF00"/>
                </a:solidFill>
                <a:latin typeface="+mj-lt"/>
              </a:rPr>
              <a:t>Antibiotic Classes</a:t>
            </a:r>
            <a:endParaRPr lang="en-ZA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Freeform 30"/>
          <p:cNvSpPr>
            <a:spLocks/>
          </p:cNvSpPr>
          <p:nvPr/>
        </p:nvSpPr>
        <p:spPr bwMode="invGray">
          <a:xfrm>
            <a:off x="3143240" y="2571744"/>
            <a:ext cx="2286016" cy="3048003"/>
          </a:xfrm>
          <a:custGeom>
            <a:avLst/>
            <a:gdLst/>
            <a:ahLst/>
            <a:cxnLst>
              <a:cxn ang="0">
                <a:pos x="0" y="1875"/>
              </a:cxn>
              <a:cxn ang="0">
                <a:pos x="1589" y="40"/>
              </a:cxn>
              <a:cxn ang="0">
                <a:pos x="3232" y="1640"/>
              </a:cxn>
              <a:cxn ang="0">
                <a:pos x="4608" y="1811"/>
              </a:cxn>
            </a:cxnLst>
            <a:rect l="0" t="0" r="r" b="b"/>
            <a:pathLst>
              <a:path w="4608" h="1935">
                <a:moveTo>
                  <a:pt x="0" y="1875"/>
                </a:moveTo>
                <a:cubicBezTo>
                  <a:pt x="525" y="977"/>
                  <a:pt x="1050" y="79"/>
                  <a:pt x="1589" y="40"/>
                </a:cubicBezTo>
                <a:cubicBezTo>
                  <a:pt x="2127" y="0"/>
                  <a:pt x="2728" y="1344"/>
                  <a:pt x="3232" y="1640"/>
                </a:cubicBezTo>
                <a:cubicBezTo>
                  <a:pt x="3735" y="1935"/>
                  <a:pt x="4171" y="1873"/>
                  <a:pt x="4608" y="1811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invGray">
          <a:xfrm>
            <a:off x="1714480" y="2928934"/>
            <a:ext cx="6656388" cy="254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5500694" y="2285992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  <a:latin typeface="+mn-lt"/>
              </a:rPr>
              <a:t>4-5x MIC</a:t>
            </a:r>
            <a:endParaRPr lang="en-ZA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1604" y="55721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0</a:t>
            </a:r>
            <a:endParaRPr lang="en-Z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248" y="557214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12</a:t>
            </a:r>
            <a:endParaRPr lang="en-ZA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143768" y="557214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24</a:t>
            </a:r>
            <a:endParaRPr lang="en-ZA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3438" y="1500174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>
                <a:solidFill>
                  <a:srgbClr val="FFC000"/>
                </a:solidFill>
                <a:latin typeface="+mn-lt"/>
              </a:rPr>
              <a:t>(β </a:t>
            </a:r>
            <a:r>
              <a:rPr lang="en-ZA" sz="2800" dirty="0" err="1" smtClean="0">
                <a:solidFill>
                  <a:srgbClr val="FFC000"/>
                </a:solidFill>
                <a:latin typeface="+mn-lt"/>
              </a:rPr>
              <a:t>Lactam</a:t>
            </a:r>
            <a:r>
              <a:rPr lang="en-ZA" sz="2800" dirty="0" smtClean="0">
                <a:solidFill>
                  <a:srgbClr val="FFC000"/>
                </a:solidFill>
                <a:latin typeface="+mn-lt"/>
              </a:rPr>
              <a:t> antibiotics) </a:t>
            </a:r>
            <a:endParaRPr lang="en-ZA" sz="28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231 L 0.16545 -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/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0225" y="2160588"/>
            <a:ext cx="6550025" cy="2932112"/>
            <a:chOff x="1134" y="1446"/>
            <a:chExt cx="4126" cy="1847"/>
          </a:xfrm>
        </p:grpSpPr>
        <p:sp>
          <p:nvSpPr>
            <p:cNvPr id="172035" name="Freeform 3"/>
            <p:cNvSpPr>
              <a:spLocks/>
            </p:cNvSpPr>
            <p:nvPr/>
          </p:nvSpPr>
          <p:spPr bwMode="auto">
            <a:xfrm>
              <a:off x="1134" y="1667"/>
              <a:ext cx="4126" cy="1626"/>
            </a:xfrm>
            <a:custGeom>
              <a:avLst/>
              <a:gdLst>
                <a:gd name="T0" fmla="*/ 4126 w 3897"/>
                <a:gd name="T1" fmla="*/ 1626 h 1044"/>
                <a:gd name="T2" fmla="*/ 3431 w 3897"/>
                <a:gd name="T3" fmla="*/ 1607 h 1044"/>
                <a:gd name="T4" fmla="*/ 2745 w 3897"/>
                <a:gd name="T5" fmla="*/ 1489 h 1044"/>
                <a:gd name="T6" fmla="*/ 2396 w 3897"/>
                <a:gd name="T7" fmla="*/ 1352 h 1044"/>
                <a:gd name="T8" fmla="*/ 2072 w 3897"/>
                <a:gd name="T9" fmla="*/ 1103 h 1044"/>
                <a:gd name="T10" fmla="*/ 1702 w 3897"/>
                <a:gd name="T11" fmla="*/ 744 h 1044"/>
                <a:gd name="T12" fmla="*/ 1372 w 3897"/>
                <a:gd name="T13" fmla="*/ 480 h 1044"/>
                <a:gd name="T14" fmla="*/ 1048 w 3897"/>
                <a:gd name="T15" fmla="*/ 405 h 1044"/>
                <a:gd name="T16" fmla="*/ 686 w 3897"/>
                <a:gd name="T17" fmla="*/ 0 h 1044"/>
                <a:gd name="T18" fmla="*/ 498 w 3897"/>
                <a:gd name="T19" fmla="*/ 0 h 1044"/>
                <a:gd name="T20" fmla="*/ 337 w 3897"/>
                <a:gd name="T21" fmla="*/ 131 h 1044"/>
                <a:gd name="T22" fmla="*/ 155 w 3897"/>
                <a:gd name="T23" fmla="*/ 1047 h 1044"/>
                <a:gd name="T24" fmla="*/ 0 w 3897"/>
                <a:gd name="T25" fmla="*/ 1626 h 10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7"/>
                <a:gd name="T40" fmla="*/ 0 h 1044"/>
                <a:gd name="T41" fmla="*/ 3897 w 3897"/>
                <a:gd name="T42" fmla="*/ 1044 h 10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7" h="1044">
                  <a:moveTo>
                    <a:pt x="3897" y="1044"/>
                  </a:moveTo>
                  <a:lnTo>
                    <a:pt x="3241" y="1032"/>
                  </a:lnTo>
                  <a:lnTo>
                    <a:pt x="2593" y="956"/>
                  </a:lnTo>
                  <a:lnTo>
                    <a:pt x="2263" y="868"/>
                  </a:lnTo>
                  <a:lnTo>
                    <a:pt x="1957" y="708"/>
                  </a:lnTo>
                  <a:lnTo>
                    <a:pt x="1608" y="478"/>
                  </a:lnTo>
                  <a:lnTo>
                    <a:pt x="1296" y="308"/>
                  </a:lnTo>
                  <a:lnTo>
                    <a:pt x="990" y="260"/>
                  </a:lnTo>
                  <a:lnTo>
                    <a:pt x="648" y="0"/>
                  </a:lnTo>
                  <a:lnTo>
                    <a:pt x="470" y="0"/>
                  </a:lnTo>
                  <a:lnTo>
                    <a:pt x="318" y="84"/>
                  </a:lnTo>
                  <a:lnTo>
                    <a:pt x="146" y="672"/>
                  </a:lnTo>
                  <a:lnTo>
                    <a:pt x="0" y="1044"/>
                  </a:lnTo>
                </a:path>
              </a:pathLst>
            </a:custGeom>
            <a:solidFill>
              <a:srgbClr val="969696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2689028" name="Text Box 4"/>
            <p:cNvSpPr txBox="1">
              <a:spLocks noChangeArrowheads="1"/>
            </p:cNvSpPr>
            <p:nvPr/>
          </p:nvSpPr>
          <p:spPr bwMode="auto">
            <a:xfrm>
              <a:off x="1440" y="1446"/>
              <a:ext cx="1214" cy="291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charset="0"/>
                </a:rPr>
                <a:t>SR 2000 mg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55775" y="2989263"/>
            <a:ext cx="6626225" cy="2133600"/>
            <a:chOff x="1106" y="1968"/>
            <a:chExt cx="4174" cy="1344"/>
          </a:xfrm>
        </p:grpSpPr>
        <p:sp>
          <p:nvSpPr>
            <p:cNvPr id="172038" name="Freeform 6"/>
            <p:cNvSpPr>
              <a:spLocks/>
            </p:cNvSpPr>
            <p:nvPr/>
          </p:nvSpPr>
          <p:spPr bwMode="auto">
            <a:xfrm>
              <a:off x="1106" y="2200"/>
              <a:ext cx="4174" cy="1112"/>
            </a:xfrm>
            <a:custGeom>
              <a:avLst/>
              <a:gdLst>
                <a:gd name="T0" fmla="*/ 0 w 4174"/>
                <a:gd name="T1" fmla="*/ 1112 h 1112"/>
                <a:gd name="T2" fmla="*/ 131 w 4174"/>
                <a:gd name="T3" fmla="*/ 712 h 1112"/>
                <a:gd name="T4" fmla="*/ 281 w 4174"/>
                <a:gd name="T5" fmla="*/ 250 h 1112"/>
                <a:gd name="T6" fmla="*/ 506 w 4174"/>
                <a:gd name="T7" fmla="*/ 0 h 1112"/>
                <a:gd name="T8" fmla="*/ 694 w 4174"/>
                <a:gd name="T9" fmla="*/ 125 h 1112"/>
                <a:gd name="T10" fmla="*/ 1042 w 4174"/>
                <a:gd name="T11" fmla="*/ 525 h 1112"/>
                <a:gd name="T12" fmla="*/ 1393 w 4174"/>
                <a:gd name="T13" fmla="*/ 819 h 1112"/>
                <a:gd name="T14" fmla="*/ 1739 w 4174"/>
                <a:gd name="T15" fmla="*/ 914 h 1112"/>
                <a:gd name="T16" fmla="*/ 2090 w 4174"/>
                <a:gd name="T17" fmla="*/ 1016 h 1112"/>
                <a:gd name="T18" fmla="*/ 2435 w 4174"/>
                <a:gd name="T19" fmla="*/ 1064 h 1112"/>
                <a:gd name="T20" fmla="*/ 2781 w 4174"/>
                <a:gd name="T21" fmla="*/ 1094 h 1112"/>
                <a:gd name="T22" fmla="*/ 3132 w 4174"/>
                <a:gd name="T23" fmla="*/ 1100 h 1112"/>
                <a:gd name="T24" fmla="*/ 3477 w 4174"/>
                <a:gd name="T25" fmla="*/ 1100 h 1112"/>
                <a:gd name="T26" fmla="*/ 3829 w 4174"/>
                <a:gd name="T27" fmla="*/ 1100 h 1112"/>
                <a:gd name="T28" fmla="*/ 4174 w 4174"/>
                <a:gd name="T29" fmla="*/ 1100 h 1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4"/>
                <a:gd name="T46" fmla="*/ 0 h 1112"/>
                <a:gd name="T47" fmla="*/ 4174 w 4174"/>
                <a:gd name="T48" fmla="*/ 1112 h 1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4" h="1112">
                  <a:moveTo>
                    <a:pt x="0" y="1112"/>
                  </a:moveTo>
                  <a:lnTo>
                    <a:pt x="131" y="712"/>
                  </a:lnTo>
                  <a:lnTo>
                    <a:pt x="281" y="250"/>
                  </a:lnTo>
                  <a:lnTo>
                    <a:pt x="506" y="0"/>
                  </a:lnTo>
                  <a:lnTo>
                    <a:pt x="694" y="125"/>
                  </a:lnTo>
                  <a:lnTo>
                    <a:pt x="1042" y="525"/>
                  </a:lnTo>
                  <a:lnTo>
                    <a:pt x="1393" y="819"/>
                  </a:lnTo>
                  <a:lnTo>
                    <a:pt x="1739" y="914"/>
                  </a:lnTo>
                  <a:lnTo>
                    <a:pt x="2090" y="1016"/>
                  </a:lnTo>
                  <a:lnTo>
                    <a:pt x="2435" y="1064"/>
                  </a:lnTo>
                  <a:lnTo>
                    <a:pt x="2781" y="1094"/>
                  </a:lnTo>
                  <a:lnTo>
                    <a:pt x="3132" y="1100"/>
                  </a:lnTo>
                  <a:lnTo>
                    <a:pt x="3477" y="1100"/>
                  </a:lnTo>
                  <a:lnTo>
                    <a:pt x="3829" y="1100"/>
                  </a:lnTo>
                  <a:lnTo>
                    <a:pt x="4174" y="1100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2689031" name="Text Box 7"/>
            <p:cNvSpPr txBox="1">
              <a:spLocks noChangeArrowheads="1"/>
            </p:cNvSpPr>
            <p:nvPr/>
          </p:nvSpPr>
          <p:spPr bwMode="auto">
            <a:xfrm>
              <a:off x="1406" y="1968"/>
              <a:ext cx="1011" cy="29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  <a:cs typeface="Arial" charset="0"/>
                </a:rPr>
                <a:t>IR 875 mg</a:t>
              </a:r>
            </a:p>
          </p:txBody>
        </p:sp>
      </p:grpSp>
      <p:sp>
        <p:nvSpPr>
          <p:cNvPr id="268903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053512" cy="846138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</a:rPr>
              <a:t>Pharmacokinetic principles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3810000" y="6370637"/>
            <a:ext cx="533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 b="1" dirty="0" smtClean="0">
                <a:latin typeface="+mj-lt"/>
                <a:cs typeface="Arial" charset="0"/>
              </a:rPr>
              <a:t>Adapted </a:t>
            </a:r>
            <a:r>
              <a:rPr lang="en-GB" sz="1200" b="1" dirty="0">
                <a:latin typeface="+mj-lt"/>
                <a:cs typeface="Arial" charset="0"/>
              </a:rPr>
              <a:t>from Kaye CM, et al. </a:t>
            </a:r>
            <a:r>
              <a:rPr lang="en-GB" sz="1200" b="1" dirty="0" err="1">
                <a:latin typeface="+mj-lt"/>
                <a:cs typeface="Arial" charset="0"/>
              </a:rPr>
              <a:t>Clin</a:t>
            </a:r>
            <a:r>
              <a:rPr lang="en-GB" sz="1200" b="1" dirty="0">
                <a:latin typeface="+mj-lt"/>
                <a:cs typeface="Arial" charset="0"/>
              </a:rPr>
              <a:t> </a:t>
            </a:r>
            <a:r>
              <a:rPr lang="en-GB" sz="1200" b="1" dirty="0" err="1">
                <a:latin typeface="+mj-lt"/>
                <a:cs typeface="Arial" charset="0"/>
              </a:rPr>
              <a:t>Ther</a:t>
            </a:r>
            <a:r>
              <a:rPr lang="en-GB" sz="1200" b="1" dirty="0">
                <a:latin typeface="+mj-lt"/>
                <a:cs typeface="Arial" charset="0"/>
              </a:rPr>
              <a:t>. 2001;23:578-584.</a:t>
            </a:r>
            <a:r>
              <a:rPr lang="en-GB" sz="1200" dirty="0">
                <a:latin typeface="+mj-lt"/>
                <a:cs typeface="Arial" charset="0"/>
              </a:rPr>
              <a:t/>
            </a:r>
            <a:br>
              <a:rPr lang="en-GB" sz="1200" dirty="0">
                <a:latin typeface="+mj-lt"/>
                <a:cs typeface="Arial" charset="0"/>
              </a:rPr>
            </a:br>
            <a:r>
              <a:rPr lang="en-US" sz="1400" dirty="0">
                <a:latin typeface="Comic Sans MS" pitchFamily="66" charset="0"/>
                <a:cs typeface="Arial" charset="0"/>
              </a:rPr>
              <a:t> </a:t>
            </a:r>
            <a:endParaRPr lang="en-GB" sz="1400" dirty="0">
              <a:latin typeface="Comic Sans MS" pitchFamily="66" charset="0"/>
              <a:cs typeface="Arial" charset="0"/>
            </a:endParaRPr>
          </a:p>
        </p:txBody>
      </p:sp>
      <p:sp>
        <p:nvSpPr>
          <p:cNvPr id="172043" name="Freeform 11"/>
          <p:cNvSpPr>
            <a:spLocks/>
          </p:cNvSpPr>
          <p:nvPr/>
        </p:nvSpPr>
        <p:spPr bwMode="auto">
          <a:xfrm>
            <a:off x="1555750" y="5133975"/>
            <a:ext cx="6794500" cy="144463"/>
          </a:xfrm>
          <a:custGeom>
            <a:avLst/>
            <a:gdLst>
              <a:gd name="T0" fmla="*/ 0 w 4011"/>
              <a:gd name="T1" fmla="*/ 0 h 80"/>
              <a:gd name="T2" fmla="*/ 6794500 w 4011"/>
              <a:gd name="T3" fmla="*/ 0 h 80"/>
              <a:gd name="T4" fmla="*/ 6794500 w 4011"/>
              <a:gd name="T5" fmla="*/ 144463 h 80"/>
              <a:gd name="T6" fmla="*/ 0 60000 65536"/>
              <a:gd name="T7" fmla="*/ 0 60000 65536"/>
              <a:gd name="T8" fmla="*/ 0 60000 65536"/>
              <a:gd name="T9" fmla="*/ 0 w 4011"/>
              <a:gd name="T10" fmla="*/ 0 h 80"/>
              <a:gd name="T11" fmla="*/ 4011 w 4011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11" h="80">
                <a:moveTo>
                  <a:pt x="0" y="0"/>
                </a:moveTo>
                <a:lnTo>
                  <a:pt x="4011" y="0"/>
                </a:lnTo>
                <a:lnTo>
                  <a:pt x="4011" y="8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2819400" y="5167313"/>
            <a:ext cx="1588" cy="155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3910013" y="5167313"/>
            <a:ext cx="1587" cy="155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5046663" y="5167313"/>
            <a:ext cx="1587" cy="155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6143625" y="5167313"/>
            <a:ext cx="1588" cy="155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7239000" y="5167313"/>
            <a:ext cx="1588" cy="155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49" name="Freeform 17"/>
          <p:cNvSpPr>
            <a:spLocks/>
          </p:cNvSpPr>
          <p:nvPr/>
        </p:nvSpPr>
        <p:spPr bwMode="auto">
          <a:xfrm>
            <a:off x="1574800" y="1125538"/>
            <a:ext cx="128588" cy="4013200"/>
          </a:xfrm>
          <a:custGeom>
            <a:avLst/>
            <a:gdLst>
              <a:gd name="T0" fmla="*/ 0 w 100"/>
              <a:gd name="T1" fmla="*/ 0 h 2068"/>
              <a:gd name="T2" fmla="*/ 128588 w 100"/>
              <a:gd name="T3" fmla="*/ 0 h 2068"/>
              <a:gd name="T4" fmla="*/ 128588 w 100"/>
              <a:gd name="T5" fmla="*/ 4013200 h 2068"/>
              <a:gd name="T6" fmla="*/ 0 60000 65536"/>
              <a:gd name="T7" fmla="*/ 0 60000 65536"/>
              <a:gd name="T8" fmla="*/ 0 60000 65536"/>
              <a:gd name="T9" fmla="*/ 0 w 100"/>
              <a:gd name="T10" fmla="*/ 0 h 2068"/>
              <a:gd name="T11" fmla="*/ 100 w 100"/>
              <a:gd name="T12" fmla="*/ 2068 h 2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2068">
                <a:moveTo>
                  <a:pt x="0" y="0"/>
                </a:moveTo>
                <a:lnTo>
                  <a:pt x="100" y="0"/>
                </a:lnTo>
                <a:lnTo>
                  <a:pt x="100" y="20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1376363" y="49958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1271588" y="3290888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10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1271588" y="1716088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20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1271588" y="1084263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25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1652588" y="5289550"/>
            <a:ext cx="117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1644650" y="52879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0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2744788" y="5289550"/>
            <a:ext cx="117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2740025" y="52879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2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3840163" y="5289550"/>
            <a:ext cx="114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59" name="Rectangle 27"/>
          <p:cNvSpPr>
            <a:spLocks noChangeArrowheads="1"/>
          </p:cNvSpPr>
          <p:nvPr/>
        </p:nvSpPr>
        <p:spPr bwMode="auto">
          <a:xfrm>
            <a:off x="3833813" y="52879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4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4949825" y="5289550"/>
            <a:ext cx="1190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61" name="Rectangle 29"/>
          <p:cNvSpPr>
            <a:spLocks noChangeArrowheads="1"/>
          </p:cNvSpPr>
          <p:nvPr/>
        </p:nvSpPr>
        <p:spPr bwMode="auto">
          <a:xfrm>
            <a:off x="4948238" y="52879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6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62" name="Rectangle 30"/>
          <p:cNvSpPr>
            <a:spLocks noChangeArrowheads="1"/>
          </p:cNvSpPr>
          <p:nvPr/>
        </p:nvSpPr>
        <p:spPr bwMode="auto">
          <a:xfrm>
            <a:off x="6045200" y="5289550"/>
            <a:ext cx="117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63" name="Rectangle 31"/>
          <p:cNvSpPr>
            <a:spLocks noChangeArrowheads="1"/>
          </p:cNvSpPr>
          <p:nvPr/>
        </p:nvSpPr>
        <p:spPr bwMode="auto">
          <a:xfrm>
            <a:off x="6043613" y="52879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omic Sans MS" pitchFamily="66" charset="0"/>
                <a:cs typeface="Arial" charset="0"/>
              </a:rPr>
              <a:t>8</a:t>
            </a:r>
            <a:endParaRPr lang="en-GB" sz="1600" u="sng">
              <a:latin typeface="Comic Sans MS" pitchFamily="66" charset="0"/>
              <a:cs typeface="Arial" charset="0"/>
            </a:endParaRPr>
          </a:p>
        </p:txBody>
      </p:sp>
      <p:sp>
        <p:nvSpPr>
          <p:cNvPr id="172064" name="Rectangle 32"/>
          <p:cNvSpPr>
            <a:spLocks noChangeArrowheads="1"/>
          </p:cNvSpPr>
          <p:nvPr/>
        </p:nvSpPr>
        <p:spPr bwMode="auto">
          <a:xfrm>
            <a:off x="7118350" y="5289550"/>
            <a:ext cx="236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7118350" y="5287963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10</a:t>
            </a:r>
            <a:endParaRPr lang="en-GB" sz="1600" u="sng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8212138" y="5289550"/>
            <a:ext cx="234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72067" name="Rectangle 35"/>
          <p:cNvSpPr>
            <a:spLocks noChangeArrowheads="1"/>
          </p:cNvSpPr>
          <p:nvPr/>
        </p:nvSpPr>
        <p:spPr bwMode="auto">
          <a:xfrm>
            <a:off x="8212138" y="5287963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12</a:t>
            </a:r>
            <a:endParaRPr lang="en-GB" sz="1600" u="sng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72068" name="Rectangle 36"/>
          <p:cNvSpPr>
            <a:spLocks noChangeArrowheads="1"/>
          </p:cNvSpPr>
          <p:nvPr/>
        </p:nvSpPr>
        <p:spPr bwMode="auto">
          <a:xfrm rot="-5400000">
            <a:off x="-631825" y="3059113"/>
            <a:ext cx="305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  <a:cs typeface="Arial" charset="0"/>
              </a:rPr>
              <a:t>Mean amoxycillin concentration</a:t>
            </a:r>
            <a:br>
              <a:rPr lang="en-GB" sz="1600" b="1">
                <a:latin typeface="Comic Sans MS" pitchFamily="66" charset="0"/>
                <a:cs typeface="Arial" charset="0"/>
              </a:rPr>
            </a:br>
            <a:r>
              <a:rPr lang="en-GB" sz="1600" b="1">
                <a:latin typeface="Comic Sans MS" pitchFamily="66" charset="0"/>
                <a:cs typeface="Arial" charset="0"/>
              </a:rPr>
              <a:t> (</a:t>
            </a:r>
            <a:r>
              <a:rPr lang="en-US" sz="1600" b="1">
                <a:latin typeface="Comic Sans MS" pitchFamily="66" charset="0"/>
                <a:cs typeface="Arial" charset="0"/>
              </a:rPr>
              <a:t>µg/mL</a:t>
            </a:r>
            <a:r>
              <a:rPr lang="en-GB" sz="1600" b="1">
                <a:latin typeface="Comic Sans MS" pitchFamily="66" charset="0"/>
                <a:cs typeface="Arial" charset="0"/>
              </a:rPr>
              <a:t>)</a:t>
            </a:r>
          </a:p>
        </p:txBody>
      </p:sp>
      <p:sp>
        <p:nvSpPr>
          <p:cNvPr id="172069" name="Line 37"/>
          <p:cNvSpPr>
            <a:spLocks noChangeShapeType="1"/>
          </p:cNvSpPr>
          <p:nvPr/>
        </p:nvSpPr>
        <p:spPr bwMode="auto">
          <a:xfrm>
            <a:off x="4483100" y="2970202"/>
            <a:ext cx="62071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5249863" y="2362189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i="1">
                <a:latin typeface="Comic Sans MS" pitchFamily="66" charset="0"/>
                <a:cs typeface="Arial" charset="0"/>
              </a:rPr>
              <a:t>Augmentin</a:t>
            </a:r>
            <a:r>
              <a:rPr lang="en-US" sz="1600" b="1" i="1">
                <a:latin typeface="Comic Sans MS" pitchFamily="66" charset="0"/>
                <a:cs typeface="Arial" charset="0"/>
              </a:rPr>
              <a:t>®</a:t>
            </a:r>
            <a:r>
              <a:rPr lang="en-GB" sz="1600" b="1" i="1">
                <a:latin typeface="Comic Sans MS" pitchFamily="66" charset="0"/>
                <a:cs typeface="Arial" charset="0"/>
              </a:rPr>
              <a:t> SR</a:t>
            </a:r>
            <a:r>
              <a:rPr lang="en-GB" sz="1600" b="1">
                <a:latin typeface="Comic Sans MS" pitchFamily="66" charset="0"/>
                <a:cs typeface="Arial" charset="0"/>
              </a:rPr>
              <a:t> extended-release amox/clav (2000 mg amoxycillin)</a:t>
            </a:r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4224338" y="5470525"/>
            <a:ext cx="1235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latin typeface="Comic Sans MS" pitchFamily="66" charset="0"/>
                <a:cs typeface="Arial" charset="0"/>
              </a:rPr>
              <a:t>Time (hours)</a:t>
            </a:r>
            <a:endParaRPr lang="en-GB" sz="1600" b="1" u="sng">
              <a:latin typeface="Comic Sans MS" pitchFamily="66" charset="0"/>
              <a:cs typeface="Arial" charset="0"/>
            </a:endParaRPr>
          </a:p>
        </p:txBody>
      </p:sp>
      <p:sp>
        <p:nvSpPr>
          <p:cNvPr id="172072" name="Line 40"/>
          <p:cNvSpPr>
            <a:spLocks noChangeShapeType="1"/>
          </p:cNvSpPr>
          <p:nvPr/>
        </p:nvSpPr>
        <p:spPr bwMode="auto">
          <a:xfrm>
            <a:off x="4492625" y="2592377"/>
            <a:ext cx="620713" cy="31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5268913" y="1857364"/>
            <a:ext cx="3875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latin typeface="Comic Sans MS" pitchFamily="66" charset="0"/>
                <a:cs typeface="Arial" charset="0"/>
              </a:rPr>
              <a:t>Immediate-release </a:t>
            </a:r>
            <a:r>
              <a:rPr lang="en-GB" sz="1600" b="1" dirty="0" err="1">
                <a:latin typeface="Comic Sans MS" pitchFamily="66" charset="0"/>
                <a:cs typeface="Arial" charset="0"/>
              </a:rPr>
              <a:t>amox</a:t>
            </a:r>
            <a:r>
              <a:rPr lang="en-GB" sz="1600" b="1" dirty="0">
                <a:latin typeface="Comic Sans MS" pitchFamily="66" charset="0"/>
                <a:cs typeface="Arial" charset="0"/>
              </a:rPr>
              <a:t>/</a:t>
            </a:r>
            <a:r>
              <a:rPr lang="en-GB" sz="1600" b="1" dirty="0" err="1">
                <a:latin typeface="Comic Sans MS" pitchFamily="66" charset="0"/>
                <a:cs typeface="Arial" charset="0"/>
              </a:rPr>
              <a:t>clav</a:t>
            </a:r>
            <a:r>
              <a:rPr lang="en-GB" sz="1600" b="1" dirty="0">
                <a:latin typeface="Comic Sans MS" pitchFamily="66" charset="0"/>
                <a:cs typeface="Arial" charset="0"/>
              </a:rPr>
              <a:t> (2000 mg </a:t>
            </a:r>
            <a:r>
              <a:rPr lang="en-GB" sz="1600" b="1" dirty="0" err="1">
                <a:latin typeface="Comic Sans MS" pitchFamily="66" charset="0"/>
                <a:cs typeface="Arial" charset="0"/>
              </a:rPr>
              <a:t>amoxycillin</a:t>
            </a:r>
            <a:r>
              <a:rPr lang="en-GB" sz="1600" b="1" dirty="0">
                <a:latin typeface="Comic Sans MS" pitchFamily="66" charset="0"/>
                <a:cs typeface="Arial" charset="0"/>
              </a:rPr>
              <a:t>)</a:t>
            </a:r>
          </a:p>
        </p:txBody>
      </p:sp>
      <p:sp>
        <p:nvSpPr>
          <p:cNvPr id="172075" name="Line 43"/>
          <p:cNvSpPr>
            <a:spLocks noChangeShapeType="1"/>
          </p:cNvSpPr>
          <p:nvPr/>
        </p:nvSpPr>
        <p:spPr bwMode="auto">
          <a:xfrm>
            <a:off x="1447800" y="18462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524000" y="3479800"/>
            <a:ext cx="228600" cy="1676400"/>
            <a:chOff x="960" y="2256"/>
            <a:chExt cx="144" cy="1056"/>
          </a:xfrm>
        </p:grpSpPr>
        <p:sp>
          <p:nvSpPr>
            <p:cNvPr id="172077" name="Line 45"/>
            <p:cNvSpPr>
              <a:spLocks noChangeShapeType="1"/>
            </p:cNvSpPr>
            <p:nvPr/>
          </p:nvSpPr>
          <p:spPr bwMode="auto">
            <a:xfrm>
              <a:off x="960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2078" name="Line 46"/>
            <p:cNvSpPr>
              <a:spLocks noChangeShapeType="1"/>
            </p:cNvSpPr>
            <p:nvPr/>
          </p:nvSpPr>
          <p:spPr bwMode="auto">
            <a:xfrm>
              <a:off x="960" y="246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2079" name="Line 47"/>
            <p:cNvSpPr>
              <a:spLocks noChangeShapeType="1"/>
            </p:cNvSpPr>
            <p:nvPr/>
          </p:nvSpPr>
          <p:spPr bwMode="auto">
            <a:xfrm>
              <a:off x="960" y="267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2080" name="Line 48"/>
            <p:cNvSpPr>
              <a:spLocks noChangeShapeType="1"/>
            </p:cNvSpPr>
            <p:nvPr/>
          </p:nvSpPr>
          <p:spPr bwMode="auto">
            <a:xfrm>
              <a:off x="960" y="288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2081" name="Line 49"/>
            <p:cNvSpPr>
              <a:spLocks noChangeShapeType="1"/>
            </p:cNvSpPr>
            <p:nvPr/>
          </p:nvSpPr>
          <p:spPr bwMode="auto">
            <a:xfrm>
              <a:off x="960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2082" name="Line 50"/>
            <p:cNvSpPr>
              <a:spLocks noChangeShapeType="1"/>
            </p:cNvSpPr>
            <p:nvPr/>
          </p:nvSpPr>
          <p:spPr bwMode="auto">
            <a:xfrm>
              <a:off x="960" y="31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72083" name="Line 51"/>
          <p:cNvSpPr>
            <a:spLocks noChangeShapeType="1"/>
          </p:cNvSpPr>
          <p:nvPr/>
        </p:nvSpPr>
        <p:spPr bwMode="auto">
          <a:xfrm>
            <a:off x="4448175" y="2041514"/>
            <a:ext cx="685800" cy="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2084" name="Text Box 52"/>
          <p:cNvSpPr txBox="1">
            <a:spLocks noChangeArrowheads="1"/>
          </p:cNvSpPr>
          <p:nvPr/>
        </p:nvSpPr>
        <p:spPr bwMode="auto">
          <a:xfrm>
            <a:off x="5272088" y="2828914"/>
            <a:ext cx="3205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  <a:cs typeface="Arial" charset="0"/>
              </a:rPr>
              <a:t>Immediate-release </a:t>
            </a:r>
            <a:r>
              <a:rPr lang="en-US" sz="1600" b="1" dirty="0" err="1">
                <a:latin typeface="Comic Sans MS" pitchFamily="66" charset="0"/>
                <a:cs typeface="Arial" charset="0"/>
              </a:rPr>
              <a:t>amox</a:t>
            </a:r>
            <a:r>
              <a:rPr lang="en-US" sz="1600" b="1" dirty="0">
                <a:latin typeface="Comic Sans MS" pitchFamily="66" charset="0"/>
                <a:cs typeface="Arial" charset="0"/>
              </a:rPr>
              <a:t>/</a:t>
            </a:r>
            <a:r>
              <a:rPr lang="en-US" sz="1600" b="1" dirty="0" err="1">
                <a:latin typeface="Comic Sans MS" pitchFamily="66" charset="0"/>
                <a:cs typeface="Arial" charset="0"/>
              </a:rPr>
              <a:t>clav</a:t>
            </a:r>
            <a:r>
              <a:rPr lang="en-US" sz="1600" b="1" dirty="0">
                <a:latin typeface="Comic Sans MS" pitchFamily="66" charset="0"/>
                <a:cs typeface="Arial" charset="0"/>
              </a:rPr>
              <a:t> </a:t>
            </a:r>
            <a:br>
              <a:rPr lang="en-US" sz="1600" b="1" dirty="0">
                <a:latin typeface="Comic Sans MS" pitchFamily="66" charset="0"/>
                <a:cs typeface="Arial" charset="0"/>
              </a:rPr>
            </a:br>
            <a:r>
              <a:rPr lang="en-US" sz="1600" b="1" dirty="0">
                <a:latin typeface="Comic Sans MS" pitchFamily="66" charset="0"/>
                <a:cs typeface="Arial" charset="0"/>
              </a:rPr>
              <a:t>(875 mg </a:t>
            </a:r>
            <a:r>
              <a:rPr lang="en-US" sz="1600" b="1" dirty="0" err="1">
                <a:latin typeface="Comic Sans MS" pitchFamily="66" charset="0"/>
                <a:cs typeface="Arial" charset="0"/>
              </a:rPr>
              <a:t>amoxycillin</a:t>
            </a:r>
            <a:r>
              <a:rPr lang="en-US" sz="1600" b="1" dirty="0">
                <a:latin typeface="Comic Sans MS" pitchFamily="66" charset="0"/>
                <a:cs typeface="Arial" charset="0"/>
              </a:rPr>
              <a:t>)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752600" y="4448175"/>
            <a:ext cx="6696075" cy="396875"/>
            <a:chOff x="1158" y="2707"/>
            <a:chExt cx="4218" cy="277"/>
          </a:xfrm>
        </p:grpSpPr>
        <p:sp>
          <p:nvSpPr>
            <p:cNvPr id="172086" name="Line 54"/>
            <p:cNvSpPr>
              <a:spLocks noChangeShapeType="1"/>
            </p:cNvSpPr>
            <p:nvPr/>
          </p:nvSpPr>
          <p:spPr bwMode="auto">
            <a:xfrm>
              <a:off x="1158" y="2925"/>
              <a:ext cx="4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72087" name="Rectangle 55"/>
            <p:cNvSpPr>
              <a:spLocks noChangeArrowheads="1"/>
            </p:cNvSpPr>
            <p:nvPr/>
          </p:nvSpPr>
          <p:spPr bwMode="auto">
            <a:xfrm>
              <a:off x="4652" y="2707"/>
              <a:ext cx="72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2000">
                  <a:solidFill>
                    <a:srgbClr val="FFFFFF"/>
                  </a:solidFill>
                  <a:latin typeface="Comic Sans MS" pitchFamily="66" charset="0"/>
                  <a:cs typeface="Arial" charset="0"/>
                </a:rPr>
                <a:t>2 </a:t>
              </a:r>
              <a:r>
                <a:rPr lang="en-US" sz="2000">
                  <a:latin typeface="Comic Sans MS" pitchFamily="66" charset="0"/>
                  <a:cs typeface="Arial" charset="0"/>
                </a:rPr>
                <a:t>µg</a:t>
              </a:r>
              <a:r>
                <a:rPr lang="en-GB" sz="2000">
                  <a:latin typeface="Comic Sans MS" pitchFamily="66" charset="0"/>
                  <a:cs typeface="Arial" charset="0"/>
                  <a:sym typeface="Symbol" pitchFamily="18" charset="2"/>
                </a:rPr>
                <a:t>/mL</a:t>
              </a:r>
              <a:endParaRPr lang="en-US" sz="2000">
                <a:latin typeface="Comic Sans MS" pitchFamily="66" charset="0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838325" y="1500188"/>
            <a:ext cx="6480175" cy="3638551"/>
            <a:chOff x="1158" y="1030"/>
            <a:chExt cx="4082" cy="2292"/>
          </a:xfrm>
        </p:grpSpPr>
        <p:sp>
          <p:nvSpPr>
            <p:cNvPr id="172089" name="Freeform 57"/>
            <p:cNvSpPr>
              <a:spLocks/>
            </p:cNvSpPr>
            <p:nvPr/>
          </p:nvSpPr>
          <p:spPr bwMode="auto">
            <a:xfrm>
              <a:off x="1158" y="1043"/>
              <a:ext cx="4082" cy="2279"/>
            </a:xfrm>
            <a:custGeom>
              <a:avLst/>
              <a:gdLst>
                <a:gd name="T0" fmla="*/ 0 w 3857"/>
                <a:gd name="T1" fmla="*/ 2242 h 1462"/>
                <a:gd name="T2" fmla="*/ 214 w 3857"/>
                <a:gd name="T3" fmla="*/ 954 h 1462"/>
                <a:gd name="T4" fmla="*/ 320 w 3857"/>
                <a:gd name="T5" fmla="*/ 293 h 1462"/>
                <a:gd name="T6" fmla="*/ 487 w 3857"/>
                <a:gd name="T7" fmla="*/ 0 h 1462"/>
                <a:gd name="T8" fmla="*/ 688 w 3857"/>
                <a:gd name="T9" fmla="*/ 265 h 1462"/>
                <a:gd name="T10" fmla="*/ 1005 w 3857"/>
                <a:gd name="T11" fmla="*/ 1038 h 1462"/>
                <a:gd name="T12" fmla="*/ 1355 w 3857"/>
                <a:gd name="T13" fmla="*/ 1543 h 1462"/>
                <a:gd name="T14" fmla="*/ 1691 w 3857"/>
                <a:gd name="T15" fmla="*/ 1855 h 1462"/>
                <a:gd name="T16" fmla="*/ 2029 w 3857"/>
                <a:gd name="T17" fmla="*/ 2011 h 1462"/>
                <a:gd name="T18" fmla="*/ 2378 w 3857"/>
                <a:gd name="T19" fmla="*/ 2167 h 1462"/>
                <a:gd name="T20" fmla="*/ 2727 w 3857"/>
                <a:gd name="T21" fmla="*/ 2251 h 1462"/>
                <a:gd name="T22" fmla="*/ 3413 w 3857"/>
                <a:gd name="T23" fmla="*/ 2260 h 1462"/>
                <a:gd name="T24" fmla="*/ 4082 w 3857"/>
                <a:gd name="T25" fmla="*/ 2279 h 14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57"/>
                <a:gd name="T40" fmla="*/ 0 h 1462"/>
                <a:gd name="T41" fmla="*/ 3857 w 3857"/>
                <a:gd name="T42" fmla="*/ 1462 h 14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57" h="1462">
                  <a:moveTo>
                    <a:pt x="0" y="1438"/>
                  </a:moveTo>
                  <a:lnTo>
                    <a:pt x="202" y="612"/>
                  </a:lnTo>
                  <a:lnTo>
                    <a:pt x="302" y="188"/>
                  </a:lnTo>
                  <a:lnTo>
                    <a:pt x="460" y="0"/>
                  </a:lnTo>
                  <a:lnTo>
                    <a:pt x="650" y="170"/>
                  </a:lnTo>
                  <a:lnTo>
                    <a:pt x="950" y="666"/>
                  </a:lnTo>
                  <a:lnTo>
                    <a:pt x="1280" y="990"/>
                  </a:lnTo>
                  <a:lnTo>
                    <a:pt x="1598" y="1190"/>
                  </a:lnTo>
                  <a:lnTo>
                    <a:pt x="1917" y="1290"/>
                  </a:lnTo>
                  <a:lnTo>
                    <a:pt x="2247" y="1390"/>
                  </a:lnTo>
                  <a:lnTo>
                    <a:pt x="2577" y="1444"/>
                  </a:lnTo>
                  <a:lnTo>
                    <a:pt x="3225" y="1450"/>
                  </a:lnTo>
                  <a:lnTo>
                    <a:pt x="3857" y="1462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cs typeface="Arial" charset="0"/>
              </a:endParaRPr>
            </a:p>
          </p:txBody>
        </p:sp>
        <p:sp>
          <p:nvSpPr>
            <p:cNvPr id="2689082" name="Text Box 58"/>
            <p:cNvSpPr txBox="1">
              <a:spLocks noChangeArrowheads="1"/>
            </p:cNvSpPr>
            <p:nvPr/>
          </p:nvSpPr>
          <p:spPr bwMode="auto">
            <a:xfrm>
              <a:off x="1890" y="1030"/>
              <a:ext cx="9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charset="0"/>
                </a:rPr>
                <a:t>IR 2000 mg</a:t>
              </a:r>
            </a:p>
          </p:txBody>
        </p:sp>
      </p:grpSp>
      <p:sp>
        <p:nvSpPr>
          <p:cNvPr id="2689083" name="Line 59"/>
          <p:cNvSpPr>
            <a:spLocks noChangeShapeType="1"/>
          </p:cNvSpPr>
          <p:nvPr/>
        </p:nvSpPr>
        <p:spPr bwMode="auto">
          <a:xfrm>
            <a:off x="1905000" y="4741863"/>
            <a:ext cx="3962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689084" name="Line 60"/>
          <p:cNvSpPr>
            <a:spLocks noChangeShapeType="1"/>
          </p:cNvSpPr>
          <p:nvPr/>
        </p:nvSpPr>
        <p:spPr bwMode="auto">
          <a:xfrm>
            <a:off x="1905000" y="4741863"/>
            <a:ext cx="32004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689085" name="Line 61"/>
          <p:cNvSpPr>
            <a:spLocks noChangeShapeType="1"/>
          </p:cNvSpPr>
          <p:nvPr/>
        </p:nvSpPr>
        <p:spPr bwMode="auto">
          <a:xfrm>
            <a:off x="1905000" y="4741863"/>
            <a:ext cx="23622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689086" name="Line 62"/>
          <p:cNvSpPr>
            <a:spLocks noChangeShapeType="1"/>
          </p:cNvSpPr>
          <p:nvPr/>
        </p:nvSpPr>
        <p:spPr bwMode="auto">
          <a:xfrm>
            <a:off x="1905000" y="4741863"/>
            <a:ext cx="3962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8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8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9083" grpId="0" animBg="1"/>
      <p:bldP spid="2689084" grpId="0" animBg="1"/>
      <p:bldP spid="2689085" grpId="0" animBg="1"/>
      <p:bldP spid="26890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57290" y="2285992"/>
          <a:ext cx="6429420" cy="387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28572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Effect of duration of Antibiotics </a:t>
            </a:r>
          </a:p>
          <a:p>
            <a:pPr algn="ctr"/>
            <a:r>
              <a:rPr lang="en-ZA" sz="4000" dirty="0" smtClean="0">
                <a:solidFill>
                  <a:srgbClr val="FFFF00"/>
                </a:solidFill>
                <a:latin typeface="+mj-lt"/>
              </a:rPr>
              <a:t>on recurrence of disease </a:t>
            </a:r>
            <a:endParaRPr lang="en-ZA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29746" y="3963091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b="1" dirty="0" smtClean="0">
                <a:solidFill>
                  <a:srgbClr val="FFFF00"/>
                </a:solidFill>
                <a:latin typeface="+mn-lt"/>
              </a:rPr>
              <a:t>Pulmonary infection recurrence % </a:t>
            </a:r>
            <a:endParaRPr lang="en-ZA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6286520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err="1" smtClean="0">
                <a:latin typeface="+mj-lt"/>
              </a:rPr>
              <a:t>Chastre</a:t>
            </a:r>
            <a:r>
              <a:rPr lang="en-ZA" sz="1400" dirty="0" smtClean="0">
                <a:latin typeface="+mj-lt"/>
              </a:rPr>
              <a:t> J., JAMA, 2003, 290, 2588 </a:t>
            </a:r>
            <a:endParaRPr lang="en-ZA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192880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+mj-lt"/>
              </a:rPr>
              <a:t>Difference 2.9%, 90% CI, - 3.2 to +9.1</a:t>
            </a:r>
            <a:endParaRPr lang="en-ZA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3571876"/>
            <a:ext cx="6429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+mn-lt"/>
              </a:rPr>
              <a:t>26%</a:t>
            </a:r>
            <a:endParaRPr lang="en-ZA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357562"/>
            <a:ext cx="7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+mn-lt"/>
              </a:rPr>
              <a:t>28.9%</a:t>
            </a:r>
            <a:endParaRPr lang="en-ZA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44120-52A2-43EF-8D6B-5B387723CE45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8598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+mn-lt"/>
              </a:rPr>
              <a:t>Antibiotic duration and probability of  </a:t>
            </a:r>
          </a:p>
          <a:p>
            <a:pPr algn="ctr"/>
            <a:r>
              <a:rPr lang="en-ZA" sz="4000" dirty="0" smtClean="0">
                <a:solidFill>
                  <a:srgbClr val="FFFF00"/>
                </a:solidFill>
                <a:latin typeface="+mn-lt"/>
              </a:rPr>
              <a:t>drug resistant organisms </a:t>
            </a:r>
            <a:endParaRPr lang="en-ZA" sz="40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85786" y="1714488"/>
          <a:ext cx="664373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280072" y="3434648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>
                <a:latin typeface="+mn-lt"/>
              </a:rPr>
              <a:t>Probability of emergence </a:t>
            </a:r>
          </a:p>
          <a:p>
            <a:r>
              <a:rPr lang="en-ZA" sz="1800" dirty="0" smtClean="0">
                <a:latin typeface="+mn-lt"/>
              </a:rPr>
              <a:t>of MDR pathogens</a:t>
            </a:r>
            <a:endParaRPr lang="en-ZA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314324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+mn-lt"/>
              </a:rPr>
              <a:t>P=0.038</a:t>
            </a:r>
            <a:endParaRPr lang="en-ZA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714752"/>
            <a:ext cx="7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+mn-lt"/>
              </a:rPr>
              <a:t>42.1%</a:t>
            </a:r>
            <a:endParaRPr lang="en-ZA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000372"/>
            <a:ext cx="7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+mn-lt"/>
              </a:rPr>
              <a:t>62.3%</a:t>
            </a:r>
            <a:endParaRPr lang="en-ZA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extreme of ages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FF00"/>
                </a:solidFill>
              </a:rPr>
              <a:t>extremes of age </a:t>
            </a:r>
            <a:r>
              <a:rPr lang="en-US" dirty="0" smtClean="0"/>
              <a:t>are appreciated as periods of increased susceptibility to infection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Elderly</a:t>
            </a:r>
            <a:r>
              <a:rPr lang="en-US" dirty="0" smtClean="0"/>
              <a:t> ( 65 years of age or older)</a:t>
            </a:r>
          </a:p>
          <a:p>
            <a:pPr lvl="1"/>
            <a:r>
              <a:rPr lang="en-US" dirty="0" smtClean="0"/>
              <a:t>Impairment of cell-mediated and </a:t>
            </a:r>
            <a:r>
              <a:rPr lang="en-US" dirty="0" err="1" smtClean="0"/>
              <a:t>humoral</a:t>
            </a:r>
            <a:r>
              <a:rPr lang="en-US" dirty="0" smtClean="0"/>
              <a:t> immunity</a:t>
            </a:r>
          </a:p>
          <a:p>
            <a:pPr lvl="1"/>
            <a:r>
              <a:rPr lang="en-US" dirty="0" smtClean="0"/>
              <a:t>Reduced physiologic functions such as cough reflex</a:t>
            </a:r>
          </a:p>
          <a:p>
            <a:pPr lvl="1"/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Wound healing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Infections in the elderly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More frequent infections </a:t>
            </a:r>
          </a:p>
          <a:p>
            <a:pPr lvl="1"/>
            <a:r>
              <a:rPr lang="en-US" dirty="0" smtClean="0"/>
              <a:t>Herpes zoster</a:t>
            </a:r>
          </a:p>
          <a:p>
            <a:pPr lvl="1"/>
            <a:r>
              <a:rPr lang="en-US" dirty="0" err="1" smtClean="0"/>
              <a:t>Listeriosis</a:t>
            </a:r>
            <a:endParaRPr lang="en-US" dirty="0" smtClean="0"/>
          </a:p>
          <a:p>
            <a:pPr lvl="1"/>
            <a:r>
              <a:rPr lang="en-US" dirty="0" smtClean="0"/>
              <a:t>Urinary tract infection</a:t>
            </a:r>
          </a:p>
          <a:p>
            <a:pPr lvl="1"/>
            <a:r>
              <a:rPr lang="en-US" dirty="0" smtClean="0"/>
              <a:t>Bacteremia</a:t>
            </a:r>
          </a:p>
          <a:p>
            <a:pPr lvl="1"/>
            <a:r>
              <a:rPr lang="en-US" dirty="0" smtClean="0"/>
              <a:t>Meningitis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Less common infections</a:t>
            </a:r>
          </a:p>
          <a:p>
            <a:pPr lvl="1"/>
            <a:r>
              <a:rPr lang="en-US" dirty="0" smtClean="0"/>
              <a:t>Sexually transmitted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6354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Urinary tract infections </a:t>
            </a:r>
            <a:endParaRPr lang="en-ZA" sz="6000" dirty="0"/>
          </a:p>
        </p:txBody>
      </p:sp>
      <p:pic>
        <p:nvPicPr>
          <p:cNvPr id="123908" name="Picture 4" descr="http://www.helpfulhealthtips.com/wp-content/uploads/2010/03/What-is-Urinary-Tract-Inf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4953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bugbog.com/images/maps/worl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868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76600" y="55626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ZA">
              <a:solidFill>
                <a:srgbClr val="66FF33"/>
              </a:solidFill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971800" y="3733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Malaria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4038600" y="518160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HIV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715000" y="4038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Ebola 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228600" y="3581400"/>
            <a:ext cx="123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West Nile 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3657600" y="48006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Lassa </a:t>
            </a:r>
          </a:p>
        </p:txBody>
      </p: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2438400" y="2971800"/>
            <a:ext cx="1779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Lymes disease </a:t>
            </a: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8077200" y="26670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SARS</a:t>
            </a:r>
          </a:p>
        </p:txBody>
      </p:sp>
      <p:sp>
        <p:nvSpPr>
          <p:cNvPr id="37899" name="TextBox 10"/>
          <p:cNvSpPr txBox="1">
            <a:spLocks noChangeArrowheads="1"/>
          </p:cNvSpPr>
          <p:nvPr/>
        </p:nvSpPr>
        <p:spPr bwMode="auto">
          <a:xfrm>
            <a:off x="5638800" y="44196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Plague</a:t>
            </a:r>
          </a:p>
        </p:txBody>
      </p:sp>
      <p:sp>
        <p:nvSpPr>
          <p:cNvPr id="37900" name="TextBox 11"/>
          <p:cNvSpPr txBox="1">
            <a:spLocks noChangeArrowheads="1"/>
          </p:cNvSpPr>
          <p:nvPr/>
        </p:nvSpPr>
        <p:spPr bwMode="auto">
          <a:xfrm>
            <a:off x="5562600" y="1219200"/>
            <a:ext cx="106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MDR TB</a:t>
            </a: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5181600" y="5334000"/>
            <a:ext cx="102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XDR TB</a:t>
            </a:r>
          </a:p>
        </p:txBody>
      </p:sp>
      <p:sp>
        <p:nvSpPr>
          <p:cNvPr id="37902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H1N1 Influenza</a:t>
            </a:r>
          </a:p>
        </p:txBody>
      </p:sp>
      <p:sp>
        <p:nvSpPr>
          <p:cNvPr id="37903" name="TextBox 14"/>
          <p:cNvSpPr txBox="1">
            <a:spLocks noChangeArrowheads="1"/>
          </p:cNvSpPr>
          <p:nvPr/>
        </p:nvSpPr>
        <p:spPr bwMode="auto">
          <a:xfrm>
            <a:off x="7369175" y="35052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H5N1 Influenza</a:t>
            </a:r>
          </a:p>
        </p:txBody>
      </p:sp>
      <p:sp>
        <p:nvSpPr>
          <p:cNvPr id="37904" name="TextBox 15"/>
          <p:cNvSpPr txBox="1">
            <a:spLocks noChangeArrowheads="1"/>
          </p:cNvSpPr>
          <p:nvPr/>
        </p:nvSpPr>
        <p:spPr bwMode="auto">
          <a:xfrm>
            <a:off x="5715000" y="495300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Cholera</a:t>
            </a:r>
          </a:p>
        </p:txBody>
      </p:sp>
      <p:sp>
        <p:nvSpPr>
          <p:cNvPr id="37905" name="TextBox 16"/>
          <p:cNvSpPr txBox="1">
            <a:spLocks noChangeArrowheads="1"/>
          </p:cNvSpPr>
          <p:nvPr/>
        </p:nvSpPr>
        <p:spPr bwMode="auto">
          <a:xfrm>
            <a:off x="2514600" y="3352800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Chikungunya</a:t>
            </a:r>
          </a:p>
        </p:txBody>
      </p:sp>
      <p:sp>
        <p:nvSpPr>
          <p:cNvPr id="37906" name="TextBox 17"/>
          <p:cNvSpPr txBox="1">
            <a:spLocks noChangeArrowheads="1"/>
          </p:cNvSpPr>
          <p:nvPr/>
        </p:nvSpPr>
        <p:spPr bwMode="auto">
          <a:xfrm>
            <a:off x="4876800" y="5715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Hep B</a:t>
            </a:r>
          </a:p>
        </p:txBody>
      </p:sp>
      <p:sp>
        <p:nvSpPr>
          <p:cNvPr id="37907" name="TextBox 18"/>
          <p:cNvSpPr txBox="1">
            <a:spLocks noChangeArrowheads="1"/>
          </p:cNvSpPr>
          <p:nvPr/>
        </p:nvSpPr>
        <p:spPr bwMode="auto">
          <a:xfrm>
            <a:off x="228600" y="2819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Hep C</a:t>
            </a:r>
          </a:p>
        </p:txBody>
      </p:sp>
      <p:sp>
        <p:nvSpPr>
          <p:cNvPr id="37908" name="TextBox 19"/>
          <p:cNvSpPr txBox="1">
            <a:spLocks noChangeArrowheads="1"/>
          </p:cNvSpPr>
          <p:nvPr/>
        </p:nvSpPr>
        <p:spPr bwMode="auto">
          <a:xfrm>
            <a:off x="2895600" y="23622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Nipah virus </a:t>
            </a:r>
          </a:p>
        </p:txBody>
      </p:sp>
      <p:sp>
        <p:nvSpPr>
          <p:cNvPr id="37909" name="TextBox 20"/>
          <p:cNvSpPr txBox="1">
            <a:spLocks noChangeArrowheads="1"/>
          </p:cNvSpPr>
          <p:nvPr/>
        </p:nvSpPr>
        <p:spPr bwMode="auto">
          <a:xfrm>
            <a:off x="3352800" y="4419600"/>
            <a:ext cx="142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Yellow fever</a:t>
            </a:r>
          </a:p>
        </p:txBody>
      </p:sp>
      <p:sp>
        <p:nvSpPr>
          <p:cNvPr id="37910" name="TextBox 21"/>
          <p:cNvSpPr txBox="1">
            <a:spLocks noChangeArrowheads="1"/>
          </p:cNvSpPr>
          <p:nvPr/>
        </p:nvSpPr>
        <p:spPr bwMode="auto">
          <a:xfrm>
            <a:off x="838200" y="533400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E. coli 0157:H7</a:t>
            </a:r>
          </a:p>
        </p:txBody>
      </p:sp>
      <p:sp>
        <p:nvSpPr>
          <p:cNvPr id="37911" name="TextBox 22"/>
          <p:cNvSpPr txBox="1">
            <a:spLocks noChangeArrowheads="1"/>
          </p:cNvSpPr>
          <p:nvPr/>
        </p:nvSpPr>
        <p:spPr bwMode="auto">
          <a:xfrm>
            <a:off x="838200" y="228600"/>
            <a:ext cx="782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 sz="3600">
                <a:solidFill>
                  <a:srgbClr val="FFFF00"/>
                </a:solidFill>
              </a:rPr>
              <a:t>Emerging and re-emerging Diseases </a:t>
            </a:r>
          </a:p>
        </p:txBody>
      </p:sp>
      <p:sp>
        <p:nvSpPr>
          <p:cNvPr id="37912" name="TextBox 23"/>
          <p:cNvSpPr txBox="1">
            <a:spLocks noChangeArrowheads="1"/>
          </p:cNvSpPr>
          <p:nvPr/>
        </p:nvSpPr>
        <p:spPr bwMode="auto">
          <a:xfrm>
            <a:off x="2971800" y="5638800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Rift Valley Fever</a:t>
            </a:r>
          </a:p>
        </p:txBody>
      </p:sp>
      <p:sp>
        <p:nvSpPr>
          <p:cNvPr id="37913" name="TextBox 24"/>
          <p:cNvSpPr txBox="1">
            <a:spLocks noChangeArrowheads="1"/>
          </p:cNvSpPr>
          <p:nvPr/>
        </p:nvSpPr>
        <p:spPr bwMode="auto">
          <a:xfrm>
            <a:off x="3200400" y="40386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Polio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514600" y="6427788"/>
            <a:ext cx="640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100"/>
              <a:t>David M Morens, Gregory K Folkers, Anthony S Fauci, Emerging infections: a perpetual challenge</a:t>
            </a:r>
          </a:p>
          <a:p>
            <a:endParaRPr lang="en-ZA" sz="1100"/>
          </a:p>
        </p:txBody>
      </p:sp>
      <p:sp>
        <p:nvSpPr>
          <p:cNvPr id="37915" name="Rectangle 28"/>
          <p:cNvSpPr>
            <a:spLocks noChangeArrowheads="1"/>
          </p:cNvSpPr>
          <p:nvPr/>
        </p:nvSpPr>
        <p:spPr bwMode="auto">
          <a:xfrm>
            <a:off x="381000" y="61722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(1977–2007)</a:t>
            </a:r>
          </a:p>
        </p:txBody>
      </p:sp>
      <p:sp>
        <p:nvSpPr>
          <p:cNvPr id="37916" name="TextBox 14"/>
          <p:cNvSpPr txBox="1">
            <a:spLocks noChangeArrowheads="1"/>
          </p:cNvSpPr>
          <p:nvPr/>
        </p:nvSpPr>
        <p:spPr bwMode="auto">
          <a:xfrm>
            <a:off x="5867400" y="571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>
                <a:solidFill>
                  <a:srgbClr val="66FF33"/>
                </a:solidFill>
              </a:rPr>
              <a:t>H5N2 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Urinary tract infections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Urinary tract infections </a:t>
            </a:r>
            <a:r>
              <a:rPr lang="en-US" dirty="0" smtClean="0">
                <a:solidFill>
                  <a:srgbClr val="FFC000"/>
                </a:solidFill>
              </a:rPr>
              <a:t>(UTIs) </a:t>
            </a:r>
            <a:r>
              <a:rPr lang="en-US" dirty="0" smtClean="0"/>
              <a:t>are more common in women than men - until advanced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Urinary tract infections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men, </a:t>
            </a:r>
            <a:r>
              <a:rPr lang="en-US" dirty="0" err="1" smtClean="0"/>
              <a:t>bacteriuria</a:t>
            </a:r>
            <a:r>
              <a:rPr lang="en-US" dirty="0" smtClean="0"/>
              <a:t> becomes increasingly prevalent with age, </a:t>
            </a:r>
          </a:p>
          <a:p>
            <a:pPr lvl="1"/>
            <a:r>
              <a:rPr lang="en-US" dirty="0" smtClean="0"/>
              <a:t>largely as a result of urethral obstruction caused by prostatic hypertrophy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prevalence of </a:t>
            </a:r>
            <a:r>
              <a:rPr lang="en-US" dirty="0" err="1" smtClean="0"/>
              <a:t>bacteriuria</a:t>
            </a:r>
            <a:r>
              <a:rPr lang="en-US" dirty="0" smtClean="0"/>
              <a:t> in the elderly is approximately 10% in men and 20% in women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upload.wikimedia.org/wikipedia/commons/9/9b/Bacteriuria_pyuri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477000" cy="6224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533400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Bacteriuria</a:t>
            </a:r>
            <a:endParaRPr lang="en-Z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Urinary tract infections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Asymptomatic </a:t>
            </a:r>
            <a:r>
              <a:rPr lang="en-US" dirty="0" err="1" smtClean="0">
                <a:solidFill>
                  <a:srgbClr val="FFC000"/>
                </a:solidFill>
              </a:rPr>
              <a:t>bacteriuria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in the elderly does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require antibiotic therapy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Functionally disabled elderly individuals are </a:t>
            </a:r>
            <a:r>
              <a:rPr lang="en-US" dirty="0" smtClean="0">
                <a:solidFill>
                  <a:srgbClr val="FFC000"/>
                </a:solidFill>
              </a:rPr>
              <a:t>more prone </a:t>
            </a:r>
            <a:r>
              <a:rPr lang="en-US" dirty="0" smtClean="0"/>
              <a:t>to have </a:t>
            </a:r>
            <a:r>
              <a:rPr lang="en-US" dirty="0" err="1" smtClean="0"/>
              <a:t>bacteriuria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 to treat?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Symptomatic UTI should always be treated in older individuals</a:t>
            </a:r>
          </a:p>
          <a:p>
            <a:r>
              <a:rPr lang="en-US" dirty="0" smtClean="0"/>
              <a:t>Antibiotic selection should be guided by a Gram-stained specimen of urine and the patient's history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Residence in a nursing home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Recent hospital stays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Previous antibiotic therapy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History of multiple UTIs are all associated with more resistant organisms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UTI in elder patients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Urinary catheters are a significant cause of UTI in the elderly</a:t>
            </a:r>
          </a:p>
          <a:p>
            <a:r>
              <a:rPr lang="en-US" dirty="0" smtClean="0"/>
              <a:t>These devices should be avoided whenever possible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Virtually all patients with indwelling catheters in place for 30 days or longer are </a:t>
            </a:r>
            <a:r>
              <a:rPr lang="en-US" dirty="0" err="1" smtClean="0">
                <a:solidFill>
                  <a:srgbClr val="FFC000"/>
                </a:solidFill>
              </a:rPr>
              <a:t>bacteriuric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990600" y="1981200"/>
            <a:ext cx="65748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Enterobacteriaceae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Escherichia coli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(50% of infections)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Staphylococcus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spp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Staphylococcus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aureus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including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MRSA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Staphylococcus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epidermidis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Enterococcus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spp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Enterococcus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faecalis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Oxidase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-positive Gram-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negative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organisms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Pseudomonas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aeruginosa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Fungi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Candida </a:t>
            </a:r>
            <a:r>
              <a:rPr kumimoji="0" lang="fr-FR" sz="2400" b="0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spp</a:t>
            </a:r>
            <a:r>
              <a:rPr kumimoji="0" lang="fr-FR" sz="2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4" name="Picture 2" descr="http://www.bsac.org.uk/pyxis/Images/i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-792163"/>
            <a:ext cx="190500" cy="190500"/>
          </a:xfrm>
          <a:prstGeom prst="rect">
            <a:avLst/>
          </a:prstGeom>
          <a:noFill/>
        </p:spPr>
      </p:pic>
      <p:pic>
        <p:nvPicPr>
          <p:cNvPr id="125955" name="Picture 3" descr="http://www.bsac.org.uk/pyxis/Images/igi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-457200"/>
            <a:ext cx="190500" cy="190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533400"/>
            <a:ext cx="6513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Etiology of Nosocomial UTI </a:t>
            </a:r>
            <a:endParaRPr lang="en-ZA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362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 smtClean="0">
                <a:solidFill>
                  <a:srgbClr val="FFC000"/>
                </a:solidFill>
              </a:rPr>
              <a:t>Medically significant </a:t>
            </a:r>
            <a:r>
              <a:rPr lang="en-ZA" b="1" i="1" dirty="0" smtClean="0">
                <a:solidFill>
                  <a:srgbClr val="FFC000"/>
                </a:solidFill>
              </a:rPr>
              <a:t>Candida</a:t>
            </a:r>
            <a:r>
              <a:rPr lang="en-ZA" b="1" dirty="0" smtClean="0">
                <a:solidFill>
                  <a:srgbClr val="FFC000"/>
                </a:solidFill>
              </a:rPr>
              <a:t> species</a:t>
            </a:r>
          </a:p>
          <a:p>
            <a:endParaRPr lang="en-ZA" b="1" dirty="0" smtClean="0">
              <a:solidFill>
                <a:srgbClr val="FFC000"/>
              </a:solidFill>
            </a:endParaRPr>
          </a:p>
          <a:p>
            <a:pPr lvl="1"/>
            <a:r>
              <a:rPr lang="en-ZA" i="1" dirty="0" smtClean="0"/>
              <a:t>C </a:t>
            </a:r>
            <a:r>
              <a:rPr lang="en-ZA" i="1" dirty="0" err="1" smtClean="0"/>
              <a:t>albicans</a:t>
            </a:r>
            <a:r>
              <a:rPr lang="en-ZA" dirty="0" smtClean="0"/>
              <a:t> (50- 60%)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glabrata</a:t>
            </a:r>
            <a:r>
              <a:rPr lang="en-ZA" dirty="0" smtClean="0"/>
              <a:t> (15-20%) </a:t>
            </a:r>
          </a:p>
          <a:p>
            <a:pPr lvl="1"/>
            <a:r>
              <a:rPr lang="en-ZA" i="1" dirty="0" smtClean="0"/>
              <a:t>C </a:t>
            </a:r>
            <a:r>
              <a:rPr lang="en-ZA" i="1" dirty="0" err="1" smtClean="0"/>
              <a:t>parapsilosis</a:t>
            </a:r>
            <a:r>
              <a:rPr lang="en-ZA" dirty="0" smtClean="0"/>
              <a:t> (10-20%)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tropicalis</a:t>
            </a:r>
            <a:r>
              <a:rPr lang="en-ZA" dirty="0" smtClean="0"/>
              <a:t> (6-12%)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krusei</a:t>
            </a:r>
            <a:r>
              <a:rPr lang="en-ZA" dirty="0" smtClean="0"/>
              <a:t> (1-3%)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kefyr</a:t>
            </a:r>
            <a:r>
              <a:rPr lang="en-ZA" dirty="0" smtClean="0"/>
              <a:t> (&lt;5%)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guilliermondi</a:t>
            </a:r>
            <a:r>
              <a:rPr lang="en-ZA" dirty="0" smtClean="0"/>
              <a:t> (&lt;5%)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lusitaniae</a:t>
            </a:r>
            <a:r>
              <a:rPr lang="en-ZA" dirty="0" smtClean="0"/>
              <a:t> (&lt;5%) </a:t>
            </a:r>
          </a:p>
          <a:p>
            <a:pPr lvl="1"/>
            <a:r>
              <a:rPr lang="en-ZA" i="1" dirty="0" smtClean="0"/>
              <a:t>Candida </a:t>
            </a:r>
            <a:r>
              <a:rPr lang="en-ZA" i="1" dirty="0" err="1" smtClean="0"/>
              <a:t>dubliniensis</a:t>
            </a:r>
            <a:r>
              <a:rPr lang="en-ZA" i="1" dirty="0" smtClean="0"/>
              <a:t>,</a:t>
            </a:r>
            <a:r>
              <a:rPr lang="en-ZA" dirty="0" smtClean="0"/>
              <a:t> primarily HIV </a:t>
            </a:r>
            <a:endParaRPr lang="en-ZA" dirty="0"/>
          </a:p>
        </p:txBody>
      </p:sp>
      <p:pic>
        <p:nvPicPr>
          <p:cNvPr id="57346" name="Picture 2" descr="http://www.ann-clinmicrob.com/content/figures/1476-0711-2-8-1.jpg"/>
          <p:cNvPicPr>
            <a:picLocks noChangeAspect="1" noChangeArrowheads="1"/>
          </p:cNvPicPr>
          <p:nvPr/>
        </p:nvPicPr>
        <p:blipFill>
          <a:blip r:embed="rId2" cstate="print"/>
          <a:srcRect l="10907" t="2913" r="12966" b="9282"/>
          <a:stretch>
            <a:fillRect/>
          </a:stretch>
        </p:blipFill>
        <p:spPr bwMode="auto">
          <a:xfrm>
            <a:off x="228600" y="2057400"/>
            <a:ext cx="4343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609600"/>
            <a:ext cx="63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Candida species in Nature </a:t>
            </a:r>
            <a:endParaRPr lang="en-ZA" sz="4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6324600"/>
            <a:ext cx="2832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i="1" dirty="0" err="1" smtClean="0">
                <a:solidFill>
                  <a:srgbClr val="FFC000"/>
                </a:solidFill>
              </a:rPr>
              <a:t>Clin</a:t>
            </a:r>
            <a:r>
              <a:rPr lang="en-ZA" sz="1400" i="1" dirty="0" smtClean="0">
                <a:solidFill>
                  <a:srgbClr val="FFC000"/>
                </a:solidFill>
              </a:rPr>
              <a:t> Infect Dis</a:t>
            </a:r>
            <a:r>
              <a:rPr lang="en-ZA" sz="1400" dirty="0" smtClean="0">
                <a:solidFill>
                  <a:srgbClr val="FFC000"/>
                </a:solidFill>
              </a:rPr>
              <a:t>. 2006;43:S15-S27.</a:t>
            </a:r>
            <a:endParaRPr lang="en-ZA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vercomingcandida.com/images/morph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71600"/>
            <a:ext cx="6858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1600200"/>
            <a:ext cx="1905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</a:rPr>
              <a:t>Yeast</a:t>
            </a:r>
          </a:p>
          <a:p>
            <a:endParaRPr lang="en-ZA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600200"/>
            <a:ext cx="2286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3600" dirty="0" err="1" smtClean="0">
                <a:solidFill>
                  <a:srgbClr val="FFFF00"/>
                </a:solidFill>
              </a:rPr>
              <a:t>Hypha</a:t>
            </a:r>
            <a:endParaRPr lang="en-ZA" sz="3600" dirty="0" smtClean="0">
              <a:solidFill>
                <a:srgbClr val="FFFF00"/>
              </a:solidFill>
            </a:endParaRPr>
          </a:p>
          <a:p>
            <a:endParaRPr lang="en-ZA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657671"/>
            <a:ext cx="3657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</a:rPr>
              <a:t>Pseudohyphae</a:t>
            </a:r>
          </a:p>
          <a:p>
            <a:endParaRPr lang="en-ZA" sz="3600" dirty="0">
              <a:solidFill>
                <a:srgbClr val="FFFF00"/>
              </a:solidFill>
            </a:endParaRPr>
          </a:p>
        </p:txBody>
      </p:sp>
      <p:pic>
        <p:nvPicPr>
          <p:cNvPr id="6" name="Picture 3" descr="http://overcomingcandida.com/images/candida_gallery/candida_mi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086600" cy="510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0983" y="609600"/>
            <a:ext cx="891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Candida the shape twister (Dimorphic)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of Candida </a:t>
            </a:r>
            <a:r>
              <a:rPr lang="en-Z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Z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ZA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www.return2health.net/media/catalog/product/cache/1/image/5e06319eda06f020e43594a9c230972d/c/a/candida5_1_1.jpg"/>
          <p:cNvPicPr>
            <a:picLocks noChangeAspect="1" noChangeArrowheads="1"/>
          </p:cNvPicPr>
          <p:nvPr/>
        </p:nvPicPr>
        <p:blipFill>
          <a:blip r:embed="rId2" cstate="print"/>
          <a:srcRect t="26891" b="21008"/>
          <a:stretch>
            <a:fillRect/>
          </a:stretch>
        </p:blipFill>
        <p:spPr bwMode="auto">
          <a:xfrm>
            <a:off x="152400" y="1295400"/>
            <a:ext cx="8756854" cy="434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601980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PPV = 95% ??????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conosystemics.com/media-files/World_Population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8932863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4313" y="1285875"/>
            <a:ext cx="4572000" cy="590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pitchFamily="34" charset="0"/>
              </a:rPr>
              <a:t>It took all of history up until 1830 to put 1 billion people on the planet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4313" y="1928813"/>
            <a:ext cx="4572000" cy="590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pitchFamily="34" charset="0"/>
              </a:rPr>
              <a:t>By 1930, 100 years later, there were 2 billion people on the planet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4313" y="2571750"/>
            <a:ext cx="4572000" cy="590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pitchFamily="34" charset="0"/>
              </a:rPr>
              <a:t>By 1974, 44 years later, there were 3 billion people on the plane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4313" y="3214688"/>
            <a:ext cx="4572000" cy="590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pitchFamily="34" charset="0"/>
              </a:rPr>
              <a:t>By 1986, 12 years later, there were 4 billion people on the planet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313" y="3857625"/>
            <a:ext cx="4572000" cy="8397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pitchFamily="34" charset="0"/>
              </a:rPr>
              <a:t>The world population now stands at 7 billion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Calibri" pitchFamily="34" charset="0"/>
              </a:rPr>
              <a:t>“</a:t>
            </a:r>
            <a:r>
              <a:rPr lang="en-US" b="1">
                <a:latin typeface="Calibri" pitchFamily="34" charset="0"/>
              </a:rPr>
              <a:t>It now takes only 4 days to replace one million people.</a:t>
            </a:r>
            <a:r>
              <a:rPr lang="en-US" altLang="en-US" b="1">
                <a:latin typeface="Calibri" pitchFamily="34" charset="0"/>
              </a:rPr>
              <a:t>”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kininfection.com/images/ImgLib/Large_380/Folliculitis/Folliculitis_MRSA_004.jpg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203290" cy="2743200"/>
          </a:xfrm>
          <a:prstGeom prst="rect">
            <a:avLst/>
          </a:prstGeom>
          <a:noFill/>
        </p:spPr>
      </p:pic>
      <p:pic>
        <p:nvPicPr>
          <p:cNvPr id="41988" name="Picture 4" descr="http://www.skininfection.com/images/ImgLib/Large_380/Folliculitis/Folliculitis_MRSA_003.jpg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4086532" cy="2667000"/>
          </a:xfrm>
          <a:prstGeom prst="rect">
            <a:avLst/>
          </a:prstGeom>
          <a:noFill/>
        </p:spPr>
      </p:pic>
      <p:pic>
        <p:nvPicPr>
          <p:cNvPr id="41990" name="Picture 6" descr="http://www.skininfection.com/images/ImgLib/Large_380/Folliculitis/Sycosis_Barbae_Staphyloccocal_Folliculitis_001.jpg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710" y="3657600"/>
            <a:ext cx="420329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5052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i="1" dirty="0" smtClean="0"/>
              <a:t>S </a:t>
            </a:r>
            <a:r>
              <a:rPr lang="en-ZA" i="1" dirty="0" err="1" smtClean="0"/>
              <a:t>aureus</a:t>
            </a:r>
            <a:r>
              <a:rPr lang="en-ZA" i="1" dirty="0" smtClean="0"/>
              <a:t> 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3200400" y="4648200"/>
            <a:ext cx="153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i="1" dirty="0" smtClean="0"/>
              <a:t>P </a:t>
            </a:r>
            <a:r>
              <a:rPr lang="en-ZA" i="1" dirty="0" err="1" smtClean="0"/>
              <a:t>aeruginosa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6248400" y="648866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i="1" dirty="0" smtClean="0"/>
              <a:t>Candida</a:t>
            </a:r>
            <a:r>
              <a:rPr lang="en-ZA" dirty="0" smtClean="0"/>
              <a:t> species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609600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Folliculitis 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47323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Pneumonia </a:t>
            </a:r>
            <a:endParaRPr lang="en-ZA" sz="7200" dirty="0"/>
          </a:p>
        </p:txBody>
      </p:sp>
      <p:pic>
        <p:nvPicPr>
          <p:cNvPr id="1026" name="Picture 2" descr="http://www.zegin.de/cms/images/stories/topten/pneumonia/1.jpg"/>
          <p:cNvPicPr>
            <a:picLocks noChangeAspect="1" noChangeArrowheads="1"/>
          </p:cNvPicPr>
          <p:nvPr/>
        </p:nvPicPr>
        <p:blipFill>
          <a:blip r:embed="rId2" cstate="print"/>
          <a:srcRect t="10498" b="5703"/>
          <a:stretch>
            <a:fillRect/>
          </a:stretch>
        </p:blipFill>
        <p:spPr bwMode="auto">
          <a:xfrm>
            <a:off x="1524000" y="1752600"/>
            <a:ext cx="5867400" cy="465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Pneumonia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etiology of pulmonary infections in elderly individuals is somewhat different from that in younger adults</a:t>
            </a:r>
          </a:p>
          <a:p>
            <a:pPr lvl="1"/>
            <a:r>
              <a:rPr lang="en-US" dirty="0" smtClean="0"/>
              <a:t>Respiratory </a:t>
            </a:r>
            <a:r>
              <a:rPr lang="en-US" dirty="0" err="1" smtClean="0"/>
              <a:t>syncytial</a:t>
            </a:r>
            <a:r>
              <a:rPr lang="en-US" dirty="0" smtClean="0"/>
              <a:t> virus (RSV)</a:t>
            </a:r>
          </a:p>
          <a:p>
            <a:pPr lvl="1"/>
            <a:r>
              <a:rPr lang="en-US" dirty="0" smtClean="0"/>
              <a:t>Influenza virus </a:t>
            </a:r>
          </a:p>
          <a:p>
            <a:pPr lvl="1"/>
            <a:r>
              <a:rPr lang="en-US" i="1" dirty="0" err="1" smtClean="0"/>
              <a:t>Chlamydophila</a:t>
            </a:r>
            <a:r>
              <a:rPr lang="en-US" i="1" dirty="0" smtClean="0"/>
              <a:t> pneumoniae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 common organisms are: </a:t>
            </a:r>
          </a:p>
          <a:p>
            <a:pPr lvl="1"/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lvl="1"/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rs.els-cdn.com/content/image/1-s2.0-S0264410X09010068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8147"/>
            <a:ext cx="8382000" cy="481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Pneumonia – clinical presentation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Clinical presentation of pneumonia is usually muted</a:t>
            </a:r>
          </a:p>
          <a:p>
            <a:pPr lvl="1"/>
            <a:r>
              <a:rPr lang="en-US" dirty="0" smtClean="0"/>
              <a:t>Temperatures of patients with bacteremic pneumococcal pneumonia are lower  to  absent</a:t>
            </a:r>
          </a:p>
          <a:p>
            <a:pPr lvl="1"/>
            <a:r>
              <a:rPr lang="en-US" dirty="0" smtClean="0"/>
              <a:t>Cough may be absent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Very elderly patients (&gt;80 years) are more likely to be: </a:t>
            </a:r>
          </a:p>
          <a:p>
            <a:pPr lvl="1"/>
            <a:r>
              <a:rPr lang="en-US" dirty="0" err="1" smtClean="0"/>
              <a:t>Afebrile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Changed mental status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Less likely to complain of: </a:t>
            </a:r>
          </a:p>
          <a:p>
            <a:pPr lvl="1"/>
            <a:r>
              <a:rPr lang="en-US" dirty="0" err="1" smtClean="0"/>
              <a:t>Pleuritic</a:t>
            </a:r>
            <a:r>
              <a:rPr lang="en-US" dirty="0" smtClean="0"/>
              <a:t> chest pain 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err="1" smtClean="0"/>
              <a:t>Myalgia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Dilirium</a:t>
            </a:r>
            <a:r>
              <a:rPr lang="en-US" dirty="0" smtClean="0"/>
              <a:t> - acronym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dirty="0" err="1" smtClean="0"/>
              <a:t>ascular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 </a:t>
            </a:r>
            <a:r>
              <a:rPr lang="en-US" dirty="0" smtClean="0"/>
              <a:t>	</a:t>
            </a:r>
            <a:r>
              <a:rPr lang="en-US" dirty="0" err="1" smtClean="0"/>
              <a:t>nfections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 	</a:t>
            </a:r>
            <a:r>
              <a:rPr lang="en-US" dirty="0" err="1" smtClean="0"/>
              <a:t>rouma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 	</a:t>
            </a:r>
            <a:r>
              <a:rPr lang="en-US" dirty="0" err="1" smtClean="0"/>
              <a:t>utoimmun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 	</a:t>
            </a:r>
            <a:r>
              <a:rPr lang="en-US" dirty="0" err="1" smtClean="0"/>
              <a:t>etabolic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dirty="0" err="1" smtClean="0"/>
              <a:t>atrogenic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dirty="0" smtClean="0"/>
              <a:t> 	</a:t>
            </a:r>
            <a:r>
              <a:rPr lang="en-US" dirty="0" err="1" smtClean="0"/>
              <a:t>eoplastic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 	</a:t>
            </a:r>
            <a:r>
              <a:rPr lang="en-US" dirty="0" err="1" smtClean="0"/>
              <a:t>iezures</a:t>
            </a:r>
            <a:endParaRPr lang="en-US" dirty="0"/>
          </a:p>
        </p:txBody>
      </p:sp>
      <p:pic>
        <p:nvPicPr>
          <p:cNvPr id="44034" name="Picture 2" descr="http://t2.gstatic.com/images?q=tbn:1e9Ky3bwRkqunM:http://2.bp.blogspot.com/_Pqpmm2T6j4g/SWYUi1DqcVI/AAAAAAAAG34/3pTROpd8EtE/s400/DeliriumTrem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3657600" cy="348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Approach to the elder patient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Culture the blood and sputum of elderly patients </a:t>
            </a:r>
          </a:p>
          <a:p>
            <a:pPr lvl="1"/>
            <a:r>
              <a:rPr lang="en-US" dirty="0" err="1" smtClean="0"/>
              <a:t>Bronchoalveolar</a:t>
            </a:r>
            <a:r>
              <a:rPr lang="en-US" dirty="0" smtClean="0"/>
              <a:t> </a:t>
            </a:r>
            <a:r>
              <a:rPr lang="en-US" dirty="0" err="1" smtClean="0"/>
              <a:t>lavage</a:t>
            </a:r>
            <a:r>
              <a:rPr lang="en-US" dirty="0" smtClean="0"/>
              <a:t> or by use of a covered brush</a:t>
            </a:r>
          </a:p>
          <a:p>
            <a:r>
              <a:rPr lang="en-US" dirty="0" smtClean="0"/>
              <a:t>Invasive procedures are reserved for uncommon bacterial pathogens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 t="5709" b="42908"/>
          <a:stretch>
            <a:fillRect/>
          </a:stretch>
        </p:blipFill>
        <p:spPr bwMode="auto">
          <a:xfrm>
            <a:off x="381000" y="1371600"/>
            <a:ext cx="8420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725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Community acquired  Pneumonia</a:t>
            </a:r>
            <a:endParaRPr lang="en-ZA" sz="4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3352800"/>
            <a:ext cx="2438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990600" y="5486400"/>
            <a:ext cx="19812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9331"/>
          <a:stretch>
            <a:fillRect/>
          </a:stretch>
        </p:blipFill>
        <p:spPr bwMode="auto">
          <a:xfrm>
            <a:off x="381000" y="1219200"/>
            <a:ext cx="8420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219200"/>
            <a:ext cx="2044149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                                        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81000"/>
            <a:ext cx="725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</a:rPr>
              <a:t>Community acquired  Pneumonia</a:t>
            </a:r>
            <a:endParaRPr lang="en-ZA" sz="4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057400"/>
            <a:ext cx="27432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Nosocomial pneumonia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Hospitalised</a:t>
            </a:r>
            <a:r>
              <a:rPr lang="en-US" dirty="0" smtClean="0"/>
              <a:t> elder patients  (&gt; 65 ) developed pneumonia twice as often as younger patients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Risk factors for nosocomial pneumonia included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Poor nutrition</a:t>
            </a:r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Endotracheal</a:t>
            </a:r>
            <a:r>
              <a:rPr lang="en-US" dirty="0" smtClean="0">
                <a:solidFill>
                  <a:srgbClr val="00B0F0"/>
                </a:solidFill>
              </a:rPr>
              <a:t> intubation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Neuromuscular disease</a:t>
            </a:r>
          </a:p>
          <a:p>
            <a:r>
              <a:rPr lang="en-US" dirty="0" smtClean="0"/>
              <a:t>Mortality of patients with respiratory disease in intensive care units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Age  (effect)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Co-morbid conditions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648382-E0E9-4781-BFE2-B75F2030086F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09600" y="990600"/>
          <a:ext cx="7629525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6526440" imgH="4692960" progId="CorelDRAW.Graphic.10">
                  <p:link updateAutomatic="1"/>
                </p:oleObj>
              </mc:Choice>
              <mc:Fallback>
                <p:oleObj name="CorelDRAW" r:id="rId3" imgW="6526440" imgH="4692960" progId="CorelDRAW.Graphic.10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7629525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990600" y="228600"/>
            <a:ext cx="737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</a:rPr>
              <a:t>Increase in Global temperature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Nosocomial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Initial broad-spectrum coverage that includes </a:t>
            </a:r>
            <a:r>
              <a:rPr lang="en-US" i="1" dirty="0" smtClean="0">
                <a:solidFill>
                  <a:srgbClr val="FFFF00"/>
                </a:solidFill>
              </a:rPr>
              <a:t>P. aeruginosa</a:t>
            </a:r>
            <a:r>
              <a:rPr lang="en-US" dirty="0" smtClean="0">
                <a:solidFill>
                  <a:srgbClr val="FFFF00"/>
                </a:solidFill>
              </a:rPr>
              <a:t>  cover </a:t>
            </a:r>
          </a:p>
          <a:p>
            <a:pPr lvl="1"/>
            <a:r>
              <a:rPr lang="en-US" dirty="0" smtClean="0"/>
              <a:t>Carbapenem</a:t>
            </a:r>
          </a:p>
          <a:p>
            <a:pPr lvl="1"/>
            <a:r>
              <a:rPr lang="en-US" dirty="0" smtClean="0"/>
              <a:t>Broad-spectrum β-</a:t>
            </a:r>
            <a:r>
              <a:rPr lang="en-US" dirty="0" err="1" smtClean="0"/>
              <a:t>lactam</a:t>
            </a:r>
            <a:r>
              <a:rPr lang="en-US" dirty="0" smtClean="0"/>
              <a:t> plus an </a:t>
            </a:r>
            <a:r>
              <a:rPr lang="en-US" dirty="0" err="1" smtClean="0"/>
              <a:t>aminoglycoside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Broad-spectrum </a:t>
            </a:r>
            <a:r>
              <a:rPr lang="en-US" dirty="0" err="1" smtClean="0"/>
              <a:t>quinolones</a:t>
            </a:r>
            <a:r>
              <a:rPr lang="en-US" dirty="0" smtClean="0"/>
              <a:t> are promising agents for nursing home-acquired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pneumonia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609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Studies demonstrated substantial decline in the incidence of both </a:t>
            </a:r>
          </a:p>
          <a:p>
            <a:pPr lvl="1"/>
            <a:r>
              <a:rPr lang="en-US" dirty="0" smtClean="0"/>
              <a:t>hospitalization and death  </a:t>
            </a:r>
          </a:p>
          <a:p>
            <a:pPr lvl="2"/>
            <a:r>
              <a:rPr lang="en-US" dirty="0" smtClean="0"/>
              <a:t>After immunization with the pneumococcal polysaccharide vaccine </a:t>
            </a:r>
          </a:p>
          <a:p>
            <a:pPr lvl="2"/>
            <a:r>
              <a:rPr lang="en-US" dirty="0" smtClean="0"/>
              <a:t>Influenza vaccine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Prophylaxis  for influenza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Risk of invasive pneumococcal disease in elderly adults, by age group and chronic illness </a:t>
            </a:r>
            <a:r>
              <a:rPr lang="en-GB" sz="2800" b="1" dirty="0" smtClean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category</a:t>
            </a:r>
            <a:endParaRPr lang="en-GB" sz="2800" b="1" dirty="0">
              <a:solidFill>
                <a:srgbClr val="FFFF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40" y="1428630"/>
            <a:ext cx="7804800" cy="3993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charset="0"/>
                <a:ea typeface="msgothic" charset="0"/>
                <a:cs typeface="msgothic" charset="0"/>
              </a:rPr>
              <a:t>Plotkin</a:t>
            </a:r>
            <a:r>
              <a:rPr lang="en-GB" sz="1100" b="1" dirty="0">
                <a:latin typeface="Arial" charset="0"/>
                <a:ea typeface="msgothic" charset="0"/>
                <a:cs typeface="msgothic" charset="0"/>
              </a:rPr>
              <a:t> S et al. </a:t>
            </a:r>
            <a:r>
              <a:rPr lang="en-GB" sz="1100" b="1" dirty="0" err="1">
                <a:latin typeface="Arial" charset="0"/>
                <a:ea typeface="msgothic" charset="0"/>
                <a:cs typeface="msgothic" charset="0"/>
              </a:rPr>
              <a:t>Clin</a:t>
            </a:r>
            <a:r>
              <a:rPr lang="en-GB" sz="1100" b="1" dirty="0">
                <a:latin typeface="Arial" charset="0"/>
                <a:ea typeface="msgothic" charset="0"/>
                <a:cs typeface="msgothic" charset="0"/>
              </a:rPr>
              <a:t> Infect Dis. 2008;47:1328-1338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 2008 by the Infectious Diseases Society of America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Risk of invasive pneumococcal disease in elderly adults, by age group and chronic illness category. </a:t>
            </a:r>
            <a:r>
              <a:rPr lang="en-ZA" i="1" dirty="0" smtClean="0"/>
              <a:t>Blue bars</a:t>
            </a:r>
            <a:r>
              <a:rPr lang="en-ZA" dirty="0" smtClean="0"/>
              <a:t>, aged 65–79 years; </a:t>
            </a:r>
            <a:r>
              <a:rPr lang="en-ZA" i="1" dirty="0" smtClean="0"/>
              <a:t>red bars</a:t>
            </a:r>
            <a:r>
              <a:rPr lang="en-ZA" dirty="0" smtClean="0"/>
              <a:t>, aged +80 years. </a:t>
            </a:r>
            <a:endParaRPr lang="en-Z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077200" cy="16733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Tuberculosis in the elderly </a:t>
            </a:r>
            <a:endParaRPr lang="en-US" sz="5400" dirty="0"/>
          </a:p>
        </p:txBody>
      </p:sp>
      <p:pic>
        <p:nvPicPr>
          <p:cNvPr id="36866" name="Picture 2" descr="http://www.students.stedwards.edu/aruiz5/Mycobacterium%20tubercul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pan_TB_by_Age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57929"/>
            <a:ext cx="7772400" cy="5448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6159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TB notification in the elderly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028700" y="1066800"/>
          <a:ext cx="71247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724400" y="6324600"/>
            <a:ext cx="381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rbel" pitchFamily="34" charset="0"/>
              </a:rPr>
              <a:t>TAC Electronic Newsletter June 2006</a:t>
            </a:r>
            <a:endParaRPr lang="en-US">
              <a:latin typeface="Corbel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Corbel" pitchFamily="34" charset="0"/>
              </a:rPr>
              <a:t>Death rates in South Africa </a:t>
            </a:r>
          </a:p>
        </p:txBody>
      </p:sp>
      <p:sp>
        <p:nvSpPr>
          <p:cNvPr id="11" name="Oval 10"/>
          <p:cNvSpPr/>
          <p:nvPr/>
        </p:nvSpPr>
        <p:spPr>
          <a:xfrm rot="5400000">
            <a:off x="5753100" y="4305300"/>
            <a:ext cx="838200" cy="2438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28600" y="3124200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</a:rPr>
              <a:t>Tuberculosis in  the elderly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to diagnosing tuberculosis in the elderly is to maintain a </a:t>
            </a:r>
            <a:r>
              <a:rPr lang="en-US" dirty="0" smtClean="0">
                <a:solidFill>
                  <a:srgbClr val="FFC000"/>
                </a:solidFill>
              </a:rPr>
              <a:t>high index of suspicion</a:t>
            </a:r>
          </a:p>
          <a:p>
            <a:r>
              <a:rPr lang="en-US" dirty="0" smtClean="0"/>
              <a:t>In the elderly symptoms may be atypical</a:t>
            </a:r>
          </a:p>
          <a:p>
            <a:pPr lvl="1"/>
            <a:r>
              <a:rPr lang="en-US" dirty="0" smtClean="0"/>
              <a:t>Fever, weight loss, night sweats, sputum production, and </a:t>
            </a:r>
            <a:r>
              <a:rPr lang="en-US" dirty="0" err="1" smtClean="0"/>
              <a:t>hemoptysis</a:t>
            </a:r>
            <a:r>
              <a:rPr lang="en-US" dirty="0" smtClean="0"/>
              <a:t> were all significantly less common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Three of four elderly patients with tuberculosis have pulmonary involvement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66800" y="228600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Corbel" pitchFamily="34" charset="0"/>
              </a:rPr>
              <a:t>Microscopy (125 years)</a:t>
            </a:r>
            <a:r>
              <a:rPr lang="en-US" sz="3200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endParaRPr lang="en-US" sz="3200" dirty="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121858" name="Picture 2" descr="http://www.public.asu.edu/~shaydel/images/tb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43400"/>
            <a:ext cx="8153400" cy="150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1860" name="Picture 4" descr="http://www.finddiagnostics.org/programs/tb/images/microscopy_lab_ethi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781143" cy="288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7154" name="Picture 2" descr="http://www.parazyt.gower.pl/wolsztyn/user/image/robert_ko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330021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Tuberculin skin test</a:t>
            </a:r>
          </a:p>
        </p:txBody>
      </p:sp>
      <p:pic>
        <p:nvPicPr>
          <p:cNvPr id="155651" name="Picture 5" descr="Mantoux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912665" cy="4605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/>
          </p:cNvSpPr>
          <p:nvPr>
            <p:ph type="title" idx="4294967295"/>
          </p:nvPr>
        </p:nvSpPr>
        <p:spPr>
          <a:xfrm>
            <a:off x="588963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GB" b="1" smtClean="0">
                <a:latin typeface="Calibri" pitchFamily="34" charset="0"/>
                <a:cs typeface="Times New Roman" pitchFamily="18" charset="0"/>
              </a:rPr>
              <a:t> </a:t>
            </a:r>
            <a:endParaRPr lang="en-GB" sz="2400" b="1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133600" y="304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>
              <a:latin typeface="Times New Roman" pitchFamily="18" charset="0"/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505200" y="2209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Verdana" pitchFamily="34" charset="0"/>
              </a:rPr>
              <a:t> 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7391400" y="616267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>
                <a:solidFill>
                  <a:schemeClr val="bg1"/>
                </a:solidFill>
              </a:rPr>
              <a:t>(CDC 1995)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4392612" cy="3889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25" y="692150"/>
            <a:ext cx="4587875" cy="3889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0075" y="4611688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/>
              <a:t>CORRECT </a:t>
            </a:r>
            <a:endParaRPr lang="fr-CH" sz="2400" b="1" dirty="0"/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Only the </a:t>
            </a:r>
            <a:r>
              <a:rPr lang="en-GB" sz="2400" b="1" dirty="0" err="1">
                <a:solidFill>
                  <a:srgbClr val="FFFF00"/>
                </a:solidFill>
              </a:rPr>
              <a:t>induration</a:t>
            </a:r>
            <a:r>
              <a:rPr lang="en-GB" sz="2400" b="1" dirty="0">
                <a:solidFill>
                  <a:srgbClr val="FFFF00"/>
                </a:solidFill>
              </a:rPr>
              <a:t> is being</a:t>
            </a:r>
            <a:r>
              <a:rPr lang="fr-CH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</a:rPr>
              <a:t>measured. </a:t>
            </a:r>
            <a:endParaRPr lang="fr-CH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4943475" y="4611688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/>
              <a:t>INCORRECT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The </a:t>
            </a:r>
            <a:r>
              <a:rPr lang="en-GB" sz="2400" b="1" dirty="0" err="1">
                <a:solidFill>
                  <a:srgbClr val="FFFF00"/>
                </a:solidFill>
              </a:rPr>
              <a:t>erythema</a:t>
            </a:r>
            <a:r>
              <a:rPr lang="en-GB" sz="2400" b="1" dirty="0">
                <a:solidFill>
                  <a:srgbClr val="FFFF00"/>
                </a:solidFill>
              </a:rPr>
              <a:t> is being measured.</a:t>
            </a:r>
          </a:p>
          <a:p>
            <a:pPr>
              <a:spcBef>
                <a:spcPct val="50000"/>
              </a:spcBef>
            </a:pP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poverty-picture"/>
          <p:cNvPicPr>
            <a:picLocks noChangeAspect="1" noChangeArrowheads="1"/>
          </p:cNvPicPr>
          <p:nvPr/>
        </p:nvPicPr>
        <p:blipFill>
          <a:blip r:embed="rId3" cstate="print"/>
          <a:srcRect b="28799"/>
          <a:stretch>
            <a:fillRect/>
          </a:stretch>
        </p:blipFill>
        <p:spPr bwMode="auto">
          <a:xfrm>
            <a:off x="228600" y="228600"/>
            <a:ext cx="86868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10"/>
          <p:cNvSpPr txBox="1">
            <a:spLocks noChangeArrowheads="1"/>
          </p:cNvSpPr>
          <p:nvPr/>
        </p:nvSpPr>
        <p:spPr bwMode="auto">
          <a:xfrm>
            <a:off x="7524750" y="6308725"/>
            <a:ext cx="777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latin typeface="Calibri" pitchFamily="34" charset="0"/>
              </a:rPr>
              <a:t>Kevin Carter</a:t>
            </a:r>
          </a:p>
        </p:txBody>
      </p:sp>
      <p:sp>
        <p:nvSpPr>
          <p:cNvPr id="39940" name="Text Box 11"/>
          <p:cNvSpPr txBox="1">
            <a:spLocks noChangeArrowheads="1"/>
          </p:cNvSpPr>
          <p:nvPr/>
        </p:nvSpPr>
        <p:spPr bwMode="auto">
          <a:xfrm>
            <a:off x="4495800" y="457200"/>
            <a:ext cx="4195763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b="1">
                <a:solidFill>
                  <a:schemeClr val="bg1"/>
                </a:solidFill>
              </a:rPr>
              <a:t>Poverty </a:t>
            </a:r>
          </a:p>
          <a:p>
            <a:pPr algn="r" eaLnBrk="0" hangingPunct="0"/>
            <a:r>
              <a:rPr lang="en-US" b="1">
                <a:solidFill>
                  <a:schemeClr val="bg1"/>
                </a:solidFill>
              </a:rPr>
              <a:t>Famine </a:t>
            </a:r>
          </a:p>
          <a:p>
            <a:pPr algn="r" eaLnBrk="0" hangingPunct="0"/>
            <a:r>
              <a:rPr lang="en-US" b="1">
                <a:solidFill>
                  <a:schemeClr val="bg1"/>
                </a:solidFill>
              </a:rPr>
              <a:t>War</a:t>
            </a:r>
          </a:p>
          <a:p>
            <a:pPr algn="r" eaLnBrk="0" hangingPunct="0"/>
            <a:r>
              <a:rPr lang="en-US" b="1">
                <a:solidFill>
                  <a:schemeClr val="bg1"/>
                </a:solidFill>
              </a:rPr>
              <a:t>Emerging and reemerging diseases</a:t>
            </a:r>
          </a:p>
        </p:txBody>
      </p:sp>
      <p:sp>
        <p:nvSpPr>
          <p:cNvPr id="39941" name="Rectangle 12"/>
          <p:cNvSpPr>
            <a:spLocks noChangeArrowheads="1"/>
          </p:cNvSpPr>
          <p:nvPr/>
        </p:nvSpPr>
        <p:spPr bwMode="auto">
          <a:xfrm>
            <a:off x="152400" y="152400"/>
            <a:ext cx="8839200" cy="67056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6934200" y="6324600"/>
            <a:ext cx="1757363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chemeClr val="bg1"/>
                </a:solidFill>
              </a:rPr>
              <a:t>Photo by: Kevin Carter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ncprheum0571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6400800" cy="565140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990600" y="152400"/>
            <a:ext cx="772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Interferon gamma release assays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057400"/>
            <a:ext cx="25908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Overnight incubation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752600"/>
            <a:ext cx="3403496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Isolation of white blood cells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495800"/>
            <a:ext cx="2069797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Interferon gamma </a:t>
            </a:r>
          </a:p>
          <a:p>
            <a:pPr algn="ctr"/>
            <a:r>
              <a:rPr lang="en-US" dirty="0" smtClean="0"/>
              <a:t>Detection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2667000"/>
            <a:ext cx="3048000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Effector</a:t>
            </a:r>
            <a:r>
              <a:rPr lang="en-US" dirty="0" smtClean="0"/>
              <a:t> memory cells </a:t>
            </a:r>
          </a:p>
          <a:p>
            <a:pPr algn="ctr"/>
            <a:r>
              <a:rPr lang="en-US" dirty="0" smtClean="0"/>
              <a:t>release Interferon gamma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724400"/>
            <a:ext cx="1556836" cy="369332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Spot counter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0480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Quantiferon</a:t>
            </a:r>
            <a:endParaRPr lang="en-US" dirty="0" smtClean="0"/>
          </a:p>
          <a:p>
            <a:r>
              <a:rPr lang="en-US" dirty="0" smtClean="0"/>
              <a:t>Gold </a:t>
            </a:r>
            <a:r>
              <a:rPr lang="en-US" dirty="0" err="1" smtClean="0"/>
              <a:t>asssay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29718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TB spot </a:t>
            </a:r>
          </a:p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398767.fig.001"/>
          <p:cNvPicPr>
            <a:picLocks noChangeAspect="1" noChangeArrowheads="1"/>
          </p:cNvPicPr>
          <p:nvPr/>
        </p:nvPicPr>
        <p:blipFill>
          <a:blip r:embed="rId2" cstate="print"/>
          <a:srcRect r="22742" b="24528"/>
          <a:stretch>
            <a:fillRect/>
          </a:stretch>
        </p:blipFill>
        <p:spPr bwMode="auto">
          <a:xfrm>
            <a:off x="381000" y="1752600"/>
            <a:ext cx="8221980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9600"/>
            <a:ext cx="6396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Front-loaded microscopy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743200"/>
            <a:ext cx="14478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743200"/>
            <a:ext cx="28194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72400" cy="9144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 sputum's taken early morning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057400"/>
            <a:ext cx="7873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057400"/>
            <a:ext cx="7873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743200"/>
            <a:ext cx="1903085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Morning sputum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2743200"/>
            <a:ext cx="1903085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Morning sputum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398767.fig.001"/>
          <p:cNvPicPr>
            <a:picLocks noChangeAspect="1" noChangeArrowheads="1"/>
          </p:cNvPicPr>
          <p:nvPr/>
        </p:nvPicPr>
        <p:blipFill>
          <a:blip r:embed="rId2" cstate="print"/>
          <a:srcRect r="22742" b="24528"/>
          <a:stretch>
            <a:fillRect/>
          </a:stretch>
        </p:blipFill>
        <p:spPr bwMode="auto">
          <a:xfrm>
            <a:off x="381000" y="1752600"/>
            <a:ext cx="8221980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9600"/>
            <a:ext cx="6396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Front-loaded microscopy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057400"/>
            <a:ext cx="51054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Advantage 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85800" y="52578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1EE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 sputum's taken 1 hour apart, but on the same day</a:t>
            </a: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rgbClr val="C1EE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286000"/>
            <a:ext cx="3762568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Advantage:  </a:t>
            </a:r>
          </a:p>
          <a:p>
            <a:r>
              <a:rPr lang="en-US" dirty="0" smtClean="0"/>
              <a:t>Convenience same day sampling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352800"/>
            <a:ext cx="36576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Limitations :  </a:t>
            </a:r>
          </a:p>
          <a:p>
            <a:r>
              <a:rPr lang="en-US" dirty="0" smtClean="0"/>
              <a:t>The technique does not improve </a:t>
            </a:r>
          </a:p>
          <a:p>
            <a:r>
              <a:rPr lang="en-US" dirty="0" smtClean="0"/>
              <a:t>Poor sensitivity of  microscopy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43200"/>
            <a:ext cx="1903085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Morning sputum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743200"/>
            <a:ext cx="1390124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1h sputum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057400"/>
            <a:ext cx="7873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39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Gene </a:t>
            </a:r>
            <a:r>
              <a:rPr lang="en-US" sz="4800" dirty="0" err="1" smtClean="0">
                <a:solidFill>
                  <a:srgbClr val="FFFF00"/>
                </a:solidFill>
              </a:rPr>
              <a:t>Xpert</a:t>
            </a:r>
            <a:r>
              <a:rPr lang="en-US" sz="4800" dirty="0" smtClean="0">
                <a:solidFill>
                  <a:srgbClr val="FFFF00"/>
                </a:solidFill>
              </a:rPr>
              <a:t> MTB/RIF (NAAT)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18114" name="Picture 2" descr="http://www.finddiagnostics.org/media/press/images/cepheid-xpert-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743200" cy="3621024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770501"/>
            <a:ext cx="4655344" cy="4525963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Advantages:</a:t>
            </a:r>
          </a:p>
          <a:p>
            <a:pPr lvl="1"/>
            <a:r>
              <a:rPr lang="en-US" dirty="0" smtClean="0"/>
              <a:t>Can be used on raw samples</a:t>
            </a:r>
          </a:p>
          <a:p>
            <a:pPr lvl="1"/>
            <a:r>
              <a:rPr lang="en-US" dirty="0" smtClean="0"/>
              <a:t>Results in 2 hours </a:t>
            </a:r>
          </a:p>
          <a:p>
            <a:pPr lvl="1"/>
            <a:r>
              <a:rPr lang="en-US" dirty="0" smtClean="0"/>
              <a:t>Closed system (</a:t>
            </a:r>
            <a:r>
              <a:rPr lang="en-US" dirty="0" err="1" smtClean="0"/>
              <a:t>biosafety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sensitivity/specificity</a:t>
            </a:r>
          </a:p>
          <a:p>
            <a:pPr lvl="1"/>
            <a:r>
              <a:rPr lang="en-US" dirty="0" smtClean="0"/>
              <a:t>Multi-disease platform</a:t>
            </a:r>
          </a:p>
          <a:p>
            <a:pPr lvl="1"/>
            <a:r>
              <a:rPr lang="en-US" dirty="0" err="1" smtClean="0"/>
              <a:t>Rifampicin</a:t>
            </a:r>
            <a:r>
              <a:rPr lang="en-US" dirty="0" smtClean="0"/>
              <a:t> resistance testing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Limitations </a:t>
            </a:r>
          </a:p>
          <a:p>
            <a:pPr lvl="1"/>
            <a:r>
              <a:rPr lang="en-US" dirty="0" smtClean="0"/>
              <a:t>Needs  electricity</a:t>
            </a:r>
          </a:p>
          <a:p>
            <a:pPr lvl="1"/>
            <a:r>
              <a:rPr lang="en-US" dirty="0" smtClean="0"/>
              <a:t>Outset costs expensive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 of TB (</a:t>
            </a:r>
            <a:r>
              <a:rPr lang="en-US" dirty="0" err="1" smtClean="0">
                <a:solidFill>
                  <a:srgbClr val="FFFF00"/>
                </a:solidFill>
              </a:rPr>
              <a:t>Isoniazid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IPT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indicated for an elderly individual who has a history of a positive tuberculin test and no other risk factors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Preventive therapy </a:t>
            </a:r>
            <a:r>
              <a:rPr lang="en-US" dirty="0" smtClean="0"/>
              <a:t>should be the same as for younger individuals: administration of </a:t>
            </a:r>
            <a:r>
              <a:rPr lang="en-US" dirty="0" smtClean="0">
                <a:hlinkClick r:id="" action="ppaction://hlinkfile" tooltip="View drug information"/>
              </a:rPr>
              <a:t>isoniazid</a:t>
            </a:r>
            <a:r>
              <a:rPr lang="en-US" dirty="0" smtClean="0"/>
              <a:t> at 5mg/kg/d once daily for ? 6 months???????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sores and skin infections 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www.documentingreality.com/forum/attachments/f149/121999d1264370884-nasty-bed-sores-pressure-sore-but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562600" cy="418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Pressure sores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 study in nearly 20,000 nursing home patients, the prevalence of pressure sores was </a:t>
            </a:r>
            <a:r>
              <a:rPr lang="en-US" dirty="0" smtClean="0">
                <a:solidFill>
                  <a:srgbClr val="00B0F0"/>
                </a:solidFill>
              </a:rPr>
              <a:t>10.4% after a 1-year stay in a nursing home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Pressure sores occur primarily in individuals with </a:t>
            </a:r>
          </a:p>
          <a:p>
            <a:pPr lvl="1"/>
            <a:r>
              <a:rPr lang="en-US" dirty="0" smtClean="0"/>
              <a:t>Impaired mobility</a:t>
            </a:r>
          </a:p>
          <a:p>
            <a:pPr lvl="1"/>
            <a:r>
              <a:rPr lang="en-US" dirty="0" smtClean="0"/>
              <a:t>Cause is skin necrosis resulting from ischemia</a:t>
            </a:r>
          </a:p>
          <a:p>
            <a:pPr lvl="2"/>
            <a:r>
              <a:rPr lang="en-US" dirty="0" smtClean="0"/>
              <a:t>Local infection</a:t>
            </a:r>
          </a:p>
          <a:p>
            <a:pPr lvl="2"/>
            <a:r>
              <a:rPr lang="en-US" dirty="0" err="1" smtClean="0"/>
              <a:t>Cellulitis</a:t>
            </a:r>
            <a:r>
              <a:rPr lang="en-US" dirty="0" smtClean="0"/>
              <a:t> of surrounding tissue</a:t>
            </a:r>
          </a:p>
          <a:p>
            <a:pPr lvl="2"/>
            <a:r>
              <a:rPr lang="en-US" dirty="0" err="1" smtClean="0"/>
              <a:t>Osteomyelitis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Pressure sores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Assessment  and  prevention </a:t>
            </a:r>
          </a:p>
          <a:p>
            <a:pPr lvl="1"/>
            <a:r>
              <a:rPr lang="en-US" dirty="0" smtClean="0"/>
              <a:t>Monitor patients who are at risk</a:t>
            </a:r>
          </a:p>
          <a:p>
            <a:pPr lvl="1"/>
            <a:r>
              <a:rPr lang="en-US" dirty="0" smtClean="0"/>
              <a:t>Reducing exposure of the skin to pressure</a:t>
            </a:r>
          </a:p>
          <a:p>
            <a:pPr lvl="1"/>
            <a:r>
              <a:rPr lang="en-US" dirty="0" smtClean="0"/>
              <a:t>Maintaining the skin in a clean and dry condition</a:t>
            </a:r>
          </a:p>
          <a:p>
            <a:pPr lvl="1"/>
            <a:r>
              <a:rPr lang="en-US" dirty="0" smtClean="0"/>
              <a:t>Promote good nutritional status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Therapy of pressure ulcers </a:t>
            </a:r>
          </a:p>
          <a:p>
            <a:pPr lvl="1"/>
            <a:r>
              <a:rPr lang="en-US" dirty="0" smtClean="0"/>
              <a:t>Pressure relief</a:t>
            </a:r>
          </a:p>
          <a:p>
            <a:pPr lvl="1"/>
            <a:r>
              <a:rPr lang="en-US" dirty="0" smtClean="0"/>
              <a:t>Appropriate nutrition</a:t>
            </a:r>
          </a:p>
          <a:p>
            <a:pPr lvl="1"/>
            <a:r>
              <a:rPr lang="en-US" dirty="0" smtClean="0"/>
              <a:t>Debridement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 of pressure sores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 treatments </a:t>
            </a:r>
          </a:p>
          <a:p>
            <a:pPr lvl="1"/>
            <a:r>
              <a:rPr lang="en-US" dirty="0" err="1" smtClean="0"/>
              <a:t>Povidone</a:t>
            </a:r>
            <a:r>
              <a:rPr lang="en-US" dirty="0" smtClean="0"/>
              <a:t>-iodine</a:t>
            </a:r>
          </a:p>
          <a:p>
            <a:pPr lvl="1"/>
            <a:r>
              <a:rPr lang="en-US" dirty="0" smtClean="0"/>
              <a:t>Hydrogen peroxide</a:t>
            </a:r>
          </a:p>
          <a:p>
            <a:pPr lvl="1"/>
            <a:r>
              <a:rPr lang="en-US" dirty="0" smtClean="0"/>
              <a:t>Topical antimicrobial agents have not been shown to be effective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Systemic antibiotic therapy should be reserved for infected ulcers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Bacteremia in pressure sores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Aerobes that are commonly recovered include </a:t>
            </a:r>
          </a:p>
          <a:p>
            <a:pPr lvl="1"/>
            <a:r>
              <a:rPr lang="en-US" dirty="0" smtClean="0"/>
              <a:t>Staphylococci</a:t>
            </a:r>
          </a:p>
          <a:p>
            <a:pPr lvl="1"/>
            <a:r>
              <a:rPr lang="en-US" dirty="0" err="1" smtClean="0"/>
              <a:t>Enterococci</a:t>
            </a:r>
            <a:endParaRPr lang="en-US" dirty="0" smtClean="0"/>
          </a:p>
          <a:p>
            <a:pPr lvl="1"/>
            <a:r>
              <a:rPr lang="en-US" i="1" dirty="0" smtClean="0"/>
              <a:t>Proteus mirabilis</a:t>
            </a:r>
          </a:p>
          <a:p>
            <a:pPr lvl="1"/>
            <a:r>
              <a:rPr lang="en-US" i="1" dirty="0" smtClean="0"/>
              <a:t>E. coli</a:t>
            </a:r>
          </a:p>
          <a:p>
            <a:pPr lvl="1"/>
            <a:r>
              <a:rPr lang="en-US" i="1" dirty="0" smtClean="0"/>
              <a:t>Pseudomonas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Anaerobic </a:t>
            </a:r>
          </a:p>
          <a:p>
            <a:pPr lvl="1"/>
            <a:r>
              <a:rPr lang="en-US" i="1" dirty="0" err="1" smtClean="0"/>
              <a:t>Peptostreptococcus</a:t>
            </a:r>
            <a:endParaRPr lang="en-US" i="1" dirty="0" smtClean="0"/>
          </a:p>
          <a:p>
            <a:pPr lvl="1"/>
            <a:r>
              <a:rPr lang="en-US" i="1" dirty="0" err="1" smtClean="0"/>
              <a:t>Bacteroides</a:t>
            </a:r>
            <a:r>
              <a:rPr lang="en-US" i="1" dirty="0" smtClean="0"/>
              <a:t> </a:t>
            </a:r>
            <a:r>
              <a:rPr lang="en-US" i="1" dirty="0" err="1" smtClean="0"/>
              <a:t>fragilis</a:t>
            </a:r>
            <a:endParaRPr lang="en-US" i="1" dirty="0" smtClean="0"/>
          </a:p>
          <a:p>
            <a:pPr lvl="1"/>
            <a:r>
              <a:rPr lang="en-US" i="1" dirty="0" smtClean="0"/>
              <a:t>Clostridium</a:t>
            </a:r>
            <a:r>
              <a:rPr lang="en-US" dirty="0" smtClean="0"/>
              <a:t> spp.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09600" y="838200"/>
            <a:ext cx="79168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>
                <a:solidFill>
                  <a:srgbClr val="FFFF00"/>
                </a:solidFill>
                <a:latin typeface="Corbel" pitchFamily="34" charset="0"/>
              </a:rPr>
              <a:t>Drivers of Infectious diseases/HIV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25908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Driver – legislation and systems of government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8956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Driver – technology and innovation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00"/>
            <a:ext cx="25908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Driver – conflict and war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4419600"/>
            <a:ext cx="2590800" cy="381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Driver – economic factors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5029200"/>
            <a:ext cx="2667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Driver – human activity and social pressures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8600" y="4191000"/>
            <a:ext cx="1981200" cy="381000"/>
          </a:xfrm>
          <a:prstGeom prst="round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Disease pathways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600" y="2590800"/>
            <a:ext cx="1981200" cy="381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Disease sources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81800" y="2971800"/>
            <a:ext cx="1981200" cy="3810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Disease outcomes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420394" y="3580606"/>
            <a:ext cx="1066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72200" y="2819400"/>
            <a:ext cx="53340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324100" y="3619500"/>
            <a:ext cx="2286000" cy="99060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590800" y="3276600"/>
            <a:ext cx="1676400" cy="91440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819400" y="2895600"/>
            <a:ext cx="1219200" cy="91440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71800" y="2667000"/>
            <a:ext cx="914400" cy="53340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71800" y="2286000"/>
            <a:ext cx="990600" cy="304800"/>
          </a:xfrm>
          <a:prstGeom prst="straightConnector1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71800" y="4572000"/>
            <a:ext cx="990600" cy="914400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971800" y="4419600"/>
            <a:ext cx="990600" cy="381000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71800" y="4191000"/>
            <a:ext cx="990600" cy="152400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71800" y="3429000"/>
            <a:ext cx="990600" cy="838200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2628900" y="2857500"/>
            <a:ext cx="1676400" cy="990600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5" name="Rectangle 28"/>
          <p:cNvSpPr>
            <a:spLocks noChangeArrowheads="1"/>
          </p:cNvSpPr>
          <p:nvPr/>
        </p:nvSpPr>
        <p:spPr bwMode="auto">
          <a:xfrm>
            <a:off x="4343400" y="6172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FFFF00"/>
                </a:solidFill>
              </a:rPr>
              <a:t>Foresight</a:t>
            </a:r>
            <a:r>
              <a:rPr lang="en-US" sz="1200">
                <a:solidFill>
                  <a:srgbClr val="FFFF00"/>
                </a:solidFill>
              </a:rPr>
              <a:t>. </a:t>
            </a:r>
            <a:r>
              <a:rPr lang="en-US" sz="1200" b="1" i="1">
                <a:solidFill>
                  <a:srgbClr val="FFFF00"/>
                </a:solidFill>
              </a:rPr>
              <a:t>Infectious Diseases</a:t>
            </a:r>
            <a:r>
              <a:rPr lang="en-US" sz="1200">
                <a:solidFill>
                  <a:srgbClr val="FFFF00"/>
                </a:solidFill>
              </a:rPr>
              <a:t>: preparing for the future. OFFICE OF SCIENCE AND INNOVATION.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981200" y="304800"/>
            <a:ext cx="5486400" cy="16732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Bacteremia </a:t>
            </a:r>
            <a:endParaRPr lang="en-US" sz="7200" dirty="0"/>
          </a:p>
        </p:txBody>
      </p:sp>
      <p:pic>
        <p:nvPicPr>
          <p:cNvPr id="11266" name="Picture 2" descr="http://t2.gstatic.com/images?q=tbn:vG8SQtNiIVFdHM:http://www.kimicontrol.com/microorg/Pseudomonas%20aeruginosa.jpg&amp;t=1"/>
          <p:cNvPicPr>
            <a:picLocks noChangeAspect="1" noChangeArrowheads="1"/>
          </p:cNvPicPr>
          <p:nvPr/>
        </p:nvPicPr>
        <p:blipFill>
          <a:blip r:embed="rId2" cstate="print"/>
          <a:srcRect r="28358"/>
          <a:stretch>
            <a:fillRect/>
          </a:stretch>
        </p:blipFill>
        <p:spPr bwMode="auto">
          <a:xfrm>
            <a:off x="1905000" y="1828800"/>
            <a:ext cx="4724400" cy="462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img.medscape.com/pi/emed/ckb/critical_care/165137-168402-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15200" cy="5635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err="1" smtClean="0">
                <a:solidFill>
                  <a:srgbClr val="FFFF00"/>
                </a:solidFill>
              </a:rPr>
              <a:t>Bacteremia</a:t>
            </a:r>
            <a:r>
              <a:rPr lang="en-ZA" sz="4000" dirty="0" smtClean="0">
                <a:solidFill>
                  <a:srgbClr val="FFFF00"/>
                </a:solidFill>
              </a:rPr>
              <a:t> 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Source of Bacteremia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Urinary tract</a:t>
            </a:r>
          </a:p>
          <a:p>
            <a:pPr lvl="1"/>
            <a:r>
              <a:rPr lang="en-US" dirty="0" smtClean="0"/>
              <a:t>Intra-abdominal sites</a:t>
            </a:r>
          </a:p>
          <a:p>
            <a:pPr lvl="1"/>
            <a:r>
              <a:rPr lang="en-US" dirty="0" smtClean="0"/>
              <a:t>Respiratory tract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Organisms most commonly recovered from patients with </a:t>
            </a:r>
            <a:r>
              <a:rPr lang="en-US" dirty="0" err="1" smtClean="0"/>
              <a:t>bacteremia</a:t>
            </a:r>
            <a:r>
              <a:rPr lang="en-US" dirty="0" smtClean="0"/>
              <a:t> associated with skin sources are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</a:rPr>
              <a:t>aureus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Staphylococcus </a:t>
            </a:r>
            <a:r>
              <a:rPr lang="en-US" i="1" dirty="0" err="1" smtClean="0">
                <a:solidFill>
                  <a:srgbClr val="FFFF00"/>
                </a:solidFill>
              </a:rPr>
              <a:t>epidermidis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Gram-negative enteric bacteria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Anaerobes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Increased incidence of Infective </a:t>
            </a:r>
            <a:r>
              <a:rPr lang="en-US" dirty="0" err="1" smtClean="0">
                <a:solidFill>
                  <a:srgbClr val="FFFF00"/>
                </a:solidFill>
              </a:rPr>
              <a:t>Endocarditis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50% of patients were 60 or more years of age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Incidence of </a:t>
            </a:r>
            <a:r>
              <a:rPr lang="en-US" dirty="0" err="1" smtClean="0">
                <a:solidFill>
                  <a:srgbClr val="FFC000"/>
                </a:solidFill>
              </a:rPr>
              <a:t>endocarditis</a:t>
            </a:r>
            <a:r>
              <a:rPr lang="en-US" dirty="0" smtClean="0">
                <a:solidFill>
                  <a:srgbClr val="FFC000"/>
                </a:solidFill>
              </a:rPr>
              <a:t> seems to be related to: </a:t>
            </a:r>
          </a:p>
          <a:p>
            <a:pPr lvl="1"/>
            <a:r>
              <a:rPr lang="en-US" dirty="0" smtClean="0"/>
              <a:t>Prolonged survival of patients with cardiac </a:t>
            </a:r>
            <a:r>
              <a:rPr lang="en-US" dirty="0" err="1" smtClean="0"/>
              <a:t>valvular</a:t>
            </a:r>
            <a:r>
              <a:rPr lang="en-US" dirty="0" smtClean="0"/>
              <a:t> disease </a:t>
            </a:r>
          </a:p>
          <a:p>
            <a:pPr lvl="1"/>
            <a:r>
              <a:rPr lang="en-US" dirty="0" smtClean="0"/>
              <a:t>Use of prosthetic heart valves</a:t>
            </a:r>
          </a:p>
          <a:p>
            <a:pPr lvl="1"/>
            <a:r>
              <a:rPr lang="en-US" dirty="0" smtClean="0"/>
              <a:t>Intravascular monitoring devices</a:t>
            </a:r>
          </a:p>
          <a:p>
            <a:pPr lvl="1"/>
            <a:r>
              <a:rPr lang="en-US" dirty="0" smtClean="0"/>
              <a:t>Surgically implanted materials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Diagnosis of Infective </a:t>
            </a:r>
            <a:r>
              <a:rPr lang="en-US" dirty="0" err="1" smtClean="0">
                <a:solidFill>
                  <a:srgbClr val="FFFF00"/>
                </a:solidFill>
              </a:rPr>
              <a:t>Endocarditis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Presenting signs and symptoms are nonspecific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Weakness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Malaise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weight loss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Confusion</a:t>
            </a:r>
          </a:p>
          <a:p>
            <a:r>
              <a:rPr lang="en-US" dirty="0" smtClean="0"/>
              <a:t>Peripheral vascular signs and </a:t>
            </a:r>
            <a:r>
              <a:rPr lang="en-US" dirty="0" err="1" smtClean="0"/>
              <a:t>splenomegaly</a:t>
            </a:r>
            <a:r>
              <a:rPr lang="en-US" dirty="0" smtClean="0"/>
              <a:t> are both less common in the elderly than in younger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Empirical therapy </a:t>
            </a:r>
            <a:r>
              <a:rPr lang="en-US" dirty="0" smtClean="0"/>
              <a:t>is needed for patients with presumed </a:t>
            </a:r>
            <a:r>
              <a:rPr lang="en-US" dirty="0" err="1" smtClean="0"/>
              <a:t>endocarditis</a:t>
            </a:r>
            <a:r>
              <a:rPr lang="en-US" dirty="0" smtClean="0"/>
              <a:t> who appear to be seriously ill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Initial therapy </a:t>
            </a:r>
            <a:r>
              <a:rPr lang="en-US" dirty="0" smtClean="0"/>
              <a:t>consists of</a:t>
            </a:r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vancomycin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gentamicin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Subsequently, therapy </a:t>
            </a:r>
            <a:r>
              <a:rPr lang="en-US" dirty="0" smtClean="0"/>
              <a:t>should be guided by results of blood culture and antibiotic susceptibility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67200"/>
            <a:ext cx="77724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en-ZA" i="1" dirty="0" smtClean="0"/>
              <a:t>“Our lives are defined by opportunities, even the ones we miss.”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US" dirty="0"/>
          </a:p>
        </p:txBody>
      </p:sp>
      <p:pic>
        <p:nvPicPr>
          <p:cNvPr id="3074" name="Picture 2" descr="Benjamin Button Qu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724400" cy="34960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67200" y="648866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Eric Roth, The  Curious Case of Benjamin Button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3977</TotalTime>
  <Words>2544</Words>
  <Application>Microsoft Office PowerPoint</Application>
  <PresentationFormat>On-screen Show (4:3)</PresentationFormat>
  <Paragraphs>679</Paragraphs>
  <Slides>96</Slides>
  <Notes>10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Module</vt:lpstr>
      <vt:lpstr>-???</vt:lpstr>
      <vt:lpstr>Microsoft Excel 97-2003 Worksheet</vt:lpstr>
      <vt:lpstr>Infections in the elderly</vt:lpstr>
      <vt:lpstr>Lecture on Infection in the elderly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Immunity in the elderly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use of antibiotics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Pharmacokinetic principles </vt:lpstr>
      <vt:lpstr>PowerPoint Presentation</vt:lpstr>
      <vt:lpstr>PowerPoint Presentation</vt:lpstr>
      <vt:lpstr>The extreme of ages </vt:lpstr>
      <vt:lpstr>Infections in the elderly</vt:lpstr>
      <vt:lpstr>PowerPoint Presentation</vt:lpstr>
      <vt:lpstr>Urinary tract infections </vt:lpstr>
      <vt:lpstr>Urinary tract infections </vt:lpstr>
      <vt:lpstr>PowerPoint Presentation</vt:lpstr>
      <vt:lpstr>Urinary tract infections </vt:lpstr>
      <vt:lpstr>Who to treat? </vt:lpstr>
      <vt:lpstr>UTI in elder patients</vt:lpstr>
      <vt:lpstr>PowerPoint Presentation</vt:lpstr>
      <vt:lpstr>PowerPoint Presentation</vt:lpstr>
      <vt:lpstr>PowerPoint Presentation</vt:lpstr>
      <vt:lpstr>Diagnosis of Candida albicans </vt:lpstr>
      <vt:lpstr>PowerPoint Presentation</vt:lpstr>
      <vt:lpstr>PowerPoint Presentation</vt:lpstr>
      <vt:lpstr>Pneumonia </vt:lpstr>
      <vt:lpstr>PowerPoint Presentation</vt:lpstr>
      <vt:lpstr>Pneumonia – clinical presentation </vt:lpstr>
      <vt:lpstr>Dilirium - acronym</vt:lpstr>
      <vt:lpstr>Approach to the elder patient</vt:lpstr>
      <vt:lpstr>PowerPoint Presentation</vt:lpstr>
      <vt:lpstr>PowerPoint Presentation</vt:lpstr>
      <vt:lpstr>Nosocomial pneumonia treatment</vt:lpstr>
      <vt:lpstr>Nosocomial treatment </vt:lpstr>
      <vt:lpstr>Prevention of pneumonia </vt:lpstr>
      <vt:lpstr>PowerPoint Presentation</vt:lpstr>
      <vt:lpstr>Tuberculosis in the elderly </vt:lpstr>
      <vt:lpstr>PowerPoint Presentation</vt:lpstr>
      <vt:lpstr>PowerPoint Presentation</vt:lpstr>
      <vt:lpstr>Tuberculosis in  the elderly</vt:lpstr>
      <vt:lpstr>PowerPoint Presentation</vt:lpstr>
      <vt:lpstr>Tuberculin skin test</vt:lpstr>
      <vt:lpstr> </vt:lpstr>
      <vt:lpstr>PowerPoint Presentation</vt:lpstr>
      <vt:lpstr>2 sputum's taken early morning</vt:lpstr>
      <vt:lpstr>PowerPoint Presentation</vt:lpstr>
      <vt:lpstr>PowerPoint Presentation</vt:lpstr>
      <vt:lpstr>Prevention of TB (Isoniazid)</vt:lpstr>
      <vt:lpstr>Pressure sores and skin infections  </vt:lpstr>
      <vt:lpstr>Pressure sores</vt:lpstr>
      <vt:lpstr>Pressure sores </vt:lpstr>
      <vt:lpstr>Treatment of pressure sores </vt:lpstr>
      <vt:lpstr>Bacteremia in pressure sores </vt:lpstr>
      <vt:lpstr>Bacteremia </vt:lpstr>
      <vt:lpstr>PowerPoint Presentation</vt:lpstr>
      <vt:lpstr>Source of Bacteremia </vt:lpstr>
      <vt:lpstr>Increased incidence of Infective Endocarditis </vt:lpstr>
      <vt:lpstr>Diagnosis of Infective Endocarditis</vt:lpstr>
      <vt:lpstr>Treatment </vt:lpstr>
      <vt:lpstr>“Our lives are defined by opportunities, even the ones we miss.”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AntonS</dc:creator>
  <cp:lastModifiedBy>User</cp:lastModifiedBy>
  <cp:revision>201</cp:revision>
  <dcterms:created xsi:type="dcterms:W3CDTF">2009-09-13T13:36:37Z</dcterms:created>
  <dcterms:modified xsi:type="dcterms:W3CDTF">2012-09-27T10:26:44Z</dcterms:modified>
</cp:coreProperties>
</file>