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519" r:id="rId2"/>
    <p:sldId id="520" r:id="rId3"/>
    <p:sldId id="525" r:id="rId4"/>
    <p:sldId id="521" r:id="rId5"/>
    <p:sldId id="491" r:id="rId6"/>
    <p:sldId id="492" r:id="rId7"/>
    <p:sldId id="493" r:id="rId8"/>
    <p:sldId id="494" r:id="rId9"/>
    <p:sldId id="49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33CC33"/>
    <a:srgbClr val="009999"/>
    <a:srgbClr val="990099"/>
    <a:srgbClr val="006600"/>
    <a:srgbClr val="FFCC00"/>
    <a:srgbClr val="003399"/>
    <a:srgbClr val="448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2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5C91BC-6A56-4ED1-999D-67BDD9D35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16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werPlugs BGs 1 Y02D"/>
          <p:cNvPicPr>
            <a:picLocks noChangeAspect="1" noChangeArrowheads="1"/>
          </p:cNvPicPr>
          <p:nvPr/>
        </p:nvPicPr>
        <p:blipFill>
          <a:blip r:embed="rId2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15" r="16054" b="7840"/>
          <a:stretch>
            <a:fillRect/>
          </a:stretch>
        </p:blipFill>
        <p:spPr bwMode="auto">
          <a:xfrm>
            <a:off x="4763" y="0"/>
            <a:ext cx="9139237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eform 5"/>
          <p:cNvSpPr>
            <a:spLocks/>
          </p:cNvSpPr>
          <p:nvPr/>
        </p:nvSpPr>
        <p:spPr bwMode="auto">
          <a:xfrm>
            <a:off x="5021263" y="0"/>
            <a:ext cx="4070350" cy="1681163"/>
          </a:xfrm>
          <a:custGeom>
            <a:avLst/>
            <a:gdLst>
              <a:gd name="T0" fmla="*/ 2147483647 w 2564"/>
              <a:gd name="T1" fmla="*/ 0 h 1059"/>
              <a:gd name="T2" fmla="*/ 2147483647 w 2564"/>
              <a:gd name="T3" fmla="*/ 2147483647 h 1059"/>
              <a:gd name="T4" fmla="*/ 2147483647 w 2564"/>
              <a:gd name="T5" fmla="*/ 2147483647 h 1059"/>
              <a:gd name="T6" fmla="*/ 2147483647 w 2564"/>
              <a:gd name="T7" fmla="*/ 2147483647 h 1059"/>
              <a:gd name="T8" fmla="*/ 2147483647 w 2564"/>
              <a:gd name="T9" fmla="*/ 2147483647 h 1059"/>
              <a:gd name="T10" fmla="*/ 2147483647 w 2564"/>
              <a:gd name="T11" fmla="*/ 2147483647 h 1059"/>
              <a:gd name="T12" fmla="*/ 2147483647 w 2564"/>
              <a:gd name="T13" fmla="*/ 2147483647 h 1059"/>
              <a:gd name="T14" fmla="*/ 2147483647 w 2564"/>
              <a:gd name="T15" fmla="*/ 2147483647 h 1059"/>
              <a:gd name="T16" fmla="*/ 2147483647 w 2564"/>
              <a:gd name="T17" fmla="*/ 2147483647 h 1059"/>
              <a:gd name="T18" fmla="*/ 2147483647 w 2564"/>
              <a:gd name="T19" fmla="*/ 2147483647 h 1059"/>
              <a:gd name="T20" fmla="*/ 2147483647 w 2564"/>
              <a:gd name="T21" fmla="*/ 2147483647 h 1059"/>
              <a:gd name="T22" fmla="*/ 2147483647 w 2564"/>
              <a:gd name="T23" fmla="*/ 0 h 105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564" h="1059">
                <a:moveTo>
                  <a:pt x="124" y="0"/>
                </a:moveTo>
                <a:cubicBezTo>
                  <a:pt x="130" y="0"/>
                  <a:pt x="170" y="177"/>
                  <a:pt x="419" y="311"/>
                </a:cubicBezTo>
                <a:cubicBezTo>
                  <a:pt x="731" y="515"/>
                  <a:pt x="1183" y="670"/>
                  <a:pt x="1533" y="723"/>
                </a:cubicBezTo>
                <a:cubicBezTo>
                  <a:pt x="1883" y="775"/>
                  <a:pt x="2341" y="790"/>
                  <a:pt x="2340" y="793"/>
                </a:cubicBezTo>
                <a:cubicBezTo>
                  <a:pt x="2340" y="791"/>
                  <a:pt x="2385" y="711"/>
                  <a:pt x="2385" y="712"/>
                </a:cubicBezTo>
                <a:cubicBezTo>
                  <a:pt x="2387" y="701"/>
                  <a:pt x="2564" y="880"/>
                  <a:pt x="2564" y="879"/>
                </a:cubicBezTo>
                <a:cubicBezTo>
                  <a:pt x="2563" y="882"/>
                  <a:pt x="2218" y="1059"/>
                  <a:pt x="2215" y="1058"/>
                </a:cubicBezTo>
                <a:cubicBezTo>
                  <a:pt x="2216" y="1055"/>
                  <a:pt x="2276" y="959"/>
                  <a:pt x="2276" y="956"/>
                </a:cubicBezTo>
                <a:cubicBezTo>
                  <a:pt x="2274" y="960"/>
                  <a:pt x="1623" y="987"/>
                  <a:pt x="930" y="737"/>
                </a:cubicBezTo>
                <a:cubicBezTo>
                  <a:pt x="237" y="486"/>
                  <a:pt x="56" y="101"/>
                  <a:pt x="47" y="89"/>
                </a:cubicBezTo>
                <a:cubicBezTo>
                  <a:pt x="38" y="77"/>
                  <a:pt x="0" y="4"/>
                  <a:pt x="11" y="4"/>
                </a:cubicBezTo>
                <a:cubicBezTo>
                  <a:pt x="22" y="4"/>
                  <a:pt x="71" y="0"/>
                  <a:pt x="124" y="0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E7CD09">
                  <a:alpha val="65999"/>
                </a:srgb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rot="20089893">
            <a:off x="5313363" y="752475"/>
            <a:ext cx="3644900" cy="1206500"/>
          </a:xfrm>
          <a:custGeom>
            <a:avLst/>
            <a:gdLst>
              <a:gd name="T0" fmla="*/ 0 w 2828"/>
              <a:gd name="T1" fmla="*/ 2147483647 h 635"/>
              <a:gd name="T2" fmla="*/ 2147483647 w 2828"/>
              <a:gd name="T3" fmla="*/ 2147483647 h 635"/>
              <a:gd name="T4" fmla="*/ 2147483647 w 2828"/>
              <a:gd name="T5" fmla="*/ 2147483647 h 635"/>
              <a:gd name="T6" fmla="*/ 2147483647 w 2828"/>
              <a:gd name="T7" fmla="*/ 2147483647 h 635"/>
              <a:gd name="T8" fmla="*/ 2147483647 w 2828"/>
              <a:gd name="T9" fmla="*/ 2147483647 h 635"/>
              <a:gd name="T10" fmla="*/ 2147483647 w 2828"/>
              <a:gd name="T11" fmla="*/ 2147483647 h 635"/>
              <a:gd name="T12" fmla="*/ 2147483647 w 2828"/>
              <a:gd name="T13" fmla="*/ 2147483647 h 635"/>
              <a:gd name="T14" fmla="*/ 2147483647 w 2828"/>
              <a:gd name="T15" fmla="*/ 2147483647 h 635"/>
              <a:gd name="T16" fmla="*/ 2147483647 w 2828"/>
              <a:gd name="T17" fmla="*/ 2147483647 h 635"/>
              <a:gd name="T18" fmla="*/ 2147483647 w 2828"/>
              <a:gd name="T19" fmla="*/ 2147483647 h 635"/>
              <a:gd name="T20" fmla="*/ 0 w 2828"/>
              <a:gd name="T21" fmla="*/ 2147483647 h 6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28" h="635">
                <a:moveTo>
                  <a:pt x="0" y="66"/>
                </a:moveTo>
                <a:cubicBezTo>
                  <a:pt x="71" y="73"/>
                  <a:pt x="577" y="381"/>
                  <a:pt x="901" y="427"/>
                </a:cubicBezTo>
                <a:cubicBezTo>
                  <a:pt x="1226" y="473"/>
                  <a:pt x="1646" y="427"/>
                  <a:pt x="1945" y="338"/>
                </a:cubicBezTo>
                <a:cubicBezTo>
                  <a:pt x="2244" y="248"/>
                  <a:pt x="2616" y="88"/>
                  <a:pt x="2616" y="91"/>
                </a:cubicBezTo>
                <a:cubicBezTo>
                  <a:pt x="2616" y="89"/>
                  <a:pt x="2621" y="9"/>
                  <a:pt x="2622" y="9"/>
                </a:cubicBezTo>
                <a:cubicBezTo>
                  <a:pt x="2620" y="0"/>
                  <a:pt x="2828" y="76"/>
                  <a:pt x="2828" y="75"/>
                </a:cubicBezTo>
                <a:cubicBezTo>
                  <a:pt x="2828" y="78"/>
                  <a:pt x="2619" y="349"/>
                  <a:pt x="2616" y="349"/>
                </a:cubicBezTo>
                <a:cubicBezTo>
                  <a:pt x="2616" y="347"/>
                  <a:pt x="2628" y="247"/>
                  <a:pt x="2627" y="245"/>
                </a:cubicBezTo>
                <a:cubicBezTo>
                  <a:pt x="2627" y="249"/>
                  <a:pt x="2116" y="515"/>
                  <a:pt x="1469" y="575"/>
                </a:cubicBezTo>
                <a:cubicBezTo>
                  <a:pt x="821" y="635"/>
                  <a:pt x="551" y="416"/>
                  <a:pt x="478" y="387"/>
                </a:cubicBezTo>
                <a:cubicBezTo>
                  <a:pt x="405" y="358"/>
                  <a:pt x="100" y="133"/>
                  <a:pt x="0" y="66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E7CD09">
                  <a:alpha val="70000"/>
                </a:srgb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0" y="1725613"/>
            <a:ext cx="9159875" cy="36512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Line 2</a:t>
            </a:r>
            <a:br>
              <a:rPr lang="en-US"/>
            </a:br>
            <a:r>
              <a:rPr lang="en-US"/>
              <a:t>Line 3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067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1703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55588"/>
            <a:ext cx="2112963" cy="5688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650" y="255588"/>
            <a:ext cx="6188075" cy="5688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565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55588"/>
            <a:ext cx="7793038" cy="1084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01650" y="1612900"/>
            <a:ext cx="8453438" cy="4330700"/>
          </a:xfrm>
        </p:spPr>
        <p:txBody>
          <a:bodyPr/>
          <a:lstStyle/>
          <a:p>
            <a:pPr lvl="0"/>
            <a:endParaRPr lang="en-ZA" noProof="0" smtClean="0"/>
          </a:p>
        </p:txBody>
      </p:sp>
    </p:spTree>
    <p:extLst>
      <p:ext uri="{BB962C8B-B14F-4D97-AF65-F5344CB8AC3E}">
        <p14:creationId xmlns:p14="http://schemas.microsoft.com/office/powerpoint/2010/main" val="4122398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8000" y="255588"/>
            <a:ext cx="7793038" cy="10842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1650" y="1612900"/>
            <a:ext cx="4149725" cy="208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3775" y="1612900"/>
            <a:ext cx="4151313" cy="208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1650" y="3854450"/>
            <a:ext cx="4149725" cy="208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3775" y="3854450"/>
            <a:ext cx="4151313" cy="208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22453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46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484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650" y="1612900"/>
            <a:ext cx="4149725" cy="433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3775" y="1612900"/>
            <a:ext cx="4151313" cy="4330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294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7077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428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13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39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00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werPlugs BGs 1 Y02D"/>
          <p:cNvPicPr>
            <a:picLocks noChangeAspect="1" noChangeArrowheads="1"/>
          </p:cNvPicPr>
          <p:nvPr/>
        </p:nvPicPr>
        <p:blipFill>
          <a:blip r:embed="rId15">
            <a:lum bright="-18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15" r="16054" b="12396"/>
          <a:stretch>
            <a:fillRect/>
          </a:stretch>
        </p:blipFill>
        <p:spPr bwMode="auto">
          <a:xfrm>
            <a:off x="4763" y="0"/>
            <a:ext cx="9139237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Freeform 3"/>
          <p:cNvSpPr>
            <a:spLocks/>
          </p:cNvSpPr>
          <p:nvPr/>
        </p:nvSpPr>
        <p:spPr bwMode="auto">
          <a:xfrm rot="-903868">
            <a:off x="5073650" y="355600"/>
            <a:ext cx="3171825" cy="712788"/>
          </a:xfrm>
          <a:custGeom>
            <a:avLst/>
            <a:gdLst>
              <a:gd name="T0" fmla="*/ 0 w 2828"/>
              <a:gd name="T1" fmla="*/ 2147483647 h 635"/>
              <a:gd name="T2" fmla="*/ 2147483647 w 2828"/>
              <a:gd name="T3" fmla="*/ 2147483647 h 635"/>
              <a:gd name="T4" fmla="*/ 2147483647 w 2828"/>
              <a:gd name="T5" fmla="*/ 2147483647 h 635"/>
              <a:gd name="T6" fmla="*/ 2147483647 w 2828"/>
              <a:gd name="T7" fmla="*/ 2147483647 h 635"/>
              <a:gd name="T8" fmla="*/ 2147483647 w 2828"/>
              <a:gd name="T9" fmla="*/ 2147483647 h 635"/>
              <a:gd name="T10" fmla="*/ 2147483647 w 2828"/>
              <a:gd name="T11" fmla="*/ 2147483647 h 635"/>
              <a:gd name="T12" fmla="*/ 2147483647 w 2828"/>
              <a:gd name="T13" fmla="*/ 2147483647 h 635"/>
              <a:gd name="T14" fmla="*/ 2147483647 w 2828"/>
              <a:gd name="T15" fmla="*/ 2147483647 h 635"/>
              <a:gd name="T16" fmla="*/ 2147483647 w 2828"/>
              <a:gd name="T17" fmla="*/ 2147483647 h 635"/>
              <a:gd name="T18" fmla="*/ 2147483647 w 2828"/>
              <a:gd name="T19" fmla="*/ 2147483647 h 635"/>
              <a:gd name="T20" fmla="*/ 0 w 2828"/>
              <a:gd name="T21" fmla="*/ 2147483647 h 63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828" h="635">
                <a:moveTo>
                  <a:pt x="0" y="66"/>
                </a:moveTo>
                <a:cubicBezTo>
                  <a:pt x="71" y="73"/>
                  <a:pt x="577" y="381"/>
                  <a:pt x="901" y="427"/>
                </a:cubicBezTo>
                <a:cubicBezTo>
                  <a:pt x="1226" y="473"/>
                  <a:pt x="1646" y="427"/>
                  <a:pt x="1945" y="338"/>
                </a:cubicBezTo>
                <a:cubicBezTo>
                  <a:pt x="2244" y="248"/>
                  <a:pt x="2616" y="88"/>
                  <a:pt x="2616" y="91"/>
                </a:cubicBezTo>
                <a:cubicBezTo>
                  <a:pt x="2616" y="89"/>
                  <a:pt x="2621" y="9"/>
                  <a:pt x="2622" y="9"/>
                </a:cubicBezTo>
                <a:cubicBezTo>
                  <a:pt x="2620" y="0"/>
                  <a:pt x="2828" y="76"/>
                  <a:pt x="2828" y="75"/>
                </a:cubicBezTo>
                <a:cubicBezTo>
                  <a:pt x="2828" y="78"/>
                  <a:pt x="2619" y="349"/>
                  <a:pt x="2616" y="349"/>
                </a:cubicBezTo>
                <a:cubicBezTo>
                  <a:pt x="2616" y="347"/>
                  <a:pt x="2628" y="247"/>
                  <a:pt x="2627" y="245"/>
                </a:cubicBezTo>
                <a:cubicBezTo>
                  <a:pt x="2627" y="249"/>
                  <a:pt x="2116" y="515"/>
                  <a:pt x="1469" y="575"/>
                </a:cubicBezTo>
                <a:cubicBezTo>
                  <a:pt x="821" y="635"/>
                  <a:pt x="551" y="416"/>
                  <a:pt x="478" y="387"/>
                </a:cubicBezTo>
                <a:cubicBezTo>
                  <a:pt x="405" y="358"/>
                  <a:pt x="100" y="133"/>
                  <a:pt x="0" y="66"/>
                </a:cubicBezTo>
                <a:close/>
              </a:path>
            </a:pathLst>
          </a:custGeom>
          <a:gradFill rotWithShape="0">
            <a:gsLst>
              <a:gs pos="0">
                <a:srgbClr val="FFFFFF">
                  <a:alpha val="0"/>
                </a:srgbClr>
              </a:gs>
              <a:gs pos="100000">
                <a:srgbClr val="E7CD09">
                  <a:alpha val="64998"/>
                </a:srgb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8" name="Freeform 4"/>
          <p:cNvSpPr>
            <a:spLocks/>
          </p:cNvSpPr>
          <p:nvPr/>
        </p:nvSpPr>
        <p:spPr bwMode="auto">
          <a:xfrm>
            <a:off x="4929188" y="0"/>
            <a:ext cx="4173537" cy="1085850"/>
          </a:xfrm>
          <a:custGeom>
            <a:avLst/>
            <a:gdLst>
              <a:gd name="T0" fmla="*/ 2147483647 w 2629"/>
              <a:gd name="T1" fmla="*/ 2147483647 h 684"/>
              <a:gd name="T2" fmla="*/ 2147483647 w 2629"/>
              <a:gd name="T3" fmla="*/ 2147483647 h 684"/>
              <a:gd name="T4" fmla="*/ 2147483647 w 2629"/>
              <a:gd name="T5" fmla="*/ 2147483647 h 684"/>
              <a:gd name="T6" fmla="*/ 2147483647 w 2629"/>
              <a:gd name="T7" fmla="*/ 2147483647 h 684"/>
              <a:gd name="T8" fmla="*/ 2147483647 w 2629"/>
              <a:gd name="T9" fmla="*/ 2147483647 h 684"/>
              <a:gd name="T10" fmla="*/ 2147483647 w 2629"/>
              <a:gd name="T11" fmla="*/ 2147483647 h 684"/>
              <a:gd name="T12" fmla="*/ 2147483647 w 2629"/>
              <a:gd name="T13" fmla="*/ 2147483647 h 684"/>
              <a:gd name="T14" fmla="*/ 2147483647 w 2629"/>
              <a:gd name="T15" fmla="*/ 2147483647 h 684"/>
              <a:gd name="T16" fmla="*/ 2147483647 w 2629"/>
              <a:gd name="T17" fmla="*/ 2147483647 h 684"/>
              <a:gd name="T18" fmla="*/ 2147483647 w 2629"/>
              <a:gd name="T19" fmla="*/ 2147483647 h 684"/>
              <a:gd name="T20" fmla="*/ 2147483647 w 2629"/>
              <a:gd name="T21" fmla="*/ 2147483647 h 684"/>
              <a:gd name="T22" fmla="*/ 2147483647 w 2629"/>
              <a:gd name="T23" fmla="*/ 2147483647 h 68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629" h="684">
                <a:moveTo>
                  <a:pt x="9" y="6"/>
                </a:moveTo>
                <a:cubicBezTo>
                  <a:pt x="0" y="0"/>
                  <a:pt x="33" y="6"/>
                  <a:pt x="69" y="9"/>
                </a:cubicBezTo>
                <a:cubicBezTo>
                  <a:pt x="180" y="71"/>
                  <a:pt x="401" y="298"/>
                  <a:pt x="675" y="376"/>
                </a:cubicBezTo>
                <a:cubicBezTo>
                  <a:pt x="986" y="481"/>
                  <a:pt x="1406" y="512"/>
                  <a:pt x="1715" y="479"/>
                </a:cubicBezTo>
                <a:cubicBezTo>
                  <a:pt x="2025" y="446"/>
                  <a:pt x="2419" y="356"/>
                  <a:pt x="2419" y="359"/>
                </a:cubicBezTo>
                <a:cubicBezTo>
                  <a:pt x="2419" y="357"/>
                  <a:pt x="2439" y="280"/>
                  <a:pt x="2439" y="280"/>
                </a:cubicBezTo>
                <a:cubicBezTo>
                  <a:pt x="2439" y="271"/>
                  <a:pt x="2629" y="383"/>
                  <a:pt x="2629" y="382"/>
                </a:cubicBezTo>
                <a:cubicBezTo>
                  <a:pt x="2628" y="385"/>
                  <a:pt x="2375" y="613"/>
                  <a:pt x="2372" y="612"/>
                </a:cubicBezTo>
                <a:cubicBezTo>
                  <a:pt x="2372" y="610"/>
                  <a:pt x="2402" y="515"/>
                  <a:pt x="2401" y="513"/>
                </a:cubicBezTo>
                <a:cubicBezTo>
                  <a:pt x="2401" y="517"/>
                  <a:pt x="1851" y="684"/>
                  <a:pt x="1206" y="625"/>
                </a:cubicBezTo>
                <a:cubicBezTo>
                  <a:pt x="560" y="566"/>
                  <a:pt x="334" y="301"/>
                  <a:pt x="269" y="260"/>
                </a:cubicBezTo>
                <a:cubicBezTo>
                  <a:pt x="202" y="218"/>
                  <a:pt x="42" y="48"/>
                  <a:pt x="9" y="6"/>
                </a:cubicBezTo>
                <a:close/>
              </a:path>
            </a:pathLst>
          </a:custGeom>
          <a:gradFill rotWithShape="0">
            <a:gsLst>
              <a:gs pos="0">
                <a:srgbClr val="FFFFFF">
                  <a:alpha val="0"/>
                </a:srgbClr>
              </a:gs>
              <a:gs pos="100000">
                <a:srgbClr val="E7CD09">
                  <a:alpha val="50000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ZA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338263"/>
            <a:ext cx="9144000" cy="26987"/>
          </a:xfrm>
          <a:prstGeom prst="rect">
            <a:avLst/>
          </a:prstGeom>
          <a:solidFill>
            <a:srgbClr val="3333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Z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255588"/>
            <a:ext cx="7793038" cy="108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1650" y="1612900"/>
            <a:ext cx="8453438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0" y="5257800"/>
            <a:ext cx="118268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Sylfaen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Sylfaen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Sylfaen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Sylfaen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Sylfae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Sylfae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Sylfae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600"/>
          </a:solidFill>
          <a:latin typeface="Sylfae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CC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75000"/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5002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468313" y="0"/>
            <a:ext cx="8280400" cy="6858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anchor="ctr"/>
          <a:lstStyle/>
          <a:p>
            <a:pPr algn="just">
              <a:lnSpc>
                <a:spcPct val="120000"/>
              </a:lnSpc>
              <a:defRPr/>
            </a:pPr>
            <a:r>
              <a:rPr lang="en-US" b="1" u="sng" dirty="0">
                <a:latin typeface="Arial" charset="0"/>
                <a:ea typeface="+mn-ea"/>
              </a:rPr>
              <a:t>INTRODUCTION</a:t>
            </a:r>
            <a:endParaRPr lang="en-US" b="1" dirty="0">
              <a:latin typeface="Arial" charset="0"/>
              <a:ea typeface="+mn-ea"/>
            </a:endParaRPr>
          </a:p>
          <a:p>
            <a:pPr algn="just">
              <a:lnSpc>
                <a:spcPct val="120000"/>
              </a:lnSpc>
              <a:defRPr/>
            </a:pPr>
            <a:endParaRPr lang="en-US" dirty="0">
              <a:latin typeface="Arial" charset="0"/>
              <a:ea typeface="+mn-ea"/>
            </a:endParaRPr>
          </a:p>
          <a:p>
            <a:pPr algn="just">
              <a:lnSpc>
                <a:spcPct val="120000"/>
              </a:lnSpc>
              <a:defRPr/>
            </a:pPr>
            <a:r>
              <a:rPr lang="en-US" b="1" dirty="0">
                <a:latin typeface="+mn-lt"/>
                <a:ea typeface="+mn-ea"/>
              </a:rPr>
              <a:t>Welcome to the Special Activity block on Ageing.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  <a:defRPr/>
            </a:pPr>
            <a:r>
              <a:rPr lang="en-US" b="1" dirty="0">
                <a:latin typeface="+mn-lt"/>
                <a:ea typeface="+mn-ea"/>
              </a:rPr>
              <a:t>Lectures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  <a:defRPr/>
            </a:pPr>
            <a:r>
              <a:rPr lang="en-US" b="1" dirty="0">
                <a:latin typeface="+mn-lt"/>
                <a:ea typeface="+mn-ea"/>
              </a:rPr>
              <a:t>Practical (adopt-a-granny)</a:t>
            </a:r>
          </a:p>
          <a:p>
            <a:pPr marL="342900" indent="-342900" algn="just">
              <a:lnSpc>
                <a:spcPct val="120000"/>
              </a:lnSpc>
              <a:buFontTx/>
              <a:buChar char="-"/>
              <a:defRPr/>
            </a:pPr>
            <a:r>
              <a:rPr lang="en-US" b="1" dirty="0">
                <a:latin typeface="+mn-lt"/>
                <a:ea typeface="+mn-ea"/>
              </a:rPr>
              <a:t>Cases (self study)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381000" y="215900"/>
            <a:ext cx="8520113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/>
          <a:p>
            <a:pPr>
              <a:lnSpc>
                <a:spcPct val="160000"/>
              </a:lnSpc>
            </a:pPr>
            <a:r>
              <a:rPr lang="en-US" sz="1600" b="1" u="sng"/>
              <a:t>EVALUATION</a:t>
            </a:r>
          </a:p>
          <a:p>
            <a:pPr>
              <a:lnSpc>
                <a:spcPct val="160000"/>
              </a:lnSpc>
            </a:pPr>
            <a:endParaRPr lang="en-US" sz="1600" b="1" u="sng"/>
          </a:p>
          <a:p>
            <a:pPr>
              <a:lnSpc>
                <a:spcPct val="160000"/>
              </a:lnSpc>
            </a:pPr>
            <a:endParaRPr lang="en-US" sz="1600"/>
          </a:p>
          <a:p>
            <a:pPr>
              <a:lnSpc>
                <a:spcPct val="160000"/>
              </a:lnSpc>
            </a:pPr>
            <a:r>
              <a:rPr lang="en-US" sz="1600"/>
              <a:t>		"Adopt a Granny" 				: </a:t>
            </a:r>
            <a:r>
              <a:rPr lang="en-US" sz="1600" b="1"/>
              <a:t>30%</a:t>
            </a:r>
          </a:p>
          <a:p>
            <a:pPr>
              <a:lnSpc>
                <a:spcPct val="160000"/>
              </a:lnSpc>
            </a:pPr>
            <a:r>
              <a:rPr lang="en-US" sz="1600"/>
              <a:t>                  Block test:	                                                      		: </a:t>
            </a:r>
            <a:r>
              <a:rPr lang="en-US" sz="1600" b="1"/>
              <a:t>70%</a:t>
            </a:r>
            <a:r>
              <a:rPr lang="en-US" sz="1600"/>
              <a:t> </a:t>
            </a:r>
          </a:p>
          <a:p>
            <a:pPr>
              <a:lnSpc>
                <a:spcPct val="160000"/>
              </a:lnSpc>
            </a:pPr>
            <a:r>
              <a:rPr lang="en-US" sz="1600"/>
              <a:t>(If the student fails to write this test, the block examination must be written).</a:t>
            </a:r>
          </a:p>
          <a:p>
            <a:pPr>
              <a:lnSpc>
                <a:spcPct val="130000"/>
              </a:lnSpc>
            </a:pPr>
            <a:r>
              <a:rPr lang="en-US" sz="1600"/>
              <a:t>	</a:t>
            </a:r>
            <a:r>
              <a:rPr lang="en-US" sz="1600" b="1" u="sng"/>
              <a:t>Venue</a:t>
            </a:r>
            <a:r>
              <a:rPr lang="en-US" sz="1600"/>
              <a:t>:	A – G =  (HW Snyman 3-21 South)  </a:t>
            </a:r>
          </a:p>
          <a:p>
            <a:pPr>
              <a:lnSpc>
                <a:spcPct val="130000"/>
              </a:lnSpc>
            </a:pPr>
            <a:r>
              <a:rPr lang="en-US" sz="1600"/>
              <a:t>		H – P =  (HW Snyman 3-23)</a:t>
            </a:r>
          </a:p>
          <a:p>
            <a:pPr>
              <a:lnSpc>
                <a:spcPct val="130000"/>
              </a:lnSpc>
            </a:pPr>
            <a:r>
              <a:rPr lang="en-US" sz="1600"/>
              <a:t>		R – T =  (HW Snyman 3-24)</a:t>
            </a:r>
          </a:p>
          <a:p>
            <a:pPr>
              <a:lnSpc>
                <a:spcPct val="130000"/>
              </a:lnSpc>
            </a:pPr>
            <a:r>
              <a:rPr lang="en-US" sz="1600"/>
              <a:t>                                    V-Z    = (HW Snyman 3-29)</a:t>
            </a:r>
          </a:p>
          <a:p>
            <a:pPr>
              <a:lnSpc>
                <a:spcPct val="130000"/>
              </a:lnSpc>
            </a:pPr>
            <a:r>
              <a:rPr lang="en-US" sz="1600"/>
              <a:t>                 </a:t>
            </a:r>
            <a:r>
              <a:rPr lang="en-US" sz="1600" b="1"/>
              <a:t>28</a:t>
            </a:r>
            <a:r>
              <a:rPr lang="en-US" sz="1600" b="1" baseline="30000"/>
              <a:t>TH</a:t>
            </a:r>
            <a:r>
              <a:rPr lang="en-US" sz="1600" b="1"/>
              <a:t> September 2012</a:t>
            </a:r>
          </a:p>
          <a:p>
            <a:pPr>
              <a:lnSpc>
                <a:spcPct val="160000"/>
              </a:lnSpc>
            </a:pPr>
            <a:r>
              <a:rPr lang="en-US" sz="1600"/>
              <a:t>Combination of the above two gives the Block mark. A Final block mark of </a:t>
            </a:r>
          </a:p>
          <a:p>
            <a:pPr>
              <a:lnSpc>
                <a:spcPct val="160000"/>
              </a:lnSpc>
            </a:pPr>
            <a:r>
              <a:rPr lang="en-US" sz="1600"/>
              <a:t>60% and above results in promotion.  A block mark below 60% obligates the </a:t>
            </a:r>
          </a:p>
          <a:p>
            <a:pPr>
              <a:lnSpc>
                <a:spcPct val="160000"/>
              </a:lnSpc>
            </a:pPr>
            <a:r>
              <a:rPr lang="en-US" sz="1600"/>
              <a:t>student to write the block examination and the combination of the block mark </a:t>
            </a:r>
          </a:p>
          <a:p>
            <a:pPr>
              <a:lnSpc>
                <a:spcPct val="160000"/>
              </a:lnSpc>
            </a:pPr>
            <a:r>
              <a:rPr lang="en-US" sz="1600"/>
              <a:t>and block examination results in the final mark.</a:t>
            </a:r>
          </a:p>
          <a:p>
            <a:pPr>
              <a:lnSpc>
                <a:spcPct val="160000"/>
              </a:lnSpc>
            </a:pPr>
            <a:r>
              <a:rPr lang="en-US" sz="1600"/>
              <a:t>A subminimum passing mark of </a:t>
            </a:r>
            <a:r>
              <a:rPr lang="en-US" sz="1600" b="1"/>
              <a:t>50%</a:t>
            </a:r>
            <a:r>
              <a:rPr lang="en-US" sz="1600"/>
              <a:t> is a requirement.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323850" y="658813"/>
            <a:ext cx="8424863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230000"/>
              </a:lnSpc>
              <a:tabLst>
                <a:tab pos="457200" algn="l"/>
              </a:tabLst>
            </a:pPr>
            <a:endParaRPr lang="en-US" sz="2000" b="1" u="sng"/>
          </a:p>
          <a:p>
            <a:pPr>
              <a:lnSpc>
                <a:spcPct val="230000"/>
              </a:lnSpc>
              <a:tabLst>
                <a:tab pos="457200" algn="l"/>
              </a:tabLst>
            </a:pPr>
            <a:r>
              <a:rPr lang="en-US" sz="2000" b="1" u="sng"/>
              <a:t>CASE DISCUSSIONS</a:t>
            </a:r>
          </a:p>
          <a:p>
            <a:pPr>
              <a:lnSpc>
                <a:spcPct val="230000"/>
              </a:lnSpc>
              <a:tabLst>
                <a:tab pos="457200" algn="l"/>
              </a:tabLst>
            </a:pPr>
            <a:r>
              <a:rPr lang="en-US" sz="2000" b="1"/>
              <a:t>To gain maximum benefit from these cases please use study time allocated to research possible approaches to these cases.   </a:t>
            </a:r>
          </a:p>
          <a:p>
            <a:pPr>
              <a:lnSpc>
                <a:spcPct val="230000"/>
              </a:lnSpc>
              <a:tabLst>
                <a:tab pos="457200" algn="l"/>
              </a:tabLst>
            </a:pPr>
            <a:r>
              <a:rPr lang="en-US" sz="2000" b="1"/>
              <a:t>1-2 Cases will make up part of the block test.</a:t>
            </a:r>
            <a:endParaRPr lang="en-ZA" sz="2000" b="1"/>
          </a:p>
          <a:p>
            <a:pPr>
              <a:lnSpc>
                <a:spcPct val="230000"/>
              </a:lnSpc>
              <a:tabLst>
                <a:tab pos="457200" algn="l"/>
              </a:tabLst>
            </a:pPr>
            <a:endParaRPr lang="en-US" sz="2000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95288" y="1827213"/>
            <a:ext cx="8569325" cy="320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ctr">
            <a:spAutoFit/>
          </a:bodyPr>
          <a:lstStyle/>
          <a:p>
            <a:pPr>
              <a:lnSpc>
                <a:spcPct val="230000"/>
              </a:lnSpc>
            </a:pPr>
            <a:r>
              <a:rPr lang="en-US" b="1" u="sng"/>
              <a:t>RESOURCES</a:t>
            </a:r>
            <a:endParaRPr lang="en-US" b="1"/>
          </a:p>
          <a:p>
            <a:pPr>
              <a:lnSpc>
                <a:spcPct val="230000"/>
              </a:lnSpc>
            </a:pPr>
            <a:r>
              <a:rPr lang="en-US"/>
              <a:t>Numerous books pertaining to this block will be placed in the reserved </a:t>
            </a:r>
          </a:p>
          <a:p>
            <a:pPr>
              <a:lnSpc>
                <a:spcPct val="230000"/>
              </a:lnSpc>
            </a:pPr>
            <a:r>
              <a:rPr lang="en-US"/>
              <a:t>section of the library for the duration of the block.  Of special interest are:</a:t>
            </a:r>
          </a:p>
          <a:p>
            <a:pPr>
              <a:lnSpc>
                <a:spcPct val="230000"/>
              </a:lnSpc>
            </a:pPr>
            <a:r>
              <a:rPr lang="en-US"/>
              <a:t>Textbook of Geriatric Medicine – P de V Meiring</a:t>
            </a:r>
            <a:endParaRPr lang="en-GB"/>
          </a:p>
          <a:p>
            <a:pPr>
              <a:lnSpc>
                <a:spcPct val="230000"/>
              </a:lnSpc>
            </a:pPr>
            <a:r>
              <a:rPr lang="en-GB"/>
              <a:t>The Elderly and Their Ailments  - C L Wicht.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ZA" smtClean="0">
              <a:ea typeface="ＭＳ Ｐゴシック" pitchFamily="34" charset="-128"/>
            </a:endParaRPr>
          </a:p>
        </p:txBody>
      </p:sp>
      <p:pic>
        <p:nvPicPr>
          <p:cNvPr id="7171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404813"/>
            <a:ext cx="8208962" cy="5761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ZA" smtClean="0">
              <a:ea typeface="ＭＳ Ｐゴシック" pitchFamily="34" charset="-128"/>
            </a:endParaRPr>
          </a:p>
        </p:txBody>
      </p:sp>
      <p:pic>
        <p:nvPicPr>
          <p:cNvPr id="8195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404813"/>
            <a:ext cx="7777163" cy="56657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ZA" smtClean="0">
              <a:ea typeface="ＭＳ Ｐゴシック" pitchFamily="34" charset="-128"/>
            </a:endParaRPr>
          </a:p>
        </p:txBody>
      </p:sp>
      <p:pic>
        <p:nvPicPr>
          <p:cNvPr id="9219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476250"/>
            <a:ext cx="7734300" cy="5735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ZA" smtClean="0">
              <a:ea typeface="ＭＳ Ｐゴシック" pitchFamily="34" charset="-128"/>
            </a:endParaRPr>
          </a:p>
        </p:txBody>
      </p:sp>
      <p:pic>
        <p:nvPicPr>
          <p:cNvPr id="10243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549275"/>
            <a:ext cx="7200900" cy="5427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ZA" smtClean="0">
              <a:ea typeface="ＭＳ Ｐゴシック" pitchFamily="34" charset="-128"/>
            </a:endParaRPr>
          </a:p>
        </p:txBody>
      </p:sp>
      <p:pic>
        <p:nvPicPr>
          <p:cNvPr id="11267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404813"/>
            <a:ext cx="6302375" cy="61261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Sylfaen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2028</TotalTime>
  <Words>102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Times New Roman</vt:lpstr>
      <vt:lpstr>ＭＳ Ｐゴシック</vt:lpstr>
      <vt:lpstr>Arial</vt:lpstr>
      <vt:lpstr>Sylfaen</vt:lpstr>
      <vt:lpstr>Trebuchet MS</vt:lpstr>
      <vt:lpstr>Wingdings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Himes</dc:creator>
  <cp:lastModifiedBy>User</cp:lastModifiedBy>
  <cp:revision>198</cp:revision>
  <dcterms:created xsi:type="dcterms:W3CDTF">2005-01-03T19:06:01Z</dcterms:created>
  <dcterms:modified xsi:type="dcterms:W3CDTF">2012-09-21T10:04:54Z</dcterms:modified>
</cp:coreProperties>
</file>