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65" r:id="rId4"/>
    <p:sldId id="266" r:id="rId5"/>
    <p:sldId id="258" r:id="rId6"/>
    <p:sldId id="259" r:id="rId7"/>
    <p:sldId id="261" r:id="rId8"/>
    <p:sldId id="260" r:id="rId9"/>
    <p:sldId id="267" r:id="rId10"/>
    <p:sldId id="268" r:id="rId11"/>
    <p:sldId id="269" r:id="rId12"/>
    <p:sldId id="270" r:id="rId13"/>
    <p:sldId id="276" r:id="rId14"/>
    <p:sldId id="272" r:id="rId15"/>
    <p:sldId id="264" r:id="rId16"/>
    <p:sldId id="271" r:id="rId17"/>
    <p:sldId id="263" r:id="rId18"/>
    <p:sldId id="26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0" autoAdjust="0"/>
  </p:normalViewPr>
  <p:slideViewPr>
    <p:cSldViewPr>
      <p:cViewPr varScale="1">
        <p:scale>
          <a:sx n="72" d="100"/>
          <a:sy n="72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ECBFB28-9D81-4A0E-8673-96D7971897CC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8223F6-475A-433A-BA9D-73247E1A0C0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8486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8223F6-475A-433A-BA9D-73247E1A0C0A}" type="slidenum">
              <a:rPr lang="en-ZA" smtClean="0"/>
              <a:pPr>
                <a:defRPr/>
              </a:pPr>
              <a:t>1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ZA" dirty="0" smtClean="0"/>
              <a:t>2 month manic episode in person who have suffered from schizophrenia for 10 years does not meet the criteria for SAD.</a:t>
            </a:r>
          </a:p>
          <a:p>
            <a:pPr eaLnBrk="1" hangingPunct="1">
              <a:spcBef>
                <a:spcPct val="0"/>
              </a:spcBef>
            </a:pPr>
            <a:r>
              <a:rPr lang="en-ZA" dirty="0" smtClean="0"/>
              <a:t>Diagnosis would rather be a mood episode superimposed on schizophrenia. 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89FB6B-5525-43AB-B98A-E68244DB1A7C}" type="slidenum">
              <a:rPr lang="en-Z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ZA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ZA" dirty="0" smtClean="0"/>
              <a:t>Non-bizarre means that the delusions must be about situations that can occur in real life, such as being followed, infected, loved at a distance etc. </a:t>
            </a:r>
          </a:p>
          <a:p>
            <a:pPr eaLnBrk="1" hangingPunct="1">
              <a:spcBef>
                <a:spcPct val="0"/>
              </a:spcBef>
            </a:pPr>
            <a:r>
              <a:rPr lang="en-ZA" dirty="0" smtClean="0"/>
              <a:t>Usually to do with phenomena that are possible, although it is not real. 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8D384A-479D-42A4-A8E4-91F483BBFD4C}" type="slidenum">
              <a:rPr lang="en-Z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ZA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ZA" dirty="0" smtClean="0"/>
              <a:t>Persecutory type and Jealous type the most common. </a:t>
            </a:r>
          </a:p>
          <a:p>
            <a:pPr eaLnBrk="1" hangingPunct="1">
              <a:spcBef>
                <a:spcPct val="0"/>
              </a:spcBef>
            </a:pPr>
            <a:r>
              <a:rPr lang="en-ZA" dirty="0" smtClean="0"/>
              <a:t>Jealous type more common in men and have been associated with violence.</a:t>
            </a:r>
          </a:p>
          <a:p>
            <a:pPr eaLnBrk="1" hangingPunct="1">
              <a:spcBef>
                <a:spcPct val="0"/>
              </a:spcBef>
            </a:pPr>
            <a:r>
              <a:rPr lang="en-ZA" dirty="0" err="1" smtClean="0"/>
              <a:t>Erotomanic</a:t>
            </a:r>
            <a:r>
              <a:rPr lang="en-ZA" dirty="0" smtClean="0"/>
              <a:t> type more common in women. Interpret any denial of love as secret affirmations. Often stalks and also associated with violence.</a:t>
            </a:r>
          </a:p>
          <a:p>
            <a:pPr eaLnBrk="1" hangingPunct="1">
              <a:spcBef>
                <a:spcPct val="0"/>
              </a:spcBef>
            </a:pPr>
            <a:r>
              <a:rPr lang="en-ZA" dirty="0" err="1" smtClean="0"/>
              <a:t>Capgras’s</a:t>
            </a:r>
            <a:r>
              <a:rPr lang="en-ZA" dirty="0" smtClean="0"/>
              <a:t> = familiar person replaced by imposter</a:t>
            </a:r>
          </a:p>
          <a:p>
            <a:pPr eaLnBrk="1" hangingPunct="1">
              <a:spcBef>
                <a:spcPct val="0"/>
              </a:spcBef>
            </a:pPr>
            <a:r>
              <a:rPr lang="en-ZA" dirty="0" err="1" smtClean="0"/>
              <a:t>Fregoli’s</a:t>
            </a:r>
            <a:r>
              <a:rPr lang="en-ZA" dirty="0" smtClean="0"/>
              <a:t> = familiar person can assume the guise of strangers</a:t>
            </a:r>
          </a:p>
          <a:p>
            <a:pPr eaLnBrk="1" hangingPunct="1">
              <a:spcBef>
                <a:spcPct val="0"/>
              </a:spcBef>
            </a:pPr>
            <a:r>
              <a:rPr lang="en-ZA" dirty="0" err="1" smtClean="0"/>
              <a:t>Intermetamorphosis</a:t>
            </a:r>
            <a:r>
              <a:rPr lang="en-ZA" dirty="0" smtClean="0"/>
              <a:t> = familiar person can change into other persons at will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F87046-D16E-4F5A-8215-CC3A160B8954}" type="slidenum">
              <a:rPr lang="en-Z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ZA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ZA" smtClean="0"/>
              <a:t>Tactile or olfactory hallucinations may be present if they are related to the delusions (e.g. Somatic delusion of body odour)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C2023E-5170-4772-92EC-CCC21ADD27C2}" type="slidenum">
              <a:rPr lang="en-Z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ZA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ZA" dirty="0" smtClean="0"/>
              <a:t>Diagnosed instead of withdrawal / intoxication when symptoms are in excess of those usually associated with substance and severe enough to warrant independent clinical attention. 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A271C9-6C89-41CB-B0ED-6A2D6F62CA7F}" type="slidenum">
              <a:rPr lang="en-ZA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ZA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FD393-2CEF-42E0-8F7B-69A57C32DB84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61E02-AB60-4103-AD6D-AD5CF723F359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B4E14-615A-48E2-8981-1DACE2451EE3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E2D81-FF03-4CF9-84B7-82DC7B79FDE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3A051-8778-4610-AFD0-E93F80C6F779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A8C6-D339-4134-BE23-0320861A696C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6E12D-E569-4AFD-B123-E83114861D7E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9EB75-9296-4AA9-B395-DA2D4CDBCC2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766DD-50A8-4B15-9173-1D435DBC15A1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4719A-17ED-4060-9CB1-202AD532D562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3B0E5-43FE-4997-BF81-A024B44DBAF9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F5FAF-2676-41EF-B2EA-B05781447FE3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4951B-A7C3-481E-B409-F4F5707593A4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8E4A6-01C1-4BE7-B985-C0D4ECF1A54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68EEA-680E-444C-8EA4-F03C30E3666F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D1D89-7292-4507-9FF2-28186F5C177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72F33-237F-485D-9EEF-CB20E81E42D3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28ECC-84CB-43EC-99AD-CD5AD53193C6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3EBEB-EEFF-4AA1-836F-5CAA7A740502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95E48-3DE0-491E-BC18-ADCC9AFE031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125B2-33A8-412B-AEBE-E49F11D02644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579AA-D215-44A8-9146-3AA1C59DF66F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D04F80-C683-4372-8B13-830FB27E91A6}" type="datetimeFigureOut">
              <a:rPr lang="en-US"/>
              <a:pPr>
                <a:defRPr/>
              </a:pPr>
              <a:t>1/16/2013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6A3E32-A977-41D3-B4FA-DF4692B4671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up.ac.za/index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sz="6000" dirty="0" smtClean="0">
                <a:solidFill>
                  <a:schemeClr val="accent2">
                    <a:lumMod val="50000"/>
                  </a:schemeClr>
                </a:solidFill>
              </a:rPr>
              <a:t>Other psychotic disorders</a:t>
            </a:r>
            <a:endParaRPr lang="en-ZA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3708400" y="6021388"/>
            <a:ext cx="2571750" cy="642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Dr C 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Kotzé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4339" name="Picture 11" descr="UP_centenary_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6021388"/>
            <a:ext cx="257175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schiz"/>
          <p:cNvPicPr>
            <a:picLocks noChangeAspect="1" noChangeArrowheads="1"/>
          </p:cNvPicPr>
          <p:nvPr/>
        </p:nvPicPr>
        <p:blipFill>
          <a:blip r:embed="rId5" cstate="print">
            <a:lum bright="-60000" contrast="58000"/>
          </a:blip>
          <a:srcRect b="18224"/>
          <a:stretch>
            <a:fillRect/>
          </a:stretch>
        </p:blipFill>
        <p:spPr bwMode="auto">
          <a:xfrm>
            <a:off x="1331913" y="2420938"/>
            <a:ext cx="6335712" cy="3298825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Delusional disorder types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Erotomanic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 type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Grandiose type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Jealous type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Persecutory type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Somatic type (foul odour / halitosis,      infestation, 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dysmorphophobia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,)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Mixed type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Unspecified type (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Capgras’s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Fregoli’s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intermetamorphosis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Picture 4" descr="_01"/>
          <p:cNvPicPr>
            <a:picLocks noChangeAspect="1" noChangeArrowheads="1"/>
          </p:cNvPicPr>
          <p:nvPr/>
        </p:nvPicPr>
        <p:blipFill>
          <a:blip r:embed="rId3" cstate="print"/>
          <a:srcRect l="15944" t="7666" r="9694" b="27444"/>
          <a:stretch>
            <a:fillRect/>
          </a:stretch>
        </p:blipFill>
        <p:spPr bwMode="auto">
          <a:xfrm>
            <a:off x="6512726" y="1571612"/>
            <a:ext cx="2467764" cy="2691985"/>
          </a:xfrm>
          <a:prstGeom prst="rect">
            <a:avLst/>
          </a:prstGeom>
          <a:noFill/>
          <a:ln w="19050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Clinical features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Well groomed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No gross disintegration of daily activities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Seem eccentric, odd, suspicious or hostile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MSE normal except for delusions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Mood is consistent with content of delusions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No prominent hallucinations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Delusions usually systematized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Memory and cognitive processes are intact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No insight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Shared psychotic disorder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Characterized by transfer of delusions from one person to another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Closely related for a long time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Typically one ill person influences a suggestible person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2</a:t>
            </a:r>
            <a:r>
              <a:rPr lang="en-ZA" baseline="30000" dirty="0" smtClean="0">
                <a:solidFill>
                  <a:schemeClr val="bg2">
                    <a:lumMod val="10000"/>
                  </a:schemeClr>
                </a:solidFill>
              </a:rPr>
              <a:t>nd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 is usually less intelligent, more gullible and passive with poor self-esteem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If separated the 2</a:t>
            </a:r>
            <a:r>
              <a:rPr lang="en-ZA" baseline="30000" dirty="0" smtClean="0">
                <a:solidFill>
                  <a:schemeClr val="bg2">
                    <a:lumMod val="10000"/>
                  </a:schemeClr>
                </a:solidFill>
              </a:rPr>
              <a:t>nd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 abandons the delusion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ZA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Culture bound syndromes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Culturally based signs &amp; symptoms of mental distress / maladaptive behaviour</a:t>
            </a:r>
          </a:p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Informed by native cultural assumptions, sorcery, breach of taboo, intrusion of a disease object / disease causing spirit, or loss of soul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Amok: Dissociative episode with aggression precipitated by perceived insult accompanied by amnesia and persecutory ideas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Culture-bound syndromes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en-ZA" sz="4000" dirty="0" smtClean="0">
                <a:solidFill>
                  <a:schemeClr val="bg2">
                    <a:lumMod val="10000"/>
                  </a:schemeClr>
                </a:solidFill>
              </a:rPr>
              <a:t>Important to determine if symptoms represents a culturally appropriate response to a situation</a:t>
            </a:r>
          </a:p>
          <a:p>
            <a:r>
              <a:rPr lang="en-ZA" sz="4000" dirty="0" smtClean="0">
                <a:solidFill>
                  <a:schemeClr val="bg2">
                    <a:lumMod val="10000"/>
                  </a:schemeClr>
                </a:solidFill>
              </a:rPr>
              <a:t>Get collateral info &amp; follow up over time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ZA" sz="40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Psychotic disorder due to GMC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Prominent hallucinations / delusions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Direct physiological consequence of GMC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Not during delirium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ZA" dirty="0">
              <a:solidFill>
                <a:schemeClr val="bg2">
                  <a:lumMod val="1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Occipital and temporal pathology can cause hallucinations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>
                <a:solidFill>
                  <a:schemeClr val="bg2">
                    <a:lumMod val="10000"/>
                  </a:schemeClr>
                </a:solidFill>
              </a:rPr>
              <a:t>T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emporal lobe and parietal lobe, especially R hemisphere pathology associated with delusions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2773" name="Picture 5" descr="imagesCAV0JFO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2524" y="1556792"/>
            <a:ext cx="1477963" cy="20161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Substance induced psychotic disorder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ZA" sz="3000" dirty="0" smtClean="0">
                <a:solidFill>
                  <a:srgbClr val="1E1C11"/>
                </a:solidFill>
              </a:rPr>
              <a:t>Not diagnosed if insight that hallucinations are caused by substances</a:t>
            </a:r>
          </a:p>
          <a:p>
            <a:pPr eaLnBrk="1" hangingPunct="1">
              <a:lnSpc>
                <a:spcPct val="90000"/>
              </a:lnSpc>
            </a:pPr>
            <a:endParaRPr lang="en-ZA" sz="3000" dirty="0" smtClean="0">
              <a:solidFill>
                <a:srgbClr val="1E1C1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ZA" sz="3000" dirty="0" smtClean="0">
                <a:solidFill>
                  <a:srgbClr val="1E1C11"/>
                </a:solidFill>
              </a:rPr>
              <a:t>Common causes: </a:t>
            </a:r>
          </a:p>
          <a:p>
            <a:pPr lvl="1" eaLnBrk="1" hangingPunct="1">
              <a:lnSpc>
                <a:spcPct val="90000"/>
              </a:lnSpc>
            </a:pPr>
            <a:r>
              <a:rPr lang="en-ZA" sz="2600" dirty="0" smtClean="0">
                <a:solidFill>
                  <a:srgbClr val="1E1C11"/>
                </a:solidFill>
              </a:rPr>
              <a:t>cannabis, alcohol, LSD, amphetamine,               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en-ZA" sz="2600" dirty="0" smtClean="0">
                <a:solidFill>
                  <a:srgbClr val="1E1C11"/>
                </a:solidFill>
              </a:rPr>
              <a:t>cocaine, PCP, </a:t>
            </a:r>
            <a:r>
              <a:rPr lang="en-ZA" sz="2600" dirty="0" err="1" smtClean="0">
                <a:solidFill>
                  <a:srgbClr val="1E1C11"/>
                </a:solidFill>
              </a:rPr>
              <a:t>ketamine</a:t>
            </a:r>
            <a:r>
              <a:rPr lang="en-ZA" sz="2600" dirty="0" smtClean="0">
                <a:solidFill>
                  <a:srgbClr val="1E1C11"/>
                </a:solidFill>
              </a:rPr>
              <a:t>, steroids, </a:t>
            </a:r>
            <a:r>
              <a:rPr lang="en-ZA" sz="2600" dirty="0" err="1" smtClean="0">
                <a:solidFill>
                  <a:srgbClr val="1E1C11"/>
                </a:solidFill>
              </a:rPr>
              <a:t>thyroxine</a:t>
            </a:r>
            <a:endParaRPr lang="en-ZA" sz="2600" dirty="0" smtClean="0">
              <a:solidFill>
                <a:srgbClr val="1E1C1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ZA" sz="3000" dirty="0" smtClean="0">
                <a:solidFill>
                  <a:srgbClr val="1E1C11"/>
                </a:solidFill>
              </a:rPr>
              <a:t>Not substance induced if symptoms precedes substance use / persists for &gt;1month after cessation / substantially in excess of what would be expected</a:t>
            </a:r>
          </a:p>
          <a:p>
            <a:pPr eaLnBrk="1" hangingPunct="1">
              <a:lnSpc>
                <a:spcPct val="90000"/>
              </a:lnSpc>
            </a:pPr>
            <a:endParaRPr lang="en-ZA" sz="3000" dirty="0" smtClean="0">
              <a:solidFill>
                <a:srgbClr val="1E1C1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ZA" sz="3000" dirty="0" smtClean="0">
              <a:solidFill>
                <a:srgbClr val="1E1C11"/>
              </a:solidFill>
            </a:endParaRPr>
          </a:p>
        </p:txBody>
      </p:sp>
      <p:pic>
        <p:nvPicPr>
          <p:cNvPr id="33796" name="Picture 5" descr="marijuanalea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000240"/>
            <a:ext cx="2124075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Psychotic disorder NOS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Psychotic 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Sx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 with inadequate information to make specific diagnosis / do not meet criteria for specific disorder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Postpartum psychosis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Auditory hallucinations in absence of other features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Unable to determine if it is due to GMC / substance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Good prognostic factors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Acute onset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Precipitated by stressors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Later age of onset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Prominent mood component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No family history of schizophrenia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Stable 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premorbid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 personality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Consistent social support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Short duration of symptoms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Little affective blunting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Differential diagnosis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GMC / Substance induced</a:t>
            </a:r>
          </a:p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Intoxication / withdrawal from substances</a:t>
            </a:r>
          </a:p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Delirium</a:t>
            </a:r>
          </a:p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Different psychotic disorders</a:t>
            </a:r>
          </a:p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Culture specific disorders</a:t>
            </a:r>
          </a:p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Mood disorders with psychotic features</a:t>
            </a:r>
          </a:p>
          <a:p>
            <a:pPr>
              <a:buNone/>
            </a:pP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Classification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Schizophrenia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solidFill>
                  <a:schemeClr val="bg2">
                    <a:lumMod val="10000"/>
                  </a:schemeClr>
                </a:solidFill>
              </a:rPr>
              <a:t>Schizophreniform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 disorder (1 – 6 months)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Brief psychotic disorder (1 day – 1 month)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Schizoaffective disorder</a:t>
            </a:r>
          </a:p>
          <a:p>
            <a:pPr lvl="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Bipolar type		-   Depressive type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Delusional disorder</a:t>
            </a:r>
          </a:p>
          <a:p>
            <a:pPr lvl="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err="1" smtClean="0">
                <a:solidFill>
                  <a:schemeClr val="bg2">
                    <a:lumMod val="10000"/>
                  </a:schemeClr>
                </a:solidFill>
              </a:rPr>
              <a:t>Erotomanic</a:t>
            </a: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 type	-  Grandiose type</a:t>
            </a:r>
          </a:p>
          <a:p>
            <a:pPr lvl="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Jealous type		-  Persecutory type</a:t>
            </a:r>
          </a:p>
          <a:p>
            <a:pPr lvl="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Somatic type	-  Mixed type</a:t>
            </a:r>
          </a:p>
          <a:p>
            <a:pPr lvl="3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>
                <a:solidFill>
                  <a:schemeClr val="bg2">
                    <a:lumMod val="10000"/>
                  </a:schemeClr>
                </a:solidFill>
              </a:rPr>
              <a:t>Unspecified type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Shared psychotic disorder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Psychotic disorder NOS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Psychotic disorder due to a GMC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</a:rPr>
              <a:t>Substance induced psychotic disorder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DDDDDD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ZA" dirty="0"/>
          </a:p>
        </p:txBody>
      </p:sp>
      <p:pic>
        <p:nvPicPr>
          <p:cNvPr id="15365" name="Picture 5" descr="psychosis"/>
          <p:cNvPicPr>
            <a:picLocks noChangeAspect="1" noChangeArrowheads="1"/>
          </p:cNvPicPr>
          <p:nvPr/>
        </p:nvPicPr>
        <p:blipFill>
          <a:blip r:embed="rId2" cstate="print"/>
          <a:srcRect l="43141" r="3256"/>
          <a:stretch>
            <a:fillRect/>
          </a:stretch>
        </p:blipFill>
        <p:spPr bwMode="auto">
          <a:xfrm>
            <a:off x="6281738" y="2852738"/>
            <a:ext cx="2727325" cy="3816350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General management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Make a specific diagnosis</a:t>
            </a:r>
          </a:p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If substances is involved treatment can be postponed for 5-7 days</a:t>
            </a:r>
          </a:p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Start on low dose anti-psychotic</a:t>
            </a:r>
          </a:p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Duration of treatment will depend on diagnosis</a:t>
            </a:r>
          </a:p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Follow up regularly</a:t>
            </a:r>
          </a:p>
          <a:p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Monitor for side effects, compliance &amp; efficacy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err="1" smtClean="0">
                <a:solidFill>
                  <a:schemeClr val="accent2">
                    <a:lumMod val="50000"/>
                  </a:schemeClr>
                </a:solidFill>
              </a:rPr>
              <a:t>Schizophreniform</a:t>
            </a: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 disorder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Similar to schizophrenia except for duration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&gt; 1 month but &lt; 6 months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Outcome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Return to baseline level of functioning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Continue &gt; 6 months and become schizophrenia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Most common in adolescents and young adults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Lifetime prevalence of 0.2%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6389" name="Picture 5" descr="06a"/>
          <p:cNvPicPr>
            <a:picLocks noChangeAspect="1" noChangeArrowheads="1"/>
          </p:cNvPicPr>
          <p:nvPr/>
        </p:nvPicPr>
        <p:blipFill>
          <a:blip r:embed="rId2" cstate="print"/>
          <a:srcRect b="22374"/>
          <a:stretch>
            <a:fillRect/>
          </a:stretch>
        </p:blipFill>
        <p:spPr bwMode="auto">
          <a:xfrm>
            <a:off x="6156325" y="5037138"/>
            <a:ext cx="2843213" cy="1658937"/>
          </a:xfrm>
          <a:prstGeom prst="rect">
            <a:avLst/>
          </a:prstGeom>
          <a:noFill/>
          <a:ln w="12700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Brief psychotic disorder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An acute and transient psychotic syndrome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1 day to 1 month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May resemble schizophrenia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May develop in response to a severe stressor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Uncommon disorder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More in younger patients and women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50% later display chronic psychiatric 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Sx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Schizoaffective disorder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Uninterrupted period of illness with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MDE/ manic episode/ mixed episode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Concurrent with criteria A for schizophrenia (delusions, hallucinations, disorganized speech, disorganized / catatonic 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behavior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, negative 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Sx</a:t>
            </a: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Period of delusions &amp; hallucinations for 2 weeks in absence of prominent mood 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Sx</a:t>
            </a:r>
            <a:endParaRPr lang="en-ZA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Mood episode present for substantial portion of total duration of the illness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Not due to substances / GMC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Schizoaffective disorder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Bipolar type / depressive type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0.5-0.8% lifetime prevalence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Mood component should be                    present 20% of the total duration                     of the illness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Prognosis depends on whether the predominant symptoms were mood / psychotic </a:t>
            </a:r>
            <a:r>
              <a:rPr lang="en-ZA" dirty="0" err="1" smtClean="0">
                <a:solidFill>
                  <a:schemeClr val="bg2">
                    <a:lumMod val="10000"/>
                  </a:schemeClr>
                </a:solidFill>
              </a:rPr>
              <a:t>Sx</a:t>
            </a:r>
            <a:endParaRPr lang="en-ZA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Treat both mood and psychotic symptoms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27" name="Picture 3" descr="G:\IMAGES\MOOD\944-003~Subject-To-Mood-Swings-Posters.jpg"/>
          <p:cNvPicPr>
            <a:picLocks noChangeAspect="1" noChangeArrowheads="1"/>
          </p:cNvPicPr>
          <p:nvPr/>
        </p:nvPicPr>
        <p:blipFill>
          <a:blip r:embed="rId3" cstate="print"/>
          <a:srcRect l="4947" t="5882" r="4947" b="12941"/>
          <a:stretch>
            <a:fillRect/>
          </a:stretch>
        </p:blipFill>
        <p:spPr bwMode="auto">
          <a:xfrm>
            <a:off x="6715140" y="1214422"/>
            <a:ext cx="2164882" cy="2928958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Delusional disorder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ZA" smtClean="0">
                <a:solidFill>
                  <a:srgbClr val="1E1C11"/>
                </a:solidFill>
              </a:rPr>
              <a:t>Non-bizarre delusions for &gt;1/12</a:t>
            </a:r>
          </a:p>
          <a:p>
            <a:pPr eaLnBrk="1" hangingPunct="1"/>
            <a:r>
              <a:rPr lang="en-ZA" smtClean="0">
                <a:solidFill>
                  <a:srgbClr val="1E1C11"/>
                </a:solidFill>
              </a:rPr>
              <a:t>Criteria A for schizophrenia never met</a:t>
            </a:r>
          </a:p>
          <a:p>
            <a:pPr eaLnBrk="1" hangingPunct="1"/>
            <a:r>
              <a:rPr lang="en-ZA" smtClean="0">
                <a:solidFill>
                  <a:srgbClr val="1E1C11"/>
                </a:solidFill>
              </a:rPr>
              <a:t>Functioning not markedly impaired and behaviour is not odd or bizarre</a:t>
            </a:r>
          </a:p>
          <a:p>
            <a:pPr eaLnBrk="1" hangingPunct="1"/>
            <a:r>
              <a:rPr lang="en-ZA" smtClean="0">
                <a:solidFill>
                  <a:srgbClr val="1E1C11"/>
                </a:solidFill>
              </a:rPr>
              <a:t>If mood episodes have occurred with delusions, their total duration has been relatively brief </a:t>
            </a:r>
          </a:p>
          <a:p>
            <a:pPr eaLnBrk="1" hangingPunct="1"/>
            <a:r>
              <a:rPr lang="en-ZA" smtClean="0">
                <a:solidFill>
                  <a:srgbClr val="1E1C11"/>
                </a:solidFill>
              </a:rPr>
              <a:t>Not due to substance / GMC</a:t>
            </a:r>
          </a:p>
          <a:p>
            <a:pPr eaLnBrk="1" hangingPunct="1">
              <a:buFont typeface="Arial" charset="0"/>
              <a:buNone/>
            </a:pPr>
            <a:endParaRPr lang="en-ZA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Types of delusions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ZA" sz="2800" dirty="0" smtClean="0">
                <a:solidFill>
                  <a:srgbClr val="1E1C11"/>
                </a:solidFill>
              </a:rPr>
              <a:t>Delusional jealousy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smtClean="0">
                <a:solidFill>
                  <a:srgbClr val="1E1C11"/>
                </a:solidFill>
              </a:rPr>
              <a:t>Grandiose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smtClean="0">
                <a:solidFill>
                  <a:srgbClr val="1E1C11"/>
                </a:solidFill>
              </a:rPr>
              <a:t>Persecutory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smtClean="0">
                <a:solidFill>
                  <a:srgbClr val="1E1C11"/>
                </a:solidFill>
              </a:rPr>
              <a:t>Somatic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smtClean="0">
                <a:solidFill>
                  <a:srgbClr val="1E1C11"/>
                </a:solidFill>
              </a:rPr>
              <a:t>Of being controlled 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smtClean="0">
                <a:solidFill>
                  <a:srgbClr val="1E1C11"/>
                </a:solidFill>
              </a:rPr>
              <a:t>Bizarre: Totally implausible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smtClean="0">
                <a:solidFill>
                  <a:srgbClr val="1E1C11"/>
                </a:solidFill>
              </a:rPr>
              <a:t>Of reference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err="1" smtClean="0">
                <a:solidFill>
                  <a:srgbClr val="1E1C11"/>
                </a:solidFill>
              </a:rPr>
              <a:t>Erotomanic</a:t>
            </a:r>
            <a:endParaRPr lang="en-ZA" sz="2800" dirty="0" smtClean="0">
              <a:solidFill>
                <a:srgbClr val="1E1C1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ZA" sz="2800" dirty="0" smtClean="0">
                <a:solidFill>
                  <a:srgbClr val="1E1C11"/>
                </a:solidFill>
              </a:rPr>
              <a:t>Nihilistic: Oneself, part of one’s body, or the real world does not exist or has been destroyed</a:t>
            </a:r>
          </a:p>
          <a:p>
            <a:pPr eaLnBrk="1" hangingPunct="1">
              <a:lnSpc>
                <a:spcPct val="90000"/>
              </a:lnSpc>
            </a:pPr>
            <a:r>
              <a:rPr lang="en-ZA" sz="2800" dirty="0" smtClean="0">
                <a:solidFill>
                  <a:srgbClr val="1E1C11"/>
                </a:solidFill>
              </a:rPr>
              <a:t>Thought broadcasting / insertion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ZA" sz="2400" dirty="0" smtClean="0"/>
          </a:p>
          <a:p>
            <a:pPr eaLnBrk="1" hangingPunct="1">
              <a:lnSpc>
                <a:spcPct val="90000"/>
              </a:lnSpc>
            </a:pPr>
            <a:endParaRPr lang="en-ZA" sz="2700" dirty="0" smtClean="0"/>
          </a:p>
        </p:txBody>
      </p:sp>
      <p:pic>
        <p:nvPicPr>
          <p:cNvPr id="2051" name="Picture 3" descr="G:\KiddTomKnightofDelus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428736"/>
            <a:ext cx="3786214" cy="2379530"/>
          </a:xfrm>
          <a:prstGeom prst="rect">
            <a:avLst/>
          </a:prstGeom>
          <a:noFill/>
          <a:ln w="28575">
            <a:solidFill>
              <a:schemeClr val="bg2">
                <a:lumMod val="90000"/>
              </a:schemeClr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ZA" dirty="0" smtClean="0">
                <a:solidFill>
                  <a:schemeClr val="accent2">
                    <a:lumMod val="50000"/>
                  </a:schemeClr>
                </a:solidFill>
              </a:rPr>
              <a:t>Delusions</a:t>
            </a:r>
            <a:endParaRPr lang="en-ZA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Mood-congruent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Content consistent with mood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Depressed = themes of personal inadequacy, guilt, disease, death, punishment, nihilism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Manic = inflated worth/ power/ knowledge, special relationship with deity/famous person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Mood-incongruent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Content not consistent with mood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ZA" dirty="0" smtClean="0">
                <a:solidFill>
                  <a:schemeClr val="bg2">
                    <a:lumMod val="10000"/>
                  </a:schemeClr>
                </a:solidFill>
              </a:rPr>
              <a:t>Persecutory delusions, thought insertion/ broadcasting, delusions of being controlled</a:t>
            </a:r>
            <a:endParaRPr lang="en-ZA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1004</Words>
  <Application>Microsoft Office PowerPoint</Application>
  <PresentationFormat>On-screen Show (4:3)</PresentationFormat>
  <Paragraphs>163</Paragraphs>
  <Slides>20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Other psychotic disorders</vt:lpstr>
      <vt:lpstr>Classification</vt:lpstr>
      <vt:lpstr>Schizophreniform disorder</vt:lpstr>
      <vt:lpstr>Brief psychotic disorder</vt:lpstr>
      <vt:lpstr>Schizoaffective disorder</vt:lpstr>
      <vt:lpstr>Schizoaffective disorder</vt:lpstr>
      <vt:lpstr>Delusional disorder</vt:lpstr>
      <vt:lpstr>Types of delusions</vt:lpstr>
      <vt:lpstr>Delusions</vt:lpstr>
      <vt:lpstr>Delusional disorder types</vt:lpstr>
      <vt:lpstr>Clinical features</vt:lpstr>
      <vt:lpstr>Shared psychotic disorder</vt:lpstr>
      <vt:lpstr>Culture bound syndromes</vt:lpstr>
      <vt:lpstr>Culture-bound syndromes</vt:lpstr>
      <vt:lpstr>Psychotic disorder due to GMC</vt:lpstr>
      <vt:lpstr>Substance induced psychotic disorder</vt:lpstr>
      <vt:lpstr>Psychotic disorder NOS</vt:lpstr>
      <vt:lpstr>Good prognostic factors</vt:lpstr>
      <vt:lpstr>Differential diagnosis</vt:lpstr>
      <vt:lpstr>General management</vt:lpstr>
    </vt:vector>
  </TitlesOfParts>
  <Company>University of Pretoria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psychotic disorders</dc:title>
  <dc:creator>UP User</dc:creator>
  <cp:lastModifiedBy>Wickus Neethling</cp:lastModifiedBy>
  <cp:revision>28</cp:revision>
  <dcterms:created xsi:type="dcterms:W3CDTF">2011-01-21T07:16:15Z</dcterms:created>
  <dcterms:modified xsi:type="dcterms:W3CDTF">2013-01-16T15:53:30Z</dcterms:modified>
</cp:coreProperties>
</file>