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4" r:id="rId7"/>
    <p:sldId id="267" r:id="rId8"/>
    <p:sldId id="268" r:id="rId9"/>
    <p:sldId id="269" r:id="rId10"/>
    <p:sldId id="270" r:id="rId11"/>
    <p:sldId id="271" r:id="rId12"/>
    <p:sldId id="272" r:id="rId13"/>
    <p:sldId id="273" r:id="rId14"/>
    <p:sldId id="275" r:id="rId15"/>
    <p:sldId id="276" r:id="rId16"/>
    <p:sldId id="277" r:id="rId17"/>
    <p:sldId id="278" r:id="rId18"/>
    <p:sldId id="279" r:id="rId19"/>
    <p:sldId id="280" r:id="rId20"/>
    <p:sldId id="282" r:id="rId21"/>
    <p:sldId id="283" r:id="rId22"/>
    <p:sldId id="284" r:id="rId23"/>
    <p:sldId id="285" r:id="rId24"/>
    <p:sldId id="286" r:id="rId25"/>
    <p:sldId id="287" r:id="rId26"/>
    <p:sldId id="289" r:id="rId27"/>
    <p:sldId id="290" r:id="rId28"/>
    <p:sldId id="291" r:id="rId29"/>
    <p:sldId id="292" r:id="rId30"/>
    <p:sldId id="294"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09CA697-6B06-4D88-83F7-6923B3C8F2D3}" type="datetimeFigureOut">
              <a:rPr lang="en-US" smtClean="0"/>
              <a:pPr/>
              <a:t>9/18/2013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6F221B9-6206-4DA8-9BAC-3537970D9C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9CA697-6B06-4D88-83F7-6923B3C8F2D3}"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221B9-6206-4DA8-9BAC-3537970D9C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9CA697-6B06-4D88-83F7-6923B3C8F2D3}"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221B9-6206-4DA8-9BAC-3537970D9C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09CA697-6B06-4D88-83F7-6923B3C8F2D3}" type="datetimeFigureOut">
              <a:rPr lang="en-US" smtClean="0"/>
              <a:pPr/>
              <a:t>9/18/2013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F6F221B9-6206-4DA8-9BAC-3537970D9C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09CA697-6B06-4D88-83F7-6923B3C8F2D3}" type="datetimeFigureOut">
              <a:rPr lang="en-US" smtClean="0"/>
              <a:pPr/>
              <a:t>9/18/2013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F6F221B9-6206-4DA8-9BAC-3537970D9C78}"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09CA697-6B06-4D88-83F7-6923B3C8F2D3}" type="datetimeFigureOut">
              <a:rPr lang="en-US" smtClean="0"/>
              <a:pPr/>
              <a:t>9/18/2013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F6F221B9-6206-4DA8-9BAC-3537970D9C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09CA697-6B06-4D88-83F7-6923B3C8F2D3}" type="datetimeFigureOut">
              <a:rPr lang="en-US" smtClean="0"/>
              <a:pPr/>
              <a:t>9/18/2013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6F221B9-6206-4DA8-9BAC-3537970D9C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9CA697-6B06-4D88-83F7-6923B3C8F2D3}" type="datetimeFigureOut">
              <a:rPr lang="en-US" smtClean="0"/>
              <a:pPr/>
              <a:t>9/18/2013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221B9-6206-4DA8-9BAC-3537970D9C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09CA697-6B06-4D88-83F7-6923B3C8F2D3}" type="datetimeFigureOut">
              <a:rPr lang="en-US" smtClean="0"/>
              <a:pPr/>
              <a:t>9/18/2013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F6F221B9-6206-4DA8-9BAC-3537970D9C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09CA697-6B06-4D88-83F7-6923B3C8F2D3}" type="datetimeFigureOut">
              <a:rPr lang="en-US" smtClean="0"/>
              <a:pPr/>
              <a:t>9/18/2013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6F221B9-6206-4DA8-9BAC-3537970D9C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09CA697-6B06-4D88-83F7-6923B3C8F2D3}" type="datetimeFigureOut">
              <a:rPr lang="en-US" smtClean="0"/>
              <a:pPr/>
              <a:t>9/18/2013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6F221B9-6206-4DA8-9BAC-3537970D9C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09CA697-6B06-4D88-83F7-6923B3C8F2D3}" type="datetimeFigureOut">
              <a:rPr lang="en-US" smtClean="0"/>
              <a:pPr/>
              <a:t>9/18/2013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6F221B9-6206-4DA8-9BAC-3537970D9C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wemov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PARKISON DISEASE</a:t>
            </a:r>
            <a:endParaRPr lang="en-US" dirty="0"/>
          </a:p>
        </p:txBody>
      </p:sp>
      <p:sp>
        <p:nvSpPr>
          <p:cNvPr id="3" name="Subtitle 2"/>
          <p:cNvSpPr>
            <a:spLocks noGrp="1"/>
          </p:cNvSpPr>
          <p:nvPr>
            <p:ph type="subTitle" idx="1"/>
          </p:nvPr>
        </p:nvSpPr>
        <p:spPr/>
        <p:txBody>
          <a:bodyPr/>
          <a:lstStyle/>
          <a:p>
            <a:r>
              <a:rPr lang="en-US" dirty="0" smtClean="0"/>
              <a:t>UNDERGRADUATES(SIC)</a:t>
            </a:r>
          </a:p>
          <a:p>
            <a:r>
              <a:rPr lang="en-US" dirty="0" smtClean="0"/>
              <a:t>Dr M.Tsikane</a:t>
            </a:r>
          </a:p>
          <a:p>
            <a:r>
              <a:rPr lang="en-US" dirty="0" smtClean="0"/>
              <a:t>Neurology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487362"/>
          </a:xfrm>
        </p:spPr>
        <p:txBody>
          <a:bodyPr>
            <a:normAutofit fontScale="90000"/>
          </a:bodyPr>
          <a:lstStyle/>
          <a:p>
            <a:r>
              <a:rPr lang="en-US" sz="4000">
                <a:solidFill>
                  <a:srgbClr val="660033"/>
                </a:solidFill>
              </a:rPr>
              <a:t>Symptoms and signs(…</a:t>
            </a:r>
          </a:p>
        </p:txBody>
      </p:sp>
      <p:sp>
        <p:nvSpPr>
          <p:cNvPr id="25603" name="Rectangle 3"/>
          <p:cNvSpPr>
            <a:spLocks noGrp="1" noChangeArrowheads="1"/>
          </p:cNvSpPr>
          <p:nvPr>
            <p:ph idx="1"/>
          </p:nvPr>
        </p:nvSpPr>
        <p:spPr>
          <a:xfrm>
            <a:off x="457200" y="990600"/>
            <a:ext cx="8305800" cy="5562600"/>
          </a:xfrm>
        </p:spPr>
        <p:txBody>
          <a:bodyPr/>
          <a:lstStyle/>
          <a:p>
            <a:pPr>
              <a:lnSpc>
                <a:spcPct val="80000"/>
              </a:lnSpc>
            </a:pPr>
            <a:r>
              <a:rPr lang="en-US" sz="2800" b="1">
                <a:solidFill>
                  <a:srgbClr val="A50021"/>
                </a:solidFill>
              </a:rPr>
              <a:t>Slow movements</a:t>
            </a:r>
            <a:r>
              <a:rPr lang="en-US" sz="900">
                <a:solidFill>
                  <a:srgbClr val="A50021"/>
                </a:solidFill>
              </a:rPr>
              <a:t> (</a:t>
            </a:r>
            <a:r>
              <a:rPr lang="en-US" sz="2000">
                <a:solidFill>
                  <a:srgbClr val="A50021"/>
                </a:solidFill>
              </a:rPr>
              <a:t>bradykinesia)</a:t>
            </a:r>
            <a:r>
              <a:rPr lang="en-US" sz="2000"/>
              <a:t> are typical as rigidity progresses. Movement also becomes decreased (hypokinesia) and difficult to initiate (akinesia).</a:t>
            </a:r>
          </a:p>
          <a:p>
            <a:pPr>
              <a:lnSpc>
                <a:spcPct val="80000"/>
              </a:lnSpc>
            </a:pPr>
            <a:r>
              <a:rPr lang="en-US" sz="2000"/>
              <a:t/>
            </a:r>
            <a:br>
              <a:rPr lang="en-US" sz="2000"/>
            </a:br>
            <a:r>
              <a:rPr lang="en-US" sz="2000"/>
              <a:t>Rigidity and hypokinesia may contribute to;</a:t>
            </a:r>
          </a:p>
          <a:p>
            <a:pPr>
              <a:lnSpc>
                <a:spcPct val="80000"/>
              </a:lnSpc>
              <a:buFontTx/>
              <a:buNone/>
            </a:pPr>
            <a:r>
              <a:rPr lang="en-US" sz="2000"/>
              <a:t>     </a:t>
            </a:r>
            <a:r>
              <a:rPr lang="en-US" sz="2000">
                <a:solidFill>
                  <a:srgbClr val="FF33CC"/>
                </a:solidFill>
              </a:rPr>
              <a:t>muscular aches</a:t>
            </a:r>
            <a:r>
              <a:rPr lang="en-US" sz="2000"/>
              <a:t> and sensations of </a:t>
            </a:r>
            <a:r>
              <a:rPr lang="en-US" sz="2000">
                <a:solidFill>
                  <a:srgbClr val="FF33CC"/>
                </a:solidFill>
              </a:rPr>
              <a:t>fatigue</a:t>
            </a:r>
            <a:r>
              <a:rPr lang="en-US" sz="2000"/>
              <a:t>. </a:t>
            </a:r>
          </a:p>
          <a:p>
            <a:pPr>
              <a:lnSpc>
                <a:spcPct val="80000"/>
              </a:lnSpc>
            </a:pPr>
            <a:r>
              <a:rPr lang="en-US" sz="2000">
                <a:solidFill>
                  <a:srgbClr val="FF33CC"/>
                </a:solidFill>
              </a:rPr>
              <a:t>masklike face</a:t>
            </a:r>
            <a:r>
              <a:rPr lang="en-US" sz="2000"/>
              <a:t> , with an open mouth, drooling, and reduced blinking. </a:t>
            </a:r>
          </a:p>
          <a:p>
            <a:pPr>
              <a:lnSpc>
                <a:spcPct val="80000"/>
              </a:lnSpc>
            </a:pPr>
            <a:r>
              <a:rPr lang="en-US" sz="2000"/>
              <a:t>patients may appear depressed due to masklike face and bradykinesia. </a:t>
            </a:r>
          </a:p>
          <a:p>
            <a:pPr>
              <a:lnSpc>
                <a:spcPct val="80000"/>
              </a:lnSpc>
            </a:pPr>
            <a:r>
              <a:rPr lang="en-US" sz="2000"/>
              <a:t>Speech becomes hypophonic, with characteristic monotonous, </a:t>
            </a:r>
            <a:r>
              <a:rPr lang="en-US" sz="2000">
                <a:solidFill>
                  <a:srgbClr val="FF33CC"/>
                </a:solidFill>
              </a:rPr>
              <a:t>stuttering dysarthria</a:t>
            </a:r>
            <a:r>
              <a:rPr lang="en-US" sz="2000"/>
              <a:t>. </a:t>
            </a:r>
          </a:p>
          <a:p>
            <a:pPr>
              <a:lnSpc>
                <a:spcPct val="80000"/>
              </a:lnSpc>
            </a:pPr>
            <a:r>
              <a:rPr lang="en-US" sz="2000">
                <a:solidFill>
                  <a:srgbClr val="FF33CC"/>
                </a:solidFill>
              </a:rPr>
              <a:t>micrographia</a:t>
            </a:r>
            <a:r>
              <a:rPr lang="en-US" sz="2000"/>
              <a:t> (writing in very small letters) due to hypokinesia and impaired control of distal musculature ( that make activities of daily living increasingly difficult). </a:t>
            </a:r>
          </a:p>
          <a:p>
            <a:pPr>
              <a:lnSpc>
                <a:spcPct val="80000"/>
              </a:lnSpc>
            </a:pPr>
            <a:r>
              <a:rPr lang="en-US" sz="2000"/>
              <a:t>Without warning, voluntary movement, including walking, may suddenly halt (called </a:t>
            </a:r>
            <a:r>
              <a:rPr lang="en-US" sz="2000">
                <a:solidFill>
                  <a:srgbClr val="FF33CC"/>
                </a:solidFill>
              </a:rPr>
              <a:t>freezing</a:t>
            </a:r>
            <a:r>
              <a:rPr lang="en-US" sz="2000"/>
              <a:t>).</a:t>
            </a:r>
            <a:br>
              <a:rPr lang="en-US" sz="2000"/>
            </a:br>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077200" cy="487362"/>
          </a:xfrm>
        </p:spPr>
        <p:txBody>
          <a:bodyPr>
            <a:normAutofit fontScale="90000"/>
          </a:bodyPr>
          <a:lstStyle/>
          <a:p>
            <a:r>
              <a:rPr lang="en-US" sz="4000">
                <a:solidFill>
                  <a:srgbClr val="660033"/>
                </a:solidFill>
              </a:rPr>
              <a:t>Symptoms and signs(…</a:t>
            </a:r>
          </a:p>
        </p:txBody>
      </p:sp>
      <p:sp>
        <p:nvSpPr>
          <p:cNvPr id="26627" name="Rectangle 3"/>
          <p:cNvSpPr>
            <a:spLocks noGrp="1" noChangeArrowheads="1"/>
          </p:cNvSpPr>
          <p:nvPr>
            <p:ph idx="1"/>
          </p:nvPr>
        </p:nvSpPr>
        <p:spPr>
          <a:xfrm>
            <a:off x="304800" y="990600"/>
            <a:ext cx="8382000" cy="5486400"/>
          </a:xfrm>
        </p:spPr>
        <p:txBody>
          <a:bodyPr>
            <a:normAutofit lnSpcReduction="10000"/>
          </a:bodyPr>
          <a:lstStyle/>
          <a:p>
            <a:pPr>
              <a:lnSpc>
                <a:spcPct val="90000"/>
              </a:lnSpc>
            </a:pPr>
            <a:r>
              <a:rPr lang="en-US" sz="2800" b="1">
                <a:solidFill>
                  <a:srgbClr val="A50021"/>
                </a:solidFill>
              </a:rPr>
              <a:t>Postural instability</a:t>
            </a:r>
            <a:r>
              <a:rPr lang="en-US" sz="2800"/>
              <a:t> develops, resulting in gait abnormalities. Patients have difficulty starting to walk, turning, and stopping; the gait becomes </a:t>
            </a:r>
            <a:r>
              <a:rPr lang="en-US" sz="2800">
                <a:solidFill>
                  <a:srgbClr val="FF33CC"/>
                </a:solidFill>
              </a:rPr>
              <a:t>shuffling</a:t>
            </a:r>
            <a:r>
              <a:rPr lang="en-US" sz="2800"/>
              <a:t> with short steps, and the arms are held flexed to the waist and do not swing with the stride. Steps may inadvertently quicken, and patients may break into a run to keep from falling (</a:t>
            </a:r>
            <a:r>
              <a:rPr lang="en-US" sz="2800">
                <a:solidFill>
                  <a:srgbClr val="FF33CC"/>
                </a:solidFill>
              </a:rPr>
              <a:t>festination</a:t>
            </a:r>
            <a:r>
              <a:rPr lang="en-US" sz="2800"/>
              <a:t>). A tendency to fall forward (</a:t>
            </a:r>
            <a:r>
              <a:rPr lang="en-US" sz="2800">
                <a:solidFill>
                  <a:srgbClr val="FF33CC"/>
                </a:solidFill>
              </a:rPr>
              <a:t>propulsion</a:t>
            </a:r>
            <a:r>
              <a:rPr lang="en-US" sz="2800"/>
              <a:t>) or backward (</a:t>
            </a:r>
            <a:r>
              <a:rPr lang="en-US" sz="2800">
                <a:solidFill>
                  <a:srgbClr val="FF33CC"/>
                </a:solidFill>
              </a:rPr>
              <a:t>retropulsion</a:t>
            </a:r>
            <a:r>
              <a:rPr lang="en-US" sz="2800"/>
              <a:t>) when the center of gravity is displaced results from loss of postural reflexes. Posture becomes </a:t>
            </a:r>
            <a:r>
              <a:rPr lang="en-US" sz="2800">
                <a:solidFill>
                  <a:srgbClr val="FF33CC"/>
                </a:solidFill>
              </a:rPr>
              <a:t>stooped</a:t>
            </a:r>
            <a:r>
              <a:rPr lang="en-US" sz="2800"/>
              <a:t>.</a:t>
            </a:r>
          </a:p>
          <a:p>
            <a:pPr>
              <a:lnSpc>
                <a:spcPct val="90000"/>
              </a:lnSpc>
            </a:pPr>
            <a:r>
              <a:rPr lang="en-US" sz="2800"/>
              <a:t/>
            </a:r>
            <a:br>
              <a:rPr lang="en-US" sz="2800"/>
            </a:b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077200" cy="487362"/>
          </a:xfrm>
        </p:spPr>
        <p:txBody>
          <a:bodyPr>
            <a:normAutofit fontScale="90000"/>
          </a:bodyPr>
          <a:lstStyle/>
          <a:p>
            <a:r>
              <a:rPr lang="en-US" sz="4000">
                <a:solidFill>
                  <a:srgbClr val="660033"/>
                </a:solidFill>
              </a:rPr>
              <a:t>Symptoms and signs(…</a:t>
            </a:r>
          </a:p>
        </p:txBody>
      </p:sp>
      <p:sp>
        <p:nvSpPr>
          <p:cNvPr id="27651" name="Rectangle 3"/>
          <p:cNvSpPr>
            <a:spLocks noGrp="1" noChangeArrowheads="1"/>
          </p:cNvSpPr>
          <p:nvPr>
            <p:ph idx="1"/>
          </p:nvPr>
        </p:nvSpPr>
        <p:spPr>
          <a:xfrm>
            <a:off x="228600" y="914400"/>
            <a:ext cx="8686800" cy="5562600"/>
          </a:xfrm>
        </p:spPr>
        <p:txBody>
          <a:bodyPr/>
          <a:lstStyle/>
          <a:p>
            <a:r>
              <a:rPr lang="en-US">
                <a:solidFill>
                  <a:srgbClr val="A50021"/>
                </a:solidFill>
              </a:rPr>
              <a:t>Dementia</a:t>
            </a:r>
            <a:r>
              <a:rPr lang="en-US"/>
              <a:t>; generally occurs late in the disease and affects 15-30% of patients. short term memory and visuospatial function may be impaired, but aphasia is not present.</a:t>
            </a:r>
          </a:p>
          <a:p>
            <a:endParaRPr lang="en-US" sz="2000"/>
          </a:p>
          <a:p>
            <a:r>
              <a:rPr lang="en-US" sz="2000"/>
              <a:t>Cognitive dysfunction within a year of onset of motor features suggests a diagnosis of Lewy body disease, a disease closely related to parkinson disease and marked by the presence of cortical Lewy bodies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077200" cy="563562"/>
          </a:xfrm>
        </p:spPr>
        <p:txBody>
          <a:bodyPr>
            <a:normAutofit fontScale="90000"/>
          </a:bodyPr>
          <a:lstStyle/>
          <a:p>
            <a:r>
              <a:rPr lang="en-US" sz="4000">
                <a:solidFill>
                  <a:srgbClr val="660033"/>
                </a:solidFill>
              </a:rPr>
              <a:t>Symptoms and signs(…</a:t>
            </a:r>
          </a:p>
        </p:txBody>
      </p:sp>
      <p:sp>
        <p:nvSpPr>
          <p:cNvPr id="28675" name="Rectangle 3"/>
          <p:cNvSpPr>
            <a:spLocks noGrp="1" noChangeArrowheads="1"/>
          </p:cNvSpPr>
          <p:nvPr>
            <p:ph idx="1"/>
          </p:nvPr>
        </p:nvSpPr>
        <p:spPr>
          <a:xfrm>
            <a:off x="381000" y="990600"/>
            <a:ext cx="8534400" cy="5334000"/>
          </a:xfrm>
        </p:spPr>
        <p:txBody>
          <a:bodyPr/>
          <a:lstStyle/>
          <a:p>
            <a:pPr>
              <a:lnSpc>
                <a:spcPct val="80000"/>
              </a:lnSpc>
            </a:pPr>
            <a:r>
              <a:rPr lang="en-US" sz="2000" b="1"/>
              <a:t>Neurologic symptoms unrelated to parkinsonism</a:t>
            </a:r>
            <a:r>
              <a:rPr lang="en-US" sz="2000"/>
              <a:t> commonly develop because synucleinopathy (Lewy bodies) occurs in other areas of the central, peripheral, and autonomic nervous systems. It may have the following effects: </a:t>
            </a:r>
          </a:p>
          <a:p>
            <a:pPr>
              <a:lnSpc>
                <a:spcPct val="80000"/>
              </a:lnSpc>
            </a:pPr>
            <a:r>
              <a:rPr lang="en-US" sz="2000"/>
              <a:t>• Almost universal sympathetic denervation of the heart, contributing to </a:t>
            </a:r>
            <a:r>
              <a:rPr lang="en-US" sz="2000">
                <a:solidFill>
                  <a:srgbClr val="FF33CC"/>
                </a:solidFill>
              </a:rPr>
              <a:t>orthostatic hypotension</a:t>
            </a:r>
            <a:r>
              <a:rPr lang="en-US" sz="2000"/>
              <a:t/>
            </a:r>
            <a:br>
              <a:rPr lang="en-US" sz="2000"/>
            </a:br>
            <a:endParaRPr lang="en-US" sz="2000"/>
          </a:p>
          <a:p>
            <a:pPr>
              <a:lnSpc>
                <a:spcPct val="80000"/>
              </a:lnSpc>
            </a:pPr>
            <a:r>
              <a:rPr lang="en-US" sz="2000"/>
              <a:t>• Esophageal dysmotility, contributing to </a:t>
            </a:r>
            <a:r>
              <a:rPr lang="en-US" sz="2000">
                <a:solidFill>
                  <a:srgbClr val="FF33CC"/>
                </a:solidFill>
              </a:rPr>
              <a:t>dysphagia</a:t>
            </a:r>
            <a:r>
              <a:rPr lang="en-US" sz="2000"/>
              <a:t> and increased risk of </a:t>
            </a:r>
            <a:r>
              <a:rPr lang="en-US" sz="2000">
                <a:solidFill>
                  <a:srgbClr val="FF33CC"/>
                </a:solidFill>
              </a:rPr>
              <a:t>aspiration</a:t>
            </a:r>
            <a:r>
              <a:rPr lang="en-US" sz="2000"/>
              <a:t/>
            </a:r>
            <a:br>
              <a:rPr lang="en-US" sz="2000"/>
            </a:br>
            <a:endParaRPr lang="en-US" sz="2000"/>
          </a:p>
          <a:p>
            <a:pPr>
              <a:lnSpc>
                <a:spcPct val="80000"/>
              </a:lnSpc>
            </a:pPr>
            <a:r>
              <a:rPr lang="en-US" sz="2000"/>
              <a:t>• Lower bowel dysmotility, contributing to </a:t>
            </a:r>
            <a:r>
              <a:rPr lang="en-US" sz="2000">
                <a:solidFill>
                  <a:srgbClr val="FF33CC"/>
                </a:solidFill>
              </a:rPr>
              <a:t>constipation</a:t>
            </a:r>
            <a:br>
              <a:rPr lang="en-US" sz="2000">
                <a:solidFill>
                  <a:srgbClr val="FF33CC"/>
                </a:solidFill>
              </a:rPr>
            </a:br>
            <a:endParaRPr lang="en-US" sz="2000">
              <a:solidFill>
                <a:srgbClr val="FF33CC"/>
              </a:solidFill>
            </a:endParaRPr>
          </a:p>
          <a:p>
            <a:pPr>
              <a:lnSpc>
                <a:spcPct val="80000"/>
              </a:lnSpc>
            </a:pPr>
            <a:r>
              <a:rPr lang="en-US" sz="2000"/>
              <a:t>• Commonly, </a:t>
            </a:r>
            <a:r>
              <a:rPr lang="en-US" sz="2000">
                <a:solidFill>
                  <a:srgbClr val="FF33CC"/>
                </a:solidFill>
              </a:rPr>
              <a:t>anosmia</a:t>
            </a:r>
            <a:r>
              <a:rPr lang="en-US" sz="2000"/>
              <a:t> and </a:t>
            </a:r>
            <a:r>
              <a:rPr lang="en-US" sz="2000">
                <a:solidFill>
                  <a:srgbClr val="FF33CC"/>
                </a:solidFill>
              </a:rPr>
              <a:t>urinary hesitancy</a:t>
            </a:r>
            <a:r>
              <a:rPr lang="en-US" sz="2000"/>
              <a:t> and/or </a:t>
            </a:r>
          </a:p>
          <a:p>
            <a:pPr>
              <a:lnSpc>
                <a:spcPct val="80000"/>
              </a:lnSpc>
              <a:buFontTx/>
              <a:buNone/>
            </a:pPr>
            <a:r>
              <a:rPr lang="en-US" sz="2000">
                <a:solidFill>
                  <a:srgbClr val="FF33CC"/>
                </a:solidFill>
              </a:rPr>
              <a:t>urgency.</a:t>
            </a:r>
          </a:p>
          <a:p>
            <a:pPr>
              <a:lnSpc>
                <a:spcPct val="80000"/>
              </a:lnSpc>
            </a:pPr>
            <a:endParaRPr lang="en-US" sz="2000" b="1"/>
          </a:p>
          <a:p>
            <a:pPr>
              <a:lnSpc>
                <a:spcPct val="80000"/>
              </a:lnSpc>
            </a:pPr>
            <a:r>
              <a:rPr lang="en-US" sz="2000" b="1"/>
              <a:t>Seborrheic dermatitis</a:t>
            </a:r>
            <a:r>
              <a:rPr lang="en-US" sz="2000"/>
              <a:t> is also common.</a:t>
            </a:r>
            <a:endParaRPr lang="en-US" sz="2000">
              <a:solidFill>
                <a:srgbClr val="FF33CC"/>
              </a:solidFill>
            </a:endParaRPr>
          </a:p>
          <a:p>
            <a:pPr>
              <a:lnSpc>
                <a:spcPct val="80000"/>
              </a:lnSpc>
              <a:buFontTx/>
              <a:buNone/>
            </a:pPr>
            <a:r>
              <a:rPr lang="en-US" sz="2000">
                <a:solidFill>
                  <a:srgbClr val="FF33CC"/>
                </a:solidFill>
              </a:rPr>
              <a:t/>
            </a:r>
            <a:br>
              <a:rPr lang="en-US" sz="2000">
                <a:solidFill>
                  <a:srgbClr val="FF33CC"/>
                </a:solidFill>
              </a:rPr>
            </a:br>
            <a:endParaRPr lang="en-US" sz="2000">
              <a:solidFill>
                <a:srgbClr val="FF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382000" cy="1020762"/>
          </a:xfrm>
        </p:spPr>
        <p:txBody>
          <a:bodyPr/>
          <a:lstStyle/>
          <a:p>
            <a:r>
              <a:rPr lang="en-US" sz="2800">
                <a:solidFill>
                  <a:srgbClr val="660033"/>
                </a:solidFill>
              </a:rPr>
              <a:t>Differential diagnosis of Parkinsonism </a:t>
            </a:r>
            <a:br>
              <a:rPr lang="en-US" sz="2800">
                <a:solidFill>
                  <a:srgbClr val="660033"/>
                </a:solidFill>
              </a:rPr>
            </a:br>
            <a:r>
              <a:rPr lang="en-US" sz="2800">
                <a:solidFill>
                  <a:srgbClr val="660033"/>
                </a:solidFill>
              </a:rPr>
              <a:t>(General classification</a:t>
            </a:r>
            <a:r>
              <a:rPr lang="en-US" sz="3200">
                <a:solidFill>
                  <a:srgbClr val="660033"/>
                </a:solidFill>
              </a:rPr>
              <a:t>)</a:t>
            </a:r>
          </a:p>
        </p:txBody>
      </p:sp>
      <p:sp>
        <p:nvSpPr>
          <p:cNvPr id="43011" name="Rectangle 3"/>
          <p:cNvSpPr>
            <a:spLocks noGrp="1" noChangeArrowheads="1"/>
          </p:cNvSpPr>
          <p:nvPr>
            <p:ph idx="1"/>
          </p:nvPr>
        </p:nvSpPr>
        <p:spPr>
          <a:xfrm>
            <a:off x="457200" y="1524000"/>
            <a:ext cx="8229600" cy="4876800"/>
          </a:xfrm>
        </p:spPr>
        <p:txBody>
          <a:bodyPr/>
          <a:lstStyle/>
          <a:p>
            <a:pPr>
              <a:buFontTx/>
              <a:buNone/>
            </a:pPr>
            <a:r>
              <a:rPr lang="en-US" sz="4000"/>
              <a:t>  1-Idiopathic PD</a:t>
            </a:r>
          </a:p>
          <a:p>
            <a:pPr>
              <a:buFontTx/>
              <a:buNone/>
            </a:pPr>
            <a:r>
              <a:rPr lang="en-US" sz="4000"/>
              <a:t>  2-Atypical PD </a:t>
            </a:r>
          </a:p>
          <a:p>
            <a:pPr>
              <a:buFontTx/>
              <a:buNone/>
            </a:pPr>
            <a:r>
              <a:rPr lang="en-US" sz="4000"/>
              <a:t>  3- Essential Tremor (ET)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0"/>
            <a:ext cx="8686800" cy="685800"/>
          </a:xfrm>
        </p:spPr>
        <p:txBody>
          <a:bodyPr>
            <a:normAutofit fontScale="90000"/>
          </a:bodyPr>
          <a:lstStyle/>
          <a:p>
            <a:r>
              <a:rPr lang="en-US" sz="4000">
                <a:solidFill>
                  <a:srgbClr val="660033"/>
                </a:solidFill>
              </a:rPr>
              <a:t>DDX (detailed classification…</a:t>
            </a:r>
            <a:endParaRPr lang="en-US" sz="4000"/>
          </a:p>
        </p:txBody>
      </p:sp>
      <p:sp>
        <p:nvSpPr>
          <p:cNvPr id="29699" name="Rectangle 3"/>
          <p:cNvSpPr>
            <a:spLocks noGrp="1" noChangeArrowheads="1"/>
          </p:cNvSpPr>
          <p:nvPr>
            <p:ph idx="1"/>
          </p:nvPr>
        </p:nvSpPr>
        <p:spPr>
          <a:xfrm>
            <a:off x="304800" y="685800"/>
            <a:ext cx="8458200" cy="6019800"/>
          </a:xfrm>
        </p:spPr>
        <p:txBody>
          <a:bodyPr>
            <a:normAutofit lnSpcReduction="10000"/>
          </a:bodyPr>
          <a:lstStyle/>
          <a:p>
            <a:r>
              <a:rPr lang="en-US"/>
              <a:t>2-Atypical PD</a:t>
            </a:r>
          </a:p>
          <a:p>
            <a:pPr>
              <a:buFontTx/>
              <a:buNone/>
            </a:pPr>
            <a:r>
              <a:rPr lang="en-US" sz="2800">
                <a:solidFill>
                  <a:srgbClr val="0033CC"/>
                </a:solidFill>
              </a:rPr>
              <a:t>       </a:t>
            </a:r>
            <a:r>
              <a:rPr lang="en-US" sz="2800" u="sng"/>
              <a:t>Neurodegenerative disorders other than idiopathic PD</a:t>
            </a:r>
            <a:r>
              <a:rPr lang="en-US" sz="2400"/>
              <a:t>, including</a:t>
            </a:r>
            <a:r>
              <a:rPr lang="en-US"/>
              <a:t> </a:t>
            </a:r>
            <a:r>
              <a:rPr lang="en-US" sz="2400"/>
              <a:t>dementia with Lewy bodies, corticobasal degeneration, multiple system atrophy, progressive supranuclear palsy.</a:t>
            </a:r>
          </a:p>
          <a:p>
            <a:pPr>
              <a:buFontTx/>
              <a:buNone/>
            </a:pPr>
            <a:r>
              <a:rPr lang="en-US" sz="2800">
                <a:solidFill>
                  <a:srgbClr val="0033CC"/>
                </a:solidFill>
              </a:rPr>
              <a:t>       </a:t>
            </a:r>
            <a:r>
              <a:rPr lang="en-US" sz="2800" u="sng"/>
              <a:t>Secondary parkinsonism</a:t>
            </a:r>
            <a:r>
              <a:rPr lang="en-US" sz="2400"/>
              <a:t>; a wide variety of conditions can cause secondary parkinsonism, including; </a:t>
            </a:r>
          </a:p>
          <a:p>
            <a:r>
              <a:rPr lang="en-US" sz="2400">
                <a:solidFill>
                  <a:srgbClr val="0033CC"/>
                </a:solidFill>
              </a:rPr>
              <a:t>Drugs</a:t>
            </a:r>
            <a:r>
              <a:rPr lang="en-US" sz="2400"/>
              <a:t>( classic and atypical antipsychotic agents, haloperidol, pimozide, chlorpromazine, droperidole, fluphenazine, trifluoperazine, Metoclopramide, domperidone, flunarizine,  , Reserpine prochlorperazine, illegal or street drugs)</a:t>
            </a:r>
          </a:p>
          <a:p>
            <a:r>
              <a:rPr lang="en-US" sz="2400">
                <a:solidFill>
                  <a:srgbClr val="0033CC"/>
                </a:solidFill>
              </a:rPr>
              <a:t>Toxins</a:t>
            </a:r>
            <a:r>
              <a:rPr lang="en-US" sz="2400"/>
              <a:t> ; carbon disulfide, carbon monoxide, cyanide, MPTP, manganese, organic solvants.</a:t>
            </a:r>
          </a:p>
          <a:p>
            <a:endParaRPr lang="en-US" sz="2400"/>
          </a:p>
          <a:p>
            <a:endParaRPr 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001000" cy="411162"/>
          </a:xfrm>
        </p:spPr>
        <p:txBody>
          <a:bodyPr>
            <a:normAutofit fontScale="90000"/>
          </a:bodyPr>
          <a:lstStyle/>
          <a:p>
            <a:r>
              <a:rPr lang="en-US" sz="4000">
                <a:solidFill>
                  <a:srgbClr val="660033"/>
                </a:solidFill>
              </a:rPr>
              <a:t>DDX (detailed classification…</a:t>
            </a:r>
          </a:p>
        </p:txBody>
      </p:sp>
      <p:sp>
        <p:nvSpPr>
          <p:cNvPr id="30723" name="Rectangle 3"/>
          <p:cNvSpPr>
            <a:spLocks noGrp="1" noChangeArrowheads="1"/>
          </p:cNvSpPr>
          <p:nvPr>
            <p:ph idx="1"/>
          </p:nvPr>
        </p:nvSpPr>
        <p:spPr>
          <a:xfrm>
            <a:off x="457200" y="914400"/>
            <a:ext cx="8534400" cy="5211763"/>
          </a:xfrm>
        </p:spPr>
        <p:txBody>
          <a:bodyPr/>
          <a:lstStyle/>
          <a:p>
            <a:r>
              <a:rPr lang="en-US" sz="2400">
                <a:solidFill>
                  <a:srgbClr val="0033CC"/>
                </a:solidFill>
              </a:rPr>
              <a:t>Head trauma</a:t>
            </a:r>
            <a:r>
              <a:rPr lang="en-US" sz="2400"/>
              <a:t>; isolated or repeated (e.g., boxing)</a:t>
            </a:r>
          </a:p>
          <a:p>
            <a:r>
              <a:rPr lang="en-US" sz="2400">
                <a:solidFill>
                  <a:srgbClr val="0033CC"/>
                </a:solidFill>
              </a:rPr>
              <a:t>Structural brain lesions that affect striatonigral circuits</a:t>
            </a:r>
            <a:r>
              <a:rPr lang="en-US" sz="2400"/>
              <a:t>, e.g, Hydrocephalus, chronic subdural hematoma, tumors</a:t>
            </a:r>
          </a:p>
          <a:p>
            <a:r>
              <a:rPr lang="en-US" sz="2400">
                <a:solidFill>
                  <a:srgbClr val="0033CC"/>
                </a:solidFill>
              </a:rPr>
              <a:t>Metabolic and miscellaneous disorders</a:t>
            </a:r>
            <a:r>
              <a:rPr lang="en-US" sz="2400"/>
              <a:t> (e.g, wilson disease, hypoparathyroidism and psudohypoparathyroidism, chronic liver failure, extrapontine myelinilysis, neurodegeneration with brain iron accumulation, neuroacanthocytosis.)</a:t>
            </a:r>
          </a:p>
          <a:p>
            <a:r>
              <a:rPr lang="en-US" sz="2400">
                <a:solidFill>
                  <a:srgbClr val="0033CC"/>
                </a:solidFill>
              </a:rPr>
              <a:t>Infections</a:t>
            </a:r>
            <a:r>
              <a:rPr lang="en-US" sz="2400"/>
              <a:t>; encephalitis lethargica or economo’s encephalitis, HIV/AIDS, neurosyphilis, prion disease, progressive multifocal leukoencephalopathy, toxoplasmosis.</a:t>
            </a:r>
          </a:p>
          <a:p>
            <a:endParaRPr lang="en-US" sz="2400"/>
          </a:p>
          <a:p>
            <a:endParaRPr lang="en-US" sz="2400"/>
          </a:p>
          <a:p>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077200" cy="487362"/>
          </a:xfrm>
        </p:spPr>
        <p:txBody>
          <a:bodyPr>
            <a:normAutofit fontScale="90000"/>
          </a:bodyPr>
          <a:lstStyle/>
          <a:p>
            <a:r>
              <a:rPr lang="en-US" sz="4000">
                <a:solidFill>
                  <a:srgbClr val="660033"/>
                </a:solidFill>
              </a:rPr>
              <a:t>DDX (detailed classification…</a:t>
            </a:r>
          </a:p>
        </p:txBody>
      </p:sp>
      <p:sp>
        <p:nvSpPr>
          <p:cNvPr id="31747" name="Rectangle 3"/>
          <p:cNvSpPr>
            <a:spLocks noGrp="1" noChangeArrowheads="1"/>
          </p:cNvSpPr>
          <p:nvPr>
            <p:ph idx="1"/>
          </p:nvPr>
        </p:nvSpPr>
        <p:spPr>
          <a:xfrm>
            <a:off x="381000" y="990600"/>
            <a:ext cx="8229600" cy="5486400"/>
          </a:xfrm>
        </p:spPr>
        <p:txBody>
          <a:bodyPr/>
          <a:lstStyle/>
          <a:p>
            <a:r>
              <a:rPr lang="en-US" sz="2400">
                <a:solidFill>
                  <a:srgbClr val="0033CC"/>
                </a:solidFill>
              </a:rPr>
              <a:t>Small vessel disease</a:t>
            </a:r>
            <a:r>
              <a:rPr lang="en-US"/>
              <a:t>; </a:t>
            </a:r>
            <a:r>
              <a:rPr lang="en-US" sz="2400"/>
              <a:t>vascular parkinsonism, multiple lacunar infarcts in the basal ganglia and /or Binswanger’s disease ( this entity is controversial, because most basal ganglia infarcts are not associated with parkinsonian signs.)</a:t>
            </a:r>
          </a:p>
          <a:p>
            <a:r>
              <a:rPr lang="en-US" sz="24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solidFill>
                  <a:srgbClr val="660033"/>
                </a:solidFill>
              </a:rPr>
              <a:t>Diagnosis …</a:t>
            </a:r>
          </a:p>
        </p:txBody>
      </p:sp>
      <p:sp>
        <p:nvSpPr>
          <p:cNvPr id="35843" name="Rectangle 3"/>
          <p:cNvSpPr>
            <a:spLocks noGrp="1" noChangeArrowheads="1"/>
          </p:cNvSpPr>
          <p:nvPr>
            <p:ph idx="1"/>
          </p:nvPr>
        </p:nvSpPr>
        <p:spPr/>
        <p:txBody>
          <a:bodyPr>
            <a:normAutofit lnSpcReduction="10000"/>
          </a:bodyPr>
          <a:lstStyle/>
          <a:p>
            <a:pPr>
              <a:lnSpc>
                <a:spcPct val="90000"/>
              </a:lnSpc>
            </a:pPr>
            <a:r>
              <a:rPr lang="en-US" sz="2800">
                <a:solidFill>
                  <a:srgbClr val="0033CC"/>
                </a:solidFill>
              </a:rPr>
              <a:t>Diagnosis is based on HX and PE</a:t>
            </a:r>
          </a:p>
          <a:p>
            <a:pPr>
              <a:lnSpc>
                <a:spcPct val="90000"/>
              </a:lnSpc>
            </a:pPr>
            <a:r>
              <a:rPr lang="en-US" sz="2800">
                <a:solidFill>
                  <a:srgbClr val="0033CC"/>
                </a:solidFill>
              </a:rPr>
              <a:t>Neuroimaging (CT,MRI)</a:t>
            </a:r>
            <a:r>
              <a:rPr lang="en-US" sz="2800"/>
              <a:t>  may be used to R/O other abnormalities , thus help identify secondary causes of parkinsonism.</a:t>
            </a:r>
          </a:p>
          <a:p>
            <a:pPr>
              <a:lnSpc>
                <a:spcPct val="90000"/>
              </a:lnSpc>
            </a:pPr>
            <a:r>
              <a:rPr lang="en-US" sz="2800">
                <a:solidFill>
                  <a:srgbClr val="0033CC"/>
                </a:solidFill>
              </a:rPr>
              <a:t>Response to levodopa treatment</a:t>
            </a:r>
            <a:r>
              <a:rPr lang="en-US" sz="2800"/>
              <a:t>; Idiopathic PD usually have a good response, comparing to atypical PD who have a poor and transient response. also they show a higher incidence of side effects to anti parkinson medications ( particularly confusion, agitation, and hallucinations)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229600" cy="457200"/>
          </a:xfrm>
        </p:spPr>
        <p:txBody>
          <a:bodyPr>
            <a:normAutofit fontScale="90000"/>
          </a:bodyPr>
          <a:lstStyle/>
          <a:p>
            <a:r>
              <a:rPr lang="en-US" sz="4000">
                <a:solidFill>
                  <a:srgbClr val="660033"/>
                </a:solidFill>
              </a:rPr>
              <a:t>Diagnosis  …</a:t>
            </a:r>
          </a:p>
        </p:txBody>
      </p:sp>
      <p:sp>
        <p:nvSpPr>
          <p:cNvPr id="39939" name="Rectangle 3"/>
          <p:cNvSpPr>
            <a:spLocks noGrp="1" noChangeArrowheads="1"/>
          </p:cNvSpPr>
          <p:nvPr>
            <p:ph idx="1"/>
          </p:nvPr>
        </p:nvSpPr>
        <p:spPr>
          <a:xfrm>
            <a:off x="381000" y="914400"/>
            <a:ext cx="8229600" cy="5715000"/>
          </a:xfrm>
        </p:spPr>
        <p:txBody>
          <a:bodyPr/>
          <a:lstStyle/>
          <a:p>
            <a:pPr>
              <a:lnSpc>
                <a:spcPct val="90000"/>
              </a:lnSpc>
            </a:pPr>
            <a:r>
              <a:rPr lang="en-US" sz="3600"/>
              <a:t>The major differences between atypical and idiopathic PD</a:t>
            </a:r>
          </a:p>
          <a:p>
            <a:pPr>
              <a:lnSpc>
                <a:spcPct val="90000"/>
              </a:lnSpc>
            </a:pPr>
            <a:r>
              <a:rPr lang="en-US" sz="2400"/>
              <a:t>Absence of resting tremor</a:t>
            </a:r>
          </a:p>
          <a:p>
            <a:pPr>
              <a:lnSpc>
                <a:spcPct val="90000"/>
              </a:lnSpc>
            </a:pPr>
            <a:r>
              <a:rPr lang="en-US" sz="2400"/>
              <a:t>Earlier onset and more rapid progression to gait disorder and postural instability</a:t>
            </a:r>
          </a:p>
          <a:p>
            <a:pPr>
              <a:lnSpc>
                <a:spcPct val="90000"/>
              </a:lnSpc>
            </a:pPr>
            <a:r>
              <a:rPr lang="en-US" sz="2400"/>
              <a:t>Rigidity that is greater in the trunk than the limbs (axial rigidity) or is very severe</a:t>
            </a:r>
          </a:p>
          <a:p>
            <a:pPr>
              <a:lnSpc>
                <a:spcPct val="90000"/>
              </a:lnSpc>
            </a:pPr>
            <a:r>
              <a:rPr lang="en-US" sz="2400"/>
              <a:t>Early onset of falls, dementia, dysphagia, or autonomic instability (e.g., dizziness associated with postural hypotension; urinary retention and incontinence; constipation; impotence; impaired thermoregulation; sweating)</a:t>
            </a:r>
          </a:p>
          <a:p>
            <a:pPr>
              <a:lnSpc>
                <a:spcPct val="90000"/>
              </a:lnSpc>
            </a:pPr>
            <a:r>
              <a:rPr lang="en-US" sz="2400"/>
              <a:t>Poor, transient, or absent motor symptom response to levodopa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153400" cy="715962"/>
          </a:xfrm>
        </p:spPr>
        <p:txBody>
          <a:bodyPr/>
          <a:lstStyle/>
          <a:p>
            <a:r>
              <a:rPr lang="en-US" sz="3200">
                <a:solidFill>
                  <a:srgbClr val="660033"/>
                </a:solidFill>
              </a:rPr>
              <a:t>Background</a:t>
            </a:r>
          </a:p>
        </p:txBody>
      </p:sp>
      <p:sp>
        <p:nvSpPr>
          <p:cNvPr id="3075" name="Rectangle 3"/>
          <p:cNvSpPr>
            <a:spLocks noGrp="1" noChangeArrowheads="1"/>
          </p:cNvSpPr>
          <p:nvPr>
            <p:ph idx="1"/>
          </p:nvPr>
        </p:nvSpPr>
        <p:spPr>
          <a:xfrm>
            <a:off x="457200" y="1066800"/>
            <a:ext cx="8305800" cy="5486400"/>
          </a:xfrm>
          <a:ln/>
        </p:spPr>
        <p:txBody>
          <a:bodyPr/>
          <a:lstStyle/>
          <a:p>
            <a:r>
              <a:rPr lang="en-US" sz="2800" dirty="0"/>
              <a:t>Idiopathic Parkinson Disease </a:t>
            </a:r>
            <a:r>
              <a:rPr lang="en-US" sz="2800" dirty="0" smtClean="0"/>
              <a:t>(is </a:t>
            </a:r>
            <a:r>
              <a:rPr lang="en-US" sz="2800" dirty="0"/>
              <a:t>a </a:t>
            </a:r>
            <a:r>
              <a:rPr lang="en-US" sz="2800" dirty="0" smtClean="0"/>
              <a:t>--progressive </a:t>
            </a:r>
            <a:r>
              <a:rPr lang="en-US" sz="2800" dirty="0"/>
              <a:t>neurodegenerative disorder associated with decrease dopamine in </a:t>
            </a:r>
            <a:r>
              <a:rPr lang="en-US" sz="2800" dirty="0" err="1" smtClean="0"/>
              <a:t>sustantia</a:t>
            </a:r>
            <a:r>
              <a:rPr lang="en-US" sz="2800" dirty="0" smtClean="0"/>
              <a:t> </a:t>
            </a:r>
            <a:r>
              <a:rPr lang="en-US" sz="2800" dirty="0" err="1" smtClean="0"/>
              <a:t>nigra</a:t>
            </a:r>
            <a:r>
              <a:rPr lang="en-US" sz="2800" dirty="0" smtClean="0"/>
              <a:t>.</a:t>
            </a:r>
            <a:endParaRPr lang="en-US" sz="2800" dirty="0"/>
          </a:p>
          <a:p>
            <a:r>
              <a:rPr lang="en-US" sz="2800" dirty="0"/>
              <a:t>Affecting about 0.4% people&gt;40y</a:t>
            </a:r>
          </a:p>
          <a:p>
            <a:r>
              <a:rPr lang="en-US" sz="2800" dirty="0"/>
              <a:t>                            1% people&gt;65y</a:t>
            </a:r>
          </a:p>
          <a:p>
            <a:r>
              <a:rPr lang="en-US" sz="2800" dirty="0"/>
              <a:t>                            10%people&gt;80y</a:t>
            </a:r>
          </a:p>
          <a:p>
            <a:r>
              <a:rPr lang="en-US" dirty="0"/>
              <a:t>Cardinal features</a:t>
            </a:r>
            <a:r>
              <a:rPr lang="en-US" sz="2800" dirty="0"/>
              <a:t>: </a:t>
            </a:r>
            <a:r>
              <a:rPr lang="en-US" sz="2800" dirty="0">
                <a:solidFill>
                  <a:srgbClr val="A50021"/>
                </a:solidFill>
              </a:rPr>
              <a:t>Resting tremor, Rigidity, </a:t>
            </a:r>
            <a:r>
              <a:rPr lang="en-US" sz="2800" dirty="0" err="1">
                <a:solidFill>
                  <a:srgbClr val="A50021"/>
                </a:solidFill>
              </a:rPr>
              <a:t>Bradykinesia</a:t>
            </a:r>
            <a:r>
              <a:rPr lang="en-US" sz="2800" dirty="0"/>
              <a:t>, and </a:t>
            </a:r>
            <a:r>
              <a:rPr lang="en-US" sz="2800" dirty="0">
                <a:solidFill>
                  <a:srgbClr val="A50021"/>
                </a:solidFill>
              </a:rPr>
              <a:t>postural instability</a:t>
            </a:r>
            <a:r>
              <a:rPr lang="en-US" sz="2800" dirty="0"/>
              <a:t>.</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001000" cy="563562"/>
          </a:xfrm>
        </p:spPr>
        <p:txBody>
          <a:bodyPr>
            <a:normAutofit fontScale="90000"/>
          </a:bodyPr>
          <a:lstStyle/>
          <a:p>
            <a:r>
              <a:rPr lang="en-US" sz="4000">
                <a:solidFill>
                  <a:srgbClr val="660033"/>
                </a:solidFill>
              </a:rPr>
              <a:t>DDX …</a:t>
            </a:r>
          </a:p>
        </p:txBody>
      </p:sp>
      <p:sp>
        <p:nvSpPr>
          <p:cNvPr id="33795" name="Rectangle 3"/>
          <p:cNvSpPr>
            <a:spLocks noGrp="1" noChangeArrowheads="1"/>
          </p:cNvSpPr>
          <p:nvPr>
            <p:ph idx="1"/>
          </p:nvPr>
        </p:nvSpPr>
        <p:spPr>
          <a:xfrm>
            <a:off x="304800" y="914400"/>
            <a:ext cx="8534400" cy="5638800"/>
          </a:xfrm>
        </p:spPr>
        <p:txBody>
          <a:bodyPr/>
          <a:lstStyle/>
          <a:p>
            <a:pPr>
              <a:lnSpc>
                <a:spcPct val="90000"/>
              </a:lnSpc>
            </a:pPr>
            <a:r>
              <a:rPr lang="en-US"/>
              <a:t>Dementia with Lewy bodies</a:t>
            </a:r>
            <a:r>
              <a:rPr lang="en-US" sz="4000"/>
              <a:t>: </a:t>
            </a:r>
            <a:r>
              <a:rPr lang="en-US" sz="2400"/>
              <a:t>second most common neurodegenerative after Alzheimer disease, characterized clinically by vivid visual hallucinations, flactuating cognition, and parkinsonism. Also repeated falls, syncope, autonomic dysfunction, neuroleptic sensitivity, deleusions, hallucinations in nonvisual modalities, sleep disorders, depression. </a:t>
            </a:r>
          </a:p>
          <a:p>
            <a:pPr>
              <a:lnSpc>
                <a:spcPct val="90000"/>
              </a:lnSpc>
            </a:pPr>
            <a:r>
              <a:rPr lang="en-US" sz="2400"/>
              <a:t>40% of patients with parkinson disease develop dementia late in the disease in the setting of well established parkinsonism, while in DLB dementia usually occurs  concomitantly with or before the development of parkinsonian signs.</a:t>
            </a:r>
          </a:p>
          <a:p>
            <a:pPr>
              <a:lnSpc>
                <a:spcPct val="90000"/>
              </a:lnSpc>
            </a:pPr>
            <a:r>
              <a:rPr lang="en-US" sz="2800"/>
              <a:t>Treatment</a:t>
            </a:r>
            <a:r>
              <a:rPr lang="en-US"/>
              <a:t>: </a:t>
            </a:r>
            <a:r>
              <a:rPr lang="en-US" sz="2400"/>
              <a:t>cholinesterase inhibitors (e.g., AriceptB, ExelonB, etc.)</a:t>
            </a:r>
          </a:p>
          <a:p>
            <a:pPr>
              <a:lnSpc>
                <a:spcPct val="90000"/>
              </a:lnSpc>
            </a:pP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382000" cy="411162"/>
          </a:xfrm>
        </p:spPr>
        <p:txBody>
          <a:bodyPr>
            <a:normAutofit fontScale="90000"/>
          </a:bodyPr>
          <a:lstStyle/>
          <a:p>
            <a:r>
              <a:rPr lang="en-US" sz="4000">
                <a:solidFill>
                  <a:srgbClr val="660033"/>
                </a:solidFill>
              </a:rPr>
              <a:t>DDX …</a:t>
            </a:r>
          </a:p>
        </p:txBody>
      </p:sp>
      <p:sp>
        <p:nvSpPr>
          <p:cNvPr id="36867" name="Rectangle 3"/>
          <p:cNvSpPr>
            <a:spLocks noGrp="1" noChangeArrowheads="1"/>
          </p:cNvSpPr>
          <p:nvPr>
            <p:ph idx="1"/>
          </p:nvPr>
        </p:nvSpPr>
        <p:spPr>
          <a:xfrm>
            <a:off x="457200" y="990600"/>
            <a:ext cx="8305800" cy="5257800"/>
          </a:xfrm>
        </p:spPr>
        <p:txBody>
          <a:bodyPr/>
          <a:lstStyle/>
          <a:p>
            <a:r>
              <a:rPr lang="en-US"/>
              <a:t>Corticobasal degeneration; </a:t>
            </a:r>
            <a:r>
              <a:rPr lang="en-US" sz="2400"/>
              <a:t>apraxia, cortical sensory signs, myoclonus , dystonia, unilateral presentation.</a:t>
            </a:r>
          </a:p>
          <a:p>
            <a:r>
              <a:rPr lang="en-US"/>
              <a:t>Multiple system atrophy</a:t>
            </a:r>
            <a:r>
              <a:rPr lang="en-US" sz="2400"/>
              <a:t>; postural hypotension;</a:t>
            </a:r>
          </a:p>
          <a:p>
            <a:r>
              <a:rPr lang="en-US" sz="2400"/>
              <a:t>autonomic dysfunction (including bladder</a:t>
            </a:r>
          </a:p>
          <a:p>
            <a:r>
              <a:rPr lang="en-US" sz="2400"/>
              <a:t>instability); cerebellar dysfunction (e.g., ataxia,</a:t>
            </a:r>
          </a:p>
          <a:p>
            <a:r>
              <a:rPr lang="en-US" sz="2400"/>
              <a:t>hypotonia, tremor with intention or sustention);</a:t>
            </a:r>
          </a:p>
          <a:p>
            <a:r>
              <a:rPr lang="en-US" sz="2400"/>
              <a:t>neck flexion; myoclonus; dysarthria; seborrhea</a:t>
            </a:r>
          </a:p>
          <a:p>
            <a:r>
              <a:rPr lang="en-US" sz="2800"/>
              <a:t>Treatment</a:t>
            </a:r>
            <a:r>
              <a:rPr lang="en-US"/>
              <a:t>: </a:t>
            </a:r>
            <a:r>
              <a:rPr lang="en-US" sz="2400"/>
              <a:t>measures to control or reduce blood pressure-e.g. reduced salt intake, support stockings ,midodrine (AmatineB)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74638"/>
            <a:ext cx="8305800" cy="411162"/>
          </a:xfrm>
        </p:spPr>
        <p:txBody>
          <a:bodyPr>
            <a:normAutofit fontScale="90000"/>
          </a:bodyPr>
          <a:lstStyle/>
          <a:p>
            <a:r>
              <a:rPr lang="en-US" sz="4000">
                <a:solidFill>
                  <a:srgbClr val="660033"/>
                </a:solidFill>
              </a:rPr>
              <a:t>DDX …</a:t>
            </a:r>
          </a:p>
        </p:txBody>
      </p:sp>
      <p:sp>
        <p:nvSpPr>
          <p:cNvPr id="40963" name="Rectangle 3"/>
          <p:cNvSpPr>
            <a:spLocks noGrp="1" noChangeArrowheads="1"/>
          </p:cNvSpPr>
          <p:nvPr>
            <p:ph idx="1"/>
          </p:nvPr>
        </p:nvSpPr>
        <p:spPr>
          <a:xfrm>
            <a:off x="304800" y="990600"/>
            <a:ext cx="8458200" cy="5410200"/>
          </a:xfrm>
        </p:spPr>
        <p:txBody>
          <a:bodyPr>
            <a:normAutofit lnSpcReduction="10000"/>
          </a:bodyPr>
          <a:lstStyle/>
          <a:p>
            <a:pPr>
              <a:lnSpc>
                <a:spcPct val="90000"/>
              </a:lnSpc>
            </a:pPr>
            <a:r>
              <a:rPr lang="en-US" sz="3600"/>
              <a:t>Progressive supranuclear palsy</a:t>
            </a:r>
            <a:r>
              <a:rPr lang="en-US" sz="2800"/>
              <a:t>: </a:t>
            </a:r>
            <a:r>
              <a:rPr lang="en-US" sz="2400"/>
              <a:t>oculomotor dysfunction (impaired vertical eye movement especially down gaze); dysarthria and dysphagia due to spastic weakness of pharyngeal muscles (pseudobulbar palsy); early falls; axial rigidity (neck and spine more than legs</a:t>
            </a:r>
            <a:r>
              <a:rPr lang="en-US" sz="2800"/>
              <a:t>). </a:t>
            </a:r>
            <a:r>
              <a:rPr lang="en-US" sz="2400"/>
              <a:t>Treatment : physical therapy; vision aids</a:t>
            </a:r>
          </a:p>
          <a:p>
            <a:pPr>
              <a:lnSpc>
                <a:spcPct val="90000"/>
              </a:lnSpc>
              <a:buFontTx/>
              <a:buNone/>
            </a:pPr>
            <a:r>
              <a:rPr lang="en-US" sz="2800"/>
              <a:t>   </a:t>
            </a:r>
            <a:r>
              <a:rPr lang="en-US"/>
              <a:t>Vascular parkinsonism</a:t>
            </a:r>
            <a:r>
              <a:rPr lang="en-US" sz="2800"/>
              <a:t>: </a:t>
            </a:r>
            <a:r>
              <a:rPr lang="en-US" sz="2400"/>
              <a:t>pyramidal signs, such as</a:t>
            </a:r>
          </a:p>
          <a:p>
            <a:pPr>
              <a:lnSpc>
                <a:spcPct val="90000"/>
              </a:lnSpc>
            </a:pPr>
            <a:r>
              <a:rPr lang="en-US" sz="2400"/>
              <a:t>weakness or paralysis (predominantly of distal</a:t>
            </a:r>
          </a:p>
          <a:p>
            <a:pPr>
              <a:lnSpc>
                <a:spcPct val="90000"/>
              </a:lnSpc>
            </a:pPr>
            <a:r>
              <a:rPr lang="en-US" sz="2400"/>
              <a:t>voluntary movement); spasticity (increased</a:t>
            </a:r>
          </a:p>
          <a:p>
            <a:pPr>
              <a:lnSpc>
                <a:spcPct val="90000"/>
              </a:lnSpc>
            </a:pPr>
            <a:r>
              <a:rPr lang="en-US" sz="2400"/>
              <a:t>muscle tone and exaggerated deep tendon</a:t>
            </a:r>
          </a:p>
          <a:p>
            <a:pPr>
              <a:lnSpc>
                <a:spcPct val="90000"/>
              </a:lnSpc>
            </a:pPr>
            <a:r>
              <a:rPr lang="en-US" sz="2400"/>
              <a:t>reflexes, resulting in "knife-clasp" rigidity</a:t>
            </a:r>
            <a:r>
              <a:rPr lang="en-US" sz="2800"/>
              <a:t>).</a:t>
            </a:r>
          </a:p>
          <a:p>
            <a:pPr>
              <a:lnSpc>
                <a:spcPct val="90000"/>
              </a:lnSpc>
            </a:pPr>
            <a:r>
              <a:rPr lang="en-US" sz="2000"/>
              <a:t>treatment: control of risk factors (e.g., diabetes, hyperlipidemia,</a:t>
            </a:r>
          </a:p>
          <a:p>
            <a:pPr>
              <a:lnSpc>
                <a:spcPct val="90000"/>
              </a:lnSpc>
            </a:pPr>
            <a:r>
              <a:rPr lang="en-US" sz="2000"/>
              <a:t>hypertension); secondary stroke prevention with acetylsalicylic acid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563562"/>
          </a:xfrm>
        </p:spPr>
        <p:txBody>
          <a:bodyPr>
            <a:normAutofit fontScale="90000"/>
          </a:bodyPr>
          <a:lstStyle/>
          <a:p>
            <a:r>
              <a:rPr lang="en-US" sz="4000">
                <a:solidFill>
                  <a:srgbClr val="660033"/>
                </a:solidFill>
              </a:rPr>
              <a:t>Management</a:t>
            </a:r>
          </a:p>
        </p:txBody>
      </p:sp>
      <p:sp>
        <p:nvSpPr>
          <p:cNvPr id="46083" name="Rectangle 3"/>
          <p:cNvSpPr>
            <a:spLocks noGrp="1" noChangeArrowheads="1"/>
          </p:cNvSpPr>
          <p:nvPr>
            <p:ph idx="1"/>
          </p:nvPr>
        </p:nvSpPr>
        <p:spPr>
          <a:xfrm>
            <a:off x="457200" y="1066800"/>
            <a:ext cx="8229600" cy="5410200"/>
          </a:xfrm>
        </p:spPr>
        <p:txBody>
          <a:bodyPr/>
          <a:lstStyle/>
          <a:p>
            <a:r>
              <a:rPr lang="en-US"/>
              <a:t>Parkinson disease (PD) is a chronic disorder that requires broad-based management including patient and family education, support group services, general wellness maintenance, exercise, and nutrition. Treatment of PD can be divided into :</a:t>
            </a:r>
          </a:p>
          <a:p>
            <a:r>
              <a:rPr lang="en-US"/>
              <a:t>pharmacologic </a:t>
            </a:r>
            <a:endParaRPr lang="en-US" sz="2000"/>
          </a:p>
          <a:p>
            <a:r>
              <a:rPr lang="en-US"/>
              <a:t>Non-pharmacologic </a:t>
            </a:r>
          </a:p>
          <a:p>
            <a:r>
              <a:rPr lang="en-US"/>
              <a:t>surgical therapy.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868362"/>
          </a:xfrm>
        </p:spPr>
        <p:txBody>
          <a:bodyPr/>
          <a:lstStyle/>
          <a:p>
            <a:r>
              <a:rPr lang="en-US" sz="2400">
                <a:solidFill>
                  <a:srgbClr val="660033"/>
                </a:solidFill>
              </a:rPr>
              <a:t>Management (cont..)</a:t>
            </a:r>
            <a:br>
              <a:rPr lang="en-US" sz="2400">
                <a:solidFill>
                  <a:srgbClr val="660033"/>
                </a:solidFill>
              </a:rPr>
            </a:br>
            <a:r>
              <a:rPr lang="en-US" sz="2400"/>
              <a:t>Pharmacologic treatment of Parkinson disease</a:t>
            </a:r>
          </a:p>
        </p:txBody>
      </p:sp>
      <p:sp>
        <p:nvSpPr>
          <p:cNvPr id="59395" name="Rectangle 3"/>
          <p:cNvSpPr>
            <a:spLocks noGrp="1" noChangeArrowheads="1"/>
          </p:cNvSpPr>
          <p:nvPr>
            <p:ph idx="1"/>
          </p:nvPr>
        </p:nvSpPr>
        <p:spPr/>
        <p:txBody>
          <a:bodyPr/>
          <a:lstStyle/>
          <a:p>
            <a:r>
              <a:rPr lang="en-US" sz="2000"/>
              <a:t>The major drugs available for symptomatic therapy include:</a:t>
            </a:r>
          </a:p>
          <a:p>
            <a:r>
              <a:rPr lang="en-US"/>
              <a:t>Levodopa </a:t>
            </a:r>
          </a:p>
          <a:p>
            <a:r>
              <a:rPr lang="en-US"/>
              <a:t>MAO B inhibitors </a:t>
            </a:r>
          </a:p>
          <a:p>
            <a:r>
              <a:rPr lang="en-US"/>
              <a:t>Dopamine agonists </a:t>
            </a:r>
          </a:p>
          <a:p>
            <a:r>
              <a:rPr lang="en-US"/>
              <a:t>COMT inhibitors </a:t>
            </a:r>
          </a:p>
          <a:p>
            <a:r>
              <a:rPr lang="en-US"/>
              <a:t>Anticholinergic agents </a:t>
            </a:r>
          </a:p>
          <a:p>
            <a:r>
              <a:rPr lang="en-US"/>
              <a:t>Amantadine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258762"/>
          </a:xfrm>
        </p:spPr>
        <p:txBody>
          <a:bodyPr>
            <a:normAutofit fontScale="90000"/>
          </a:bodyPr>
          <a:lstStyle/>
          <a:p>
            <a:r>
              <a:rPr lang="en-US" sz="2400">
                <a:solidFill>
                  <a:srgbClr val="660033"/>
                </a:solidFill>
              </a:rPr>
              <a:t>Management (cont..)</a:t>
            </a:r>
            <a:br>
              <a:rPr lang="en-US" sz="2400">
                <a:solidFill>
                  <a:srgbClr val="660033"/>
                </a:solidFill>
              </a:rPr>
            </a:br>
            <a:r>
              <a:rPr lang="en-US" sz="2000"/>
              <a:t>Pharmacologic treatment of Parkinson disease</a:t>
            </a:r>
          </a:p>
        </p:txBody>
      </p:sp>
      <p:sp>
        <p:nvSpPr>
          <p:cNvPr id="47107" name="Rectangle 3"/>
          <p:cNvSpPr>
            <a:spLocks noGrp="1" noChangeArrowheads="1"/>
          </p:cNvSpPr>
          <p:nvPr>
            <p:ph type="body" idx="4294967295"/>
          </p:nvPr>
        </p:nvSpPr>
        <p:spPr>
          <a:xfrm>
            <a:off x="0" y="838200"/>
            <a:ext cx="8534400" cy="4876800"/>
          </a:xfrm>
        </p:spPr>
        <p:txBody>
          <a:bodyPr>
            <a:normAutofit fontScale="92500" lnSpcReduction="10000"/>
          </a:bodyPr>
          <a:lstStyle/>
          <a:p>
            <a:pPr>
              <a:buFontTx/>
              <a:buNone/>
            </a:pPr>
            <a:r>
              <a:rPr lang="en-US" sz="1400">
                <a:solidFill>
                  <a:srgbClr val="0033CC"/>
                </a:solidFill>
              </a:rPr>
              <a:t>Generic name           Trade name     Usual starting dose      Usual maintenance dose     Mechanism</a:t>
            </a:r>
          </a:p>
          <a:p>
            <a:pPr>
              <a:buFontTx/>
              <a:buNone/>
            </a:pPr>
            <a:r>
              <a:rPr lang="en-US" sz="1800"/>
              <a:t>Trihexyphenidyl      Artane       1 mg BID        2 mg BID-TID         Anticholinergic</a:t>
            </a:r>
          </a:p>
          <a:p>
            <a:pPr>
              <a:buFontTx/>
              <a:buNone/>
            </a:pPr>
            <a:r>
              <a:rPr lang="en-US" sz="1800"/>
              <a:t>Benztropine            Cogentin    0.5 mg BID    1 to 2 mg BID-TID  Anticholinergic</a:t>
            </a:r>
          </a:p>
          <a:p>
            <a:pPr>
              <a:buFontTx/>
              <a:buNone/>
            </a:pPr>
            <a:r>
              <a:rPr lang="en-US" sz="1800"/>
              <a:t>Amantadine            Symmetrel 100 mg BID    100 mg BID-TID             ?</a:t>
            </a:r>
          </a:p>
          <a:p>
            <a:pPr>
              <a:buFontTx/>
              <a:buNone/>
            </a:pPr>
            <a:r>
              <a:rPr lang="en-US" sz="1800"/>
              <a:t>Selegiline                Eldepryl       5 mg             5 mg q am            MAO B inhibitor</a:t>
            </a:r>
          </a:p>
          <a:p>
            <a:pPr>
              <a:buFontTx/>
              <a:buNone/>
            </a:pPr>
            <a:r>
              <a:rPr lang="en-US" sz="1600"/>
              <a:t>Carbidopa/levodopa   Sinemet     25/100 mg TID   25/250 mg TID-QID  Dopamine precursor</a:t>
            </a:r>
          </a:p>
          <a:p>
            <a:pPr>
              <a:buFontTx/>
              <a:buNone/>
            </a:pPr>
            <a:r>
              <a:rPr lang="en-US" sz="1600"/>
              <a:t>Carbidopa/levodopa   Sinemet CR  25/100 mg TID   50/200 mg TID       Dopamine precursor</a:t>
            </a:r>
          </a:p>
          <a:p>
            <a:pPr>
              <a:buFontTx/>
              <a:buNone/>
            </a:pPr>
            <a:r>
              <a:rPr lang="en-US" sz="1600"/>
              <a:t>Apomorphine              Apokyn    2 mg SC test dose   2 to 10 mg SC TID   Dopamine agonist</a:t>
            </a:r>
          </a:p>
          <a:p>
            <a:pPr>
              <a:buFontTx/>
              <a:buNone/>
            </a:pPr>
            <a:r>
              <a:rPr lang="en-US" sz="1800"/>
              <a:t>Bromocriptine         Parlodel    2.5 mg daily     5 to 10 mg QID     Dopamine agonist</a:t>
            </a:r>
          </a:p>
          <a:p>
            <a:pPr>
              <a:buFontTx/>
              <a:buNone/>
            </a:pPr>
            <a:r>
              <a:rPr lang="en-US" sz="1800"/>
              <a:t>Pergolide                Permax   0.05 mg daily   0.5 to 1.0 mg TID   Dopamine agonist</a:t>
            </a:r>
          </a:p>
          <a:p>
            <a:pPr>
              <a:buFontTx/>
              <a:buNone/>
            </a:pPr>
            <a:r>
              <a:rPr lang="en-US" sz="1800"/>
              <a:t>Pramipexole           Mirapex   0.125 mg TID     1.5 mg TID          Dopamine agonist</a:t>
            </a:r>
          </a:p>
          <a:p>
            <a:pPr>
              <a:buFontTx/>
              <a:buNone/>
            </a:pPr>
            <a:r>
              <a:rPr lang="en-US" sz="1800"/>
              <a:t>Ropinirole               Requip    0.25 mg TID        1.0 mg TID          Dopamine agonist</a:t>
            </a:r>
          </a:p>
          <a:p>
            <a:pPr>
              <a:buFontTx/>
              <a:buNone/>
            </a:pPr>
            <a:r>
              <a:rPr lang="en-US" sz="1600"/>
              <a:t>Entacapone               Comtan   200 mg with L-dopa   600 to 800 mg a day   COMT inhibitor</a:t>
            </a:r>
          </a:p>
          <a:p>
            <a:pPr>
              <a:buFontTx/>
              <a:buNone/>
            </a:pPr>
            <a:r>
              <a:rPr lang="en-US" sz="1800"/>
              <a:t>Tolcapone              Tasmar   100 mg TID   100 to 200 mg TID        COMT inhibitor</a:t>
            </a:r>
          </a:p>
          <a:p>
            <a:pPr>
              <a:buFontTx/>
              <a:buNone/>
            </a:pPr>
            <a:endParaRPr lang="en-US" sz="1800"/>
          </a:p>
          <a:p>
            <a:pPr>
              <a:buFontTx/>
              <a:buNone/>
            </a:pPr>
            <a:endParaRPr lang="en-US" sz="1800"/>
          </a:p>
          <a:p>
            <a:pPr>
              <a:buFontTx/>
              <a:buNone/>
            </a:pPr>
            <a:endParaRPr lang="en-US" sz="1800"/>
          </a:p>
          <a:p>
            <a:pPr>
              <a:buFontTx/>
              <a:buNone/>
            </a:pPr>
            <a:endParaRPr lang="en-US"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563562"/>
          </a:xfrm>
        </p:spPr>
        <p:txBody>
          <a:bodyPr>
            <a:normAutofit fontScale="90000"/>
          </a:bodyPr>
          <a:lstStyle/>
          <a:p>
            <a:r>
              <a:rPr lang="en-US" sz="2400">
                <a:solidFill>
                  <a:srgbClr val="660033"/>
                </a:solidFill>
              </a:rPr>
              <a:t>Management (cont..)</a:t>
            </a:r>
            <a:br>
              <a:rPr lang="en-US" sz="2400">
                <a:solidFill>
                  <a:srgbClr val="660033"/>
                </a:solidFill>
              </a:rPr>
            </a:br>
            <a:r>
              <a:rPr lang="en-US" sz="2400"/>
              <a:t>Non-Pharmacologic treatment of Parkinson disease</a:t>
            </a:r>
          </a:p>
        </p:txBody>
      </p:sp>
      <p:sp>
        <p:nvSpPr>
          <p:cNvPr id="57347" name="Rectangle 3"/>
          <p:cNvSpPr>
            <a:spLocks noGrp="1" noChangeArrowheads="1"/>
          </p:cNvSpPr>
          <p:nvPr>
            <p:ph idx="1"/>
          </p:nvPr>
        </p:nvSpPr>
        <p:spPr>
          <a:xfrm>
            <a:off x="533400" y="1219200"/>
            <a:ext cx="8305800" cy="5105400"/>
          </a:xfrm>
        </p:spPr>
        <p:txBody>
          <a:bodyPr/>
          <a:lstStyle/>
          <a:p>
            <a:pPr>
              <a:lnSpc>
                <a:spcPct val="80000"/>
              </a:lnSpc>
              <a:buFontTx/>
              <a:buNone/>
            </a:pPr>
            <a:r>
              <a:rPr lang="en-US" sz="2000"/>
              <a:t> </a:t>
            </a:r>
            <a:r>
              <a:rPr lang="en-US" sz="2000">
                <a:solidFill>
                  <a:srgbClr val="0033CC"/>
                </a:solidFill>
              </a:rPr>
              <a:t>Education</a:t>
            </a:r>
            <a:r>
              <a:rPr lang="en-US" sz="1800"/>
              <a:t> : </a:t>
            </a:r>
            <a:r>
              <a:rPr lang="en-US" sz="2000"/>
              <a:t>essential in order to provide the patient and family with some understanding and control over the disorder , available through books written for the lay audience; national and regional Parkinson disease organizations, which publish educational pamphlets and organize symposia for patients and families; and the Internet. A useful central information resource is the "We Move" Foundation at </a:t>
            </a:r>
            <a:r>
              <a:rPr lang="en-US" sz="2000">
                <a:hlinkClick r:id="rId2"/>
              </a:rPr>
              <a:t>www.wemove.org</a:t>
            </a:r>
            <a:r>
              <a:rPr lang="en-US" sz="1800"/>
              <a:t>. </a:t>
            </a:r>
          </a:p>
          <a:p>
            <a:pPr>
              <a:lnSpc>
                <a:spcPct val="80000"/>
              </a:lnSpc>
              <a:buFontTx/>
              <a:buNone/>
            </a:pPr>
            <a:r>
              <a:rPr lang="en-US" sz="2000"/>
              <a:t> </a:t>
            </a:r>
            <a:r>
              <a:rPr lang="en-US" sz="2000">
                <a:solidFill>
                  <a:srgbClr val="0033CC"/>
                </a:solidFill>
              </a:rPr>
              <a:t>Support</a:t>
            </a:r>
            <a:r>
              <a:rPr lang="en-US" sz="1800"/>
              <a:t> :</a:t>
            </a:r>
            <a:r>
              <a:rPr lang="en-US" sz="2000"/>
              <a:t> The emotional and psychological needs of the patient and family should be addressed. Normal reactions of anger, depression, anxiety, and social and economic concerns often begin with the onset of the disease and evolve as it progresses. Support for the caregiver is particularly important. Referral of the patient and/or family to a psychologist or psychiatric social worker experienced in dealing with chronic illness may be appropriate in some cases. In other instances, referral for legal, financial, or occupational counseling is indicated.</a:t>
            </a:r>
          </a:p>
          <a:p>
            <a:pPr>
              <a:lnSpc>
                <a:spcPct val="80000"/>
              </a:lnSpc>
              <a:buFontTx/>
              <a:buNone/>
            </a:pPr>
            <a:r>
              <a:rPr lang="en-US" sz="1800"/>
              <a:t>     </a:t>
            </a:r>
          </a:p>
          <a:p>
            <a:pPr>
              <a:lnSpc>
                <a:spcPct val="80000"/>
              </a:lnSpc>
              <a:buFontTx/>
              <a:buNone/>
            </a:pPr>
            <a:endParaRPr lang="en-US" sz="1800"/>
          </a:p>
          <a:p>
            <a:pPr>
              <a:lnSpc>
                <a:spcPct val="80000"/>
              </a:lnSpc>
              <a:buFontTx/>
              <a:buNone/>
            </a:pPr>
            <a:r>
              <a:rPr lang="en-US" sz="140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411162"/>
          </a:xfrm>
        </p:spPr>
        <p:txBody>
          <a:bodyPr>
            <a:normAutofit fontScale="90000"/>
          </a:bodyPr>
          <a:lstStyle/>
          <a:p>
            <a:r>
              <a:rPr lang="en-US" sz="2400"/>
              <a:t>Management (cont..)</a:t>
            </a:r>
            <a:br>
              <a:rPr lang="en-US" sz="2400"/>
            </a:br>
            <a:r>
              <a:rPr lang="en-US" sz="2400"/>
              <a:t>Non-Pharmacologic treatment of Parkinson disease</a:t>
            </a:r>
          </a:p>
        </p:txBody>
      </p:sp>
      <p:sp>
        <p:nvSpPr>
          <p:cNvPr id="60419" name="Rectangle 3"/>
          <p:cNvSpPr>
            <a:spLocks noGrp="1" noChangeArrowheads="1"/>
          </p:cNvSpPr>
          <p:nvPr>
            <p:ph idx="1"/>
          </p:nvPr>
        </p:nvSpPr>
        <p:spPr>
          <a:xfrm>
            <a:off x="457200" y="990600"/>
            <a:ext cx="8229600" cy="5562600"/>
          </a:xfrm>
        </p:spPr>
        <p:txBody>
          <a:bodyPr/>
          <a:lstStyle/>
          <a:p>
            <a:pPr>
              <a:lnSpc>
                <a:spcPct val="90000"/>
              </a:lnSpc>
            </a:pPr>
            <a:r>
              <a:rPr lang="en-US" sz="2000">
                <a:solidFill>
                  <a:srgbClr val="0033CC"/>
                </a:solidFill>
              </a:rPr>
              <a:t>EXERCISE AND PHYSICAL THERAPY</a:t>
            </a:r>
            <a:r>
              <a:rPr lang="en-US" sz="2400"/>
              <a:t>  : </a:t>
            </a:r>
            <a:r>
              <a:rPr lang="en-US" sz="1800"/>
              <a:t>Exercise will not slow the progression of akinesia, rigidity, or gait disturbance, but it can prevent or alleviate some secondary orthopedic effects of rigidity and flexed posture such as shoulder, hip, and back pain, and it may also improve function in some motor tasks. Brisk walks, swimming, and water aerobic exercises are particularly useful. Referral to a physical therapist or exercise group may be a good way to get patients started in such activities. </a:t>
            </a:r>
          </a:p>
          <a:p>
            <a:pPr>
              <a:lnSpc>
                <a:spcPct val="90000"/>
              </a:lnSpc>
            </a:pPr>
            <a:r>
              <a:rPr lang="en-US" sz="2400">
                <a:solidFill>
                  <a:srgbClr val="0033CC"/>
                </a:solidFill>
              </a:rPr>
              <a:t>Speech therapy</a:t>
            </a:r>
            <a:r>
              <a:rPr lang="en-US" sz="2400"/>
              <a:t> : </a:t>
            </a:r>
            <a:r>
              <a:rPr lang="en-US" sz="1800"/>
              <a:t>Dysarthria and hypophonia are common manifestations of Parkinson disease (PD). </a:t>
            </a:r>
          </a:p>
          <a:p>
            <a:pPr>
              <a:lnSpc>
                <a:spcPct val="90000"/>
              </a:lnSpc>
            </a:pPr>
            <a:r>
              <a:rPr lang="en-US" sz="2400">
                <a:solidFill>
                  <a:srgbClr val="0033CC"/>
                </a:solidFill>
              </a:rPr>
              <a:t>Nutrition</a:t>
            </a:r>
            <a:r>
              <a:rPr lang="en-US" sz="2400"/>
              <a:t> : </a:t>
            </a:r>
            <a:r>
              <a:rPr lang="en-US" sz="1800"/>
              <a:t>Elderly patients with chronic illness are at risk for poor nutrition and weight loss. Prompt recognition and management of this problem is important to avoid loss of bone and muscle mass. No specific diet influences the course of Parkinson disease (PD), A high fiber diet and adequate hydration help manage the constipation of PD. Large, high-fat meals that slow gastric emptying and interfere with medication absorption should be avoided. Dietary protein restriction is not necessary except in some patients with advanced disease and motor fluctuations in whom competition with other amino acids interferes with  L-dopa absorption.</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563562"/>
          </a:xfrm>
        </p:spPr>
        <p:txBody>
          <a:bodyPr>
            <a:normAutofit fontScale="90000"/>
          </a:bodyPr>
          <a:lstStyle/>
          <a:p>
            <a:r>
              <a:rPr lang="en-US" sz="2400">
                <a:solidFill>
                  <a:srgbClr val="660033"/>
                </a:solidFill>
              </a:rPr>
              <a:t>Management (cont..)</a:t>
            </a:r>
            <a:br>
              <a:rPr lang="en-US" sz="2400">
                <a:solidFill>
                  <a:srgbClr val="660033"/>
                </a:solidFill>
              </a:rPr>
            </a:br>
            <a:r>
              <a:rPr lang="en-US" sz="2000" b="1"/>
              <a:t>Management of comorbid problems associated with Parkinson dz</a:t>
            </a:r>
          </a:p>
        </p:txBody>
      </p:sp>
      <p:sp>
        <p:nvSpPr>
          <p:cNvPr id="62467" name="Rectangle 3"/>
          <p:cNvSpPr>
            <a:spLocks noGrp="1" noChangeArrowheads="1"/>
          </p:cNvSpPr>
          <p:nvPr>
            <p:ph idx="1"/>
          </p:nvPr>
        </p:nvSpPr>
        <p:spPr>
          <a:xfrm>
            <a:off x="457200" y="990600"/>
            <a:ext cx="8229600" cy="5486400"/>
          </a:xfrm>
        </p:spPr>
        <p:txBody>
          <a:bodyPr>
            <a:normAutofit lnSpcReduction="10000"/>
          </a:bodyPr>
          <a:lstStyle/>
          <a:p>
            <a:r>
              <a:rPr lang="en-US" sz="1800"/>
              <a:t>patients with PD may experience problems related to the disease itself or to the medications used to treat it. These comorbid problems include psychosis, hallucinations, daytime sleepiness, depression, fatigue and dementia.</a:t>
            </a:r>
          </a:p>
          <a:p>
            <a:r>
              <a:rPr lang="en-US" sz="2000">
                <a:solidFill>
                  <a:srgbClr val="0033CC"/>
                </a:solidFill>
              </a:rPr>
              <a:t>PSYCHOSIS AND HALLUCINATIONS</a:t>
            </a:r>
            <a:r>
              <a:rPr lang="en-US" sz="2000"/>
              <a:t> : </a:t>
            </a:r>
            <a:r>
              <a:rPr lang="en-US"/>
              <a:t> </a:t>
            </a:r>
            <a:r>
              <a:rPr lang="en-US" sz="1800"/>
              <a:t>visual hallucinations and delusions, and paranoia. Antiparkinsonian drugs can be reduced or stopped in reverse order of their potency and effectiveness if hallucinations are causing disability; the suggested sequence begins with anticholinergic drugs, followed by amantadine, COMT inhibitors, and, lastly, dopamine agonists. Levodopa is essential for almost all patients with PD.</a:t>
            </a:r>
          </a:p>
          <a:p>
            <a:r>
              <a:rPr lang="en-US" sz="1800"/>
              <a:t>The atypical neuroleptics clozapine and quetiapine may be helpful in low doses . They do not appear to worsen parkinsonism as do other atypical neuroleptics, such as risperidone and olanzapine, and the typical neuroleptics.</a:t>
            </a:r>
          </a:p>
          <a:p>
            <a:r>
              <a:rPr lang="en-US" sz="2000">
                <a:solidFill>
                  <a:srgbClr val="0033CC"/>
                </a:solidFill>
              </a:rPr>
              <a:t>DEMENTIA : </a:t>
            </a:r>
          </a:p>
          <a:p>
            <a:r>
              <a:rPr lang="en-US" sz="2000">
                <a:solidFill>
                  <a:srgbClr val="0033CC"/>
                </a:solidFill>
              </a:rPr>
              <a:t>DAYTIME SLEEPINESS</a:t>
            </a:r>
            <a:r>
              <a:rPr lang="en-US" sz="2000"/>
              <a:t> :</a:t>
            </a:r>
            <a:r>
              <a:rPr lang="en-US"/>
              <a:t> </a:t>
            </a:r>
            <a:r>
              <a:rPr lang="en-US" sz="1800"/>
              <a:t>involves efforts to improve nocturnal sleep hygiene and to treat causes of poor nocturnal sleep.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563562"/>
          </a:xfrm>
        </p:spPr>
        <p:txBody>
          <a:bodyPr>
            <a:normAutofit fontScale="90000"/>
          </a:bodyPr>
          <a:lstStyle/>
          <a:p>
            <a:r>
              <a:rPr lang="en-US" sz="2400">
                <a:solidFill>
                  <a:srgbClr val="660033"/>
                </a:solidFill>
              </a:rPr>
              <a:t>Management (cont..)</a:t>
            </a:r>
            <a:br>
              <a:rPr lang="en-US" sz="2400">
                <a:solidFill>
                  <a:srgbClr val="660033"/>
                </a:solidFill>
              </a:rPr>
            </a:br>
            <a:r>
              <a:rPr lang="en-US" sz="2000" b="1"/>
              <a:t>Management of comorbid problems associated with Parkinson dz</a:t>
            </a:r>
          </a:p>
        </p:txBody>
      </p:sp>
      <p:sp>
        <p:nvSpPr>
          <p:cNvPr id="64515" name="Rectangle 3"/>
          <p:cNvSpPr>
            <a:spLocks noGrp="1" noChangeArrowheads="1"/>
          </p:cNvSpPr>
          <p:nvPr>
            <p:ph idx="1"/>
          </p:nvPr>
        </p:nvSpPr>
        <p:spPr>
          <a:xfrm>
            <a:off x="457200" y="1066800"/>
            <a:ext cx="8229600" cy="5410200"/>
          </a:xfrm>
        </p:spPr>
        <p:txBody>
          <a:bodyPr/>
          <a:lstStyle/>
          <a:p>
            <a:r>
              <a:rPr lang="en-US" sz="2000">
                <a:solidFill>
                  <a:srgbClr val="0033CC"/>
                </a:solidFill>
              </a:rPr>
              <a:t>FATIGUE : </a:t>
            </a:r>
          </a:p>
          <a:p>
            <a:r>
              <a:rPr lang="en-US">
                <a:solidFill>
                  <a:srgbClr val="0033CC"/>
                </a:solidFill>
              </a:rPr>
              <a:t> </a:t>
            </a:r>
            <a:r>
              <a:rPr lang="en-US" sz="2000">
                <a:solidFill>
                  <a:srgbClr val="0033CC"/>
                </a:solidFill>
              </a:rPr>
              <a:t>DEPRESSION</a:t>
            </a:r>
            <a:r>
              <a:rPr lang="en-US"/>
              <a:t> :  </a:t>
            </a:r>
            <a:r>
              <a:rPr lang="en-US" sz="1800"/>
              <a:t>No  clear first choice for treating depression associated with PD, drug selection should be based on potential advantages versus potential side effects . It seems reasonable to start with an SSRI (sertraline appears to be the safest SSRI for use in PD</a:t>
            </a:r>
            <a:r>
              <a:rPr lang="en-US"/>
              <a:t>. </a:t>
            </a:r>
            <a:r>
              <a:rPr lang="en-US" sz="1800"/>
              <a:t>) in most patients, as the likelihood of adverse events is lower than tricyclics such as amitriptyline.</a:t>
            </a:r>
          </a:p>
          <a:p>
            <a:r>
              <a:rPr lang="en-US" sz="2000">
                <a:solidFill>
                  <a:srgbClr val="0033CC"/>
                </a:solidFill>
              </a:rPr>
              <a:t>Serotonin syndrome</a:t>
            </a:r>
            <a:r>
              <a:rPr lang="en-US" sz="2000"/>
              <a:t> ; </a:t>
            </a:r>
            <a:r>
              <a:rPr lang="en-US" sz="1800"/>
              <a:t>avoid co administration on  selegiline (MAO B  inhibitor) and SSRI’s </a:t>
            </a:r>
          </a:p>
          <a:p>
            <a:r>
              <a:rPr lang="en-US" sz="2000">
                <a:solidFill>
                  <a:srgbClr val="0033CC"/>
                </a:solidFill>
              </a:rPr>
              <a:t>Aggravating motor symptoms</a:t>
            </a:r>
            <a:r>
              <a:rPr lang="en-US" sz="2000"/>
              <a:t> : </a:t>
            </a:r>
            <a:r>
              <a:rPr lang="en-US" sz="1800"/>
              <a:t>SSRI’s may exacerbate the motor symptoms of parkinson disease, mostly associated with FLuxetine and Paroxetine, sertraline has been associated with relatively few cases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153400" cy="715962"/>
          </a:xfrm>
        </p:spPr>
        <p:txBody>
          <a:bodyPr/>
          <a:lstStyle/>
          <a:p>
            <a:r>
              <a:rPr lang="en-US" sz="2800">
                <a:solidFill>
                  <a:srgbClr val="660033"/>
                </a:solidFill>
              </a:rPr>
              <a:t>Background (…</a:t>
            </a:r>
          </a:p>
        </p:txBody>
      </p:sp>
      <p:sp>
        <p:nvSpPr>
          <p:cNvPr id="21507" name="Rectangle 3"/>
          <p:cNvSpPr>
            <a:spLocks noGrp="1" noChangeArrowheads="1"/>
          </p:cNvSpPr>
          <p:nvPr>
            <p:ph idx="1"/>
          </p:nvPr>
        </p:nvSpPr>
        <p:spPr>
          <a:xfrm>
            <a:off x="228600" y="1066800"/>
            <a:ext cx="8686800" cy="5211763"/>
          </a:xfrm>
        </p:spPr>
        <p:txBody>
          <a:bodyPr/>
          <a:lstStyle/>
          <a:p>
            <a:r>
              <a:rPr lang="en-US"/>
              <a:t>Prevalence: </a:t>
            </a:r>
            <a:r>
              <a:rPr lang="en-US" sz="2800"/>
              <a:t>120 per 100,000</a:t>
            </a:r>
          </a:p>
          <a:p>
            <a:r>
              <a:rPr lang="en-US"/>
              <a:t>Sex: </a:t>
            </a:r>
            <a:r>
              <a:rPr lang="en-US" sz="2800"/>
              <a:t>M/F =1.5/1</a:t>
            </a:r>
          </a:p>
          <a:p>
            <a:r>
              <a:rPr lang="en-US"/>
              <a:t>Age: </a:t>
            </a:r>
            <a:r>
              <a:rPr lang="en-US" sz="2800"/>
              <a:t>incidence and prevalence increase with age. average age of onset is approximately 57 years</a:t>
            </a:r>
          </a:p>
          <a:p>
            <a:r>
              <a:rPr lang="en-US"/>
              <a:t>Etiology of Idiopathic PD: </a:t>
            </a:r>
            <a:r>
              <a:rPr lang="en-US" sz="2400"/>
              <a:t>interplay of</a:t>
            </a:r>
          </a:p>
          <a:p>
            <a:r>
              <a:rPr lang="en-US" sz="2400">
                <a:solidFill>
                  <a:srgbClr val="0033CC"/>
                </a:solidFill>
              </a:rPr>
              <a:t>Genetic</a:t>
            </a:r>
            <a:r>
              <a:rPr lang="en-US" sz="2400"/>
              <a:t>; several genetic form of the disease have been identified.</a:t>
            </a:r>
          </a:p>
          <a:p>
            <a:r>
              <a:rPr lang="en-US" sz="2400">
                <a:solidFill>
                  <a:srgbClr val="0033CC"/>
                </a:solidFill>
              </a:rPr>
              <a:t>Environmental factors</a:t>
            </a:r>
            <a:r>
              <a:rPr lang="en-US" sz="2400"/>
              <a:t>; toxins (e.g,pestisides), oxidative stress and viral infections.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hosen\Pictures\2-5-2013 11;32;43 PM.jpg"/>
          <p:cNvPicPr>
            <a:picLocks noGrp="1" noChangeAspect="1" noChangeArrowheads="1"/>
          </p:cNvPicPr>
          <p:nvPr>
            <p:ph idx="1"/>
          </p:nvPr>
        </p:nvPicPr>
        <p:blipFill>
          <a:blip r:embed="rId2"/>
          <a:srcRect/>
          <a:stretch>
            <a:fillRect/>
          </a:stretch>
        </p:blipFill>
        <p:spPr bwMode="auto">
          <a:xfrm>
            <a:off x="152400" y="152400"/>
            <a:ext cx="8991600" cy="661276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ALL THE BEST WITH YOUR ASSESMENT/EXAM.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077200" cy="563562"/>
          </a:xfrm>
        </p:spPr>
        <p:txBody>
          <a:bodyPr/>
          <a:lstStyle/>
          <a:p>
            <a:r>
              <a:rPr lang="en-US" sz="2800">
                <a:solidFill>
                  <a:srgbClr val="660033"/>
                </a:solidFill>
              </a:rPr>
              <a:t>Pathophysiology</a:t>
            </a:r>
          </a:p>
        </p:txBody>
      </p:sp>
      <p:sp>
        <p:nvSpPr>
          <p:cNvPr id="18435" name="Rectangle 3"/>
          <p:cNvSpPr>
            <a:spLocks noGrp="1" noChangeArrowheads="1"/>
          </p:cNvSpPr>
          <p:nvPr>
            <p:ph idx="1"/>
          </p:nvPr>
        </p:nvSpPr>
        <p:spPr>
          <a:xfrm>
            <a:off x="228600" y="990600"/>
            <a:ext cx="8686800" cy="5562600"/>
          </a:xfrm>
        </p:spPr>
        <p:txBody>
          <a:bodyPr>
            <a:normAutofit lnSpcReduction="10000"/>
          </a:bodyPr>
          <a:lstStyle/>
          <a:p>
            <a:pPr>
              <a:lnSpc>
                <a:spcPct val="90000"/>
              </a:lnSpc>
            </a:pPr>
            <a:r>
              <a:rPr lang="en-US"/>
              <a:t>The major neuropathologic findings in Parkinson disease are:</a:t>
            </a:r>
          </a:p>
          <a:p>
            <a:pPr>
              <a:lnSpc>
                <a:spcPct val="90000"/>
              </a:lnSpc>
            </a:pPr>
            <a:r>
              <a:rPr lang="en-US"/>
              <a:t> a </a:t>
            </a:r>
            <a:r>
              <a:rPr lang="en-US">
                <a:solidFill>
                  <a:srgbClr val="0000CC"/>
                </a:solidFill>
              </a:rPr>
              <a:t>loss of</a:t>
            </a:r>
            <a:r>
              <a:rPr lang="en-US"/>
              <a:t> Pigmented </a:t>
            </a:r>
            <a:r>
              <a:rPr lang="en-US">
                <a:solidFill>
                  <a:srgbClr val="0000CC"/>
                </a:solidFill>
              </a:rPr>
              <a:t>dopaminergic neurons</a:t>
            </a:r>
            <a:r>
              <a:rPr lang="en-US"/>
              <a:t> in the substantia nigra (</a:t>
            </a:r>
            <a:r>
              <a:rPr lang="en-US" sz="2000"/>
              <a:t>approximately 60-80% are lost before the motor signs of Parkinson disease emerge</a:t>
            </a:r>
            <a:r>
              <a:rPr lang="en-US"/>
              <a:t>)</a:t>
            </a:r>
          </a:p>
          <a:p>
            <a:pPr>
              <a:lnSpc>
                <a:spcPct val="90000"/>
              </a:lnSpc>
            </a:pPr>
            <a:r>
              <a:rPr lang="en-US"/>
              <a:t>the  </a:t>
            </a:r>
            <a:r>
              <a:rPr lang="en-US">
                <a:solidFill>
                  <a:srgbClr val="0000CC"/>
                </a:solidFill>
              </a:rPr>
              <a:t>presence of</a:t>
            </a:r>
            <a:r>
              <a:rPr lang="en-US"/>
              <a:t> synuclein-filled  </a:t>
            </a:r>
            <a:r>
              <a:rPr lang="en-US">
                <a:solidFill>
                  <a:srgbClr val="0000CC"/>
                </a:solidFill>
              </a:rPr>
              <a:t>Lewy bodies</a:t>
            </a:r>
            <a:r>
              <a:rPr lang="en-US" sz="2400"/>
              <a:t> </a:t>
            </a:r>
            <a:r>
              <a:rPr lang="en-US"/>
              <a:t>within the pigmented neurons of the substantia nigra (</a:t>
            </a:r>
            <a:r>
              <a:rPr lang="en-US" sz="2000"/>
              <a:t>Lewy bodies also are found in The other parts of the CNS, are not specific to parkinson disease, the prevalence of incidental Lewy bodies increases with age and are hypothesized to represent the presymptomatic phase of parkinson disease.)</a:t>
            </a:r>
          </a:p>
          <a:p>
            <a:pPr>
              <a:lnSpc>
                <a:spcPct val="90000"/>
              </a:lnSpc>
            </a:pPr>
            <a:r>
              <a:rPr lang="en-US" sz="2800"/>
              <a:t>No standard criteria exist  for the neuropathologic diagnosis of parkinson disease so far.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7924800" cy="411162"/>
          </a:xfrm>
        </p:spPr>
        <p:txBody>
          <a:bodyPr>
            <a:normAutofit fontScale="90000"/>
          </a:bodyPr>
          <a:lstStyle/>
          <a:p>
            <a:r>
              <a:rPr lang="en-US" sz="2800">
                <a:solidFill>
                  <a:srgbClr val="660033"/>
                </a:solidFill>
              </a:rPr>
              <a:t>Pathophysiology (…</a:t>
            </a:r>
          </a:p>
        </p:txBody>
      </p:sp>
      <p:sp>
        <p:nvSpPr>
          <p:cNvPr id="19459" name="Rectangle 3"/>
          <p:cNvSpPr>
            <a:spLocks noGrp="1" noChangeArrowheads="1"/>
          </p:cNvSpPr>
          <p:nvPr>
            <p:ph idx="1"/>
          </p:nvPr>
        </p:nvSpPr>
        <p:spPr>
          <a:xfrm>
            <a:off x="152400" y="762000"/>
            <a:ext cx="8839200" cy="5867400"/>
          </a:xfrm>
        </p:spPr>
        <p:txBody>
          <a:bodyPr/>
          <a:lstStyle/>
          <a:p>
            <a:r>
              <a:rPr lang="en-US"/>
              <a:t>Lewy body pathology in parkinson disease begins; in the olfactory bulb and lower brainstem</a:t>
            </a:r>
            <a:r>
              <a:rPr lang="en-US" sz="2800"/>
              <a:t> (</a:t>
            </a:r>
            <a:r>
              <a:rPr lang="en-US" sz="2000"/>
              <a:t>associated with premotor symptoms such as loss of sense of smell and rapid eye movement (REM) sleep behavior disorder</a:t>
            </a:r>
            <a:r>
              <a:rPr lang="en-US" sz="2800"/>
              <a:t>)</a:t>
            </a:r>
          </a:p>
          <a:p>
            <a:r>
              <a:rPr lang="en-US"/>
              <a:t>Pathology ascends up to the brain stem to involve the midbrain and nigrostriatal dopaminergic neurons</a:t>
            </a:r>
            <a:r>
              <a:rPr lang="en-US" sz="2800"/>
              <a:t> (</a:t>
            </a:r>
            <a:r>
              <a:rPr lang="en-US" sz="2000"/>
              <a:t>correlate with onset of  motor  phase of disease; Bradykinesia, rigidity, and tremor).</a:t>
            </a:r>
          </a:p>
          <a:p>
            <a:r>
              <a:rPr lang="en-US"/>
              <a:t>Pathology continue s to ascend late in the disease to affect the cortex</a:t>
            </a:r>
            <a:r>
              <a:rPr lang="en-US" sz="2000"/>
              <a:t> ( patient may exhibit cognitive dysfunction and dementia.)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153400" cy="411162"/>
          </a:xfrm>
        </p:spPr>
        <p:txBody>
          <a:bodyPr>
            <a:normAutofit fontScale="90000"/>
          </a:bodyPr>
          <a:lstStyle/>
          <a:p>
            <a:r>
              <a:rPr lang="en-US" sz="2800">
                <a:solidFill>
                  <a:srgbClr val="660033"/>
                </a:solidFill>
              </a:rPr>
              <a:t>Pathophysiology</a:t>
            </a:r>
            <a:r>
              <a:rPr lang="en-US" sz="2000">
                <a:solidFill>
                  <a:srgbClr val="660033"/>
                </a:solidFill>
              </a:rPr>
              <a:t> (Motor circuit in Parkinson disease</a:t>
            </a:r>
          </a:p>
        </p:txBody>
      </p:sp>
      <p:sp>
        <p:nvSpPr>
          <p:cNvPr id="22531" name="Rectangle 3"/>
          <p:cNvSpPr>
            <a:spLocks noGrp="1" noChangeArrowheads="1"/>
          </p:cNvSpPr>
          <p:nvPr>
            <p:ph idx="1"/>
          </p:nvPr>
        </p:nvSpPr>
        <p:spPr>
          <a:xfrm>
            <a:off x="457200" y="762000"/>
            <a:ext cx="8305800" cy="5364163"/>
          </a:xfrm>
        </p:spPr>
        <p:txBody>
          <a:bodyPr/>
          <a:lstStyle/>
          <a:p>
            <a:pPr>
              <a:lnSpc>
                <a:spcPct val="90000"/>
              </a:lnSpc>
            </a:pPr>
            <a:r>
              <a:rPr lang="en-US"/>
              <a:t>The basal ganglia motor circuit modulates cortical output necessary for normal movement.</a:t>
            </a:r>
          </a:p>
          <a:p>
            <a:pPr>
              <a:lnSpc>
                <a:spcPct val="90000"/>
              </a:lnSpc>
            </a:pPr>
            <a:r>
              <a:rPr lang="en-US"/>
              <a:t>Signals from the cerebral cortex are processed through the basal ganglia-thalamocortical motor circuit and return to the same area via a feedback pathway.</a:t>
            </a:r>
          </a:p>
          <a:p>
            <a:pPr>
              <a:lnSpc>
                <a:spcPct val="90000"/>
              </a:lnSpc>
            </a:pPr>
            <a:r>
              <a:rPr lang="en-US"/>
              <a:t>In Parkinson disease, decreased striatal dopamine causes increased inhibitory output from basal ganglia which suppresses movement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077200" cy="411162"/>
          </a:xfrm>
        </p:spPr>
        <p:txBody>
          <a:bodyPr>
            <a:normAutofit fontScale="90000"/>
          </a:bodyPr>
          <a:lstStyle/>
          <a:p>
            <a:r>
              <a:rPr lang="en-US" sz="3200">
                <a:solidFill>
                  <a:srgbClr val="660033"/>
                </a:solidFill>
              </a:rPr>
              <a:t>Symptoms and signs</a:t>
            </a:r>
          </a:p>
        </p:txBody>
      </p:sp>
      <p:sp>
        <p:nvSpPr>
          <p:cNvPr id="20483" name="Rectangle 3"/>
          <p:cNvSpPr>
            <a:spLocks noGrp="1" noChangeArrowheads="1"/>
          </p:cNvSpPr>
          <p:nvPr>
            <p:ph idx="1"/>
          </p:nvPr>
        </p:nvSpPr>
        <p:spPr>
          <a:xfrm>
            <a:off x="304800" y="838200"/>
            <a:ext cx="8458200" cy="5791200"/>
          </a:xfrm>
        </p:spPr>
        <p:txBody>
          <a:bodyPr>
            <a:normAutofit lnSpcReduction="10000"/>
          </a:bodyPr>
          <a:lstStyle/>
          <a:p>
            <a:pPr>
              <a:lnSpc>
                <a:spcPct val="90000"/>
              </a:lnSpc>
            </a:pPr>
            <a:r>
              <a:rPr lang="en-US" sz="3600"/>
              <a:t>Premotor phase</a:t>
            </a:r>
            <a:r>
              <a:rPr lang="en-US" sz="4800"/>
              <a:t>:</a:t>
            </a:r>
          </a:p>
          <a:p>
            <a:pPr>
              <a:lnSpc>
                <a:spcPct val="90000"/>
              </a:lnSpc>
            </a:pPr>
            <a:r>
              <a:rPr lang="en-US" sz="2400"/>
              <a:t>Initial symptoms may be nonspecific; fatigue, depression, Constipation, decreased sense of smell and sleep problem, daytime sleepiness, REM behavior disorder (RBD) , in one study,38% of 50y/o men with RBD and no neurological signs went on to develop parkinsonism</a:t>
            </a:r>
            <a:r>
              <a:rPr lang="en-US" sz="2800"/>
              <a:t>.</a:t>
            </a:r>
          </a:p>
          <a:p>
            <a:pPr>
              <a:lnSpc>
                <a:spcPct val="90000"/>
              </a:lnSpc>
            </a:pPr>
            <a:r>
              <a:rPr lang="en-US" sz="3600"/>
              <a:t>Motor signs</a:t>
            </a:r>
            <a:r>
              <a:rPr lang="en-US" sz="4400"/>
              <a:t>:</a:t>
            </a:r>
          </a:p>
          <a:p>
            <a:pPr>
              <a:lnSpc>
                <a:spcPct val="90000"/>
              </a:lnSpc>
            </a:pPr>
            <a:r>
              <a:rPr lang="en-US" sz="2400"/>
              <a:t>A subtle decrease in dexterity, Difficulty with specific tasks; turning in bed, opening jars, rising from a chair, a lack of coordination with activities such as playing golf or dressing, complain of aching or tightness in the calf or shoulder region, the first affected arm  may not swing fully when walking, and the foot on the same side may scrape the floor</a:t>
            </a:r>
            <a:r>
              <a:rPr lang="en-US" sz="2800"/>
              <a:t>.</a:t>
            </a:r>
          </a:p>
          <a:p>
            <a:pPr>
              <a:lnSpc>
                <a:spcPct val="90000"/>
              </a:lnSpc>
            </a:pPr>
            <a:endParaRPr lang="en-US" sz="2800"/>
          </a:p>
          <a:p>
            <a:pPr>
              <a:lnSpc>
                <a:spcPct val="90000"/>
              </a:lnSpc>
            </a:pPr>
            <a:endParaRPr lang="en-US" sz="3600">
              <a:solidFill>
                <a:srgbClr val="A5002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001000" cy="457200"/>
          </a:xfrm>
        </p:spPr>
        <p:txBody>
          <a:bodyPr>
            <a:normAutofit fontScale="90000"/>
          </a:bodyPr>
          <a:lstStyle/>
          <a:p>
            <a:r>
              <a:rPr lang="en-US" sz="4000">
                <a:solidFill>
                  <a:srgbClr val="660033"/>
                </a:solidFill>
              </a:rPr>
              <a:t>Symptoms and signs(...</a:t>
            </a:r>
          </a:p>
        </p:txBody>
      </p:sp>
      <p:sp>
        <p:nvSpPr>
          <p:cNvPr id="23555" name="Rectangle 3"/>
          <p:cNvSpPr>
            <a:spLocks noGrp="1" noChangeArrowheads="1"/>
          </p:cNvSpPr>
          <p:nvPr>
            <p:ph idx="1"/>
          </p:nvPr>
        </p:nvSpPr>
        <p:spPr>
          <a:xfrm>
            <a:off x="457200" y="914400"/>
            <a:ext cx="8229600" cy="5638800"/>
          </a:xfrm>
        </p:spPr>
        <p:txBody>
          <a:bodyPr/>
          <a:lstStyle/>
          <a:p>
            <a:pPr>
              <a:lnSpc>
                <a:spcPct val="80000"/>
              </a:lnSpc>
            </a:pPr>
            <a:r>
              <a:rPr lang="en-US" sz="2800">
                <a:solidFill>
                  <a:srgbClr val="A50021"/>
                </a:solidFill>
              </a:rPr>
              <a:t>A resting tremor</a:t>
            </a:r>
            <a:r>
              <a:rPr lang="en-US" sz="2000">
                <a:solidFill>
                  <a:srgbClr val="A50021"/>
                </a:solidFill>
              </a:rPr>
              <a:t> </a:t>
            </a:r>
            <a:r>
              <a:rPr lang="en-US" sz="2000"/>
              <a:t>of one hand is often the first symptom. The tremor is characterized as follows: </a:t>
            </a:r>
          </a:p>
          <a:p>
            <a:pPr>
              <a:lnSpc>
                <a:spcPct val="80000"/>
              </a:lnSpc>
            </a:pPr>
            <a:r>
              <a:rPr lang="en-US" sz="2000"/>
              <a:t>• Slow and coarse</a:t>
            </a:r>
            <a:br>
              <a:rPr lang="en-US" sz="2000"/>
            </a:br>
            <a:endParaRPr lang="en-US" sz="2000"/>
          </a:p>
          <a:p>
            <a:pPr>
              <a:lnSpc>
                <a:spcPct val="80000"/>
              </a:lnSpc>
            </a:pPr>
            <a:r>
              <a:rPr lang="en-US" sz="2000"/>
              <a:t>• Maximal at rest, lessening during movement, and absent during sleep</a:t>
            </a:r>
            <a:br>
              <a:rPr lang="en-US" sz="2000"/>
            </a:br>
            <a:endParaRPr lang="en-US" sz="2000"/>
          </a:p>
          <a:p>
            <a:pPr>
              <a:lnSpc>
                <a:spcPct val="80000"/>
              </a:lnSpc>
            </a:pPr>
            <a:r>
              <a:rPr lang="en-US" sz="2000"/>
              <a:t>• Amplitude increased by emotional tension or fatigue</a:t>
            </a:r>
            <a:br>
              <a:rPr lang="en-US" sz="2000"/>
            </a:br>
            <a:endParaRPr lang="en-US" sz="2000"/>
          </a:p>
          <a:p>
            <a:pPr>
              <a:lnSpc>
                <a:spcPct val="80000"/>
              </a:lnSpc>
            </a:pPr>
            <a:r>
              <a:rPr lang="en-US" sz="2000"/>
              <a:t>• Often involving the wrist and fingers in movements similar to those used to manipulate small objects or pills (</a:t>
            </a:r>
            <a:r>
              <a:rPr lang="en-US" sz="2400">
                <a:solidFill>
                  <a:srgbClr val="0033CC"/>
                </a:solidFill>
              </a:rPr>
              <a:t>pill-rolling tremor</a:t>
            </a:r>
            <a:r>
              <a:rPr lang="en-US" sz="2000"/>
              <a:t>)</a:t>
            </a:r>
            <a:br>
              <a:rPr lang="en-US" sz="2000"/>
            </a:br>
            <a:endParaRPr lang="en-US" sz="2000"/>
          </a:p>
          <a:p>
            <a:pPr>
              <a:lnSpc>
                <a:spcPct val="80000"/>
              </a:lnSpc>
            </a:pPr>
            <a:r>
              <a:rPr lang="en-US" sz="2000"/>
              <a:t/>
            </a:r>
            <a:br>
              <a:rPr lang="en-US" sz="2000"/>
            </a:br>
            <a:r>
              <a:rPr lang="en-US" sz="2000"/>
              <a:t>Usually, the hands, arms, and legs are most affected, in that order. The jaw, tongue, forehead, and eyelids may also be affected, but not the voice. Tremor may become less prominent as the disease progresses.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077200" cy="487362"/>
          </a:xfrm>
        </p:spPr>
        <p:txBody>
          <a:bodyPr>
            <a:normAutofit fontScale="90000"/>
          </a:bodyPr>
          <a:lstStyle/>
          <a:p>
            <a:r>
              <a:rPr lang="en-US" sz="4000">
                <a:solidFill>
                  <a:srgbClr val="660033"/>
                </a:solidFill>
              </a:rPr>
              <a:t>Symptoms and signs(…</a:t>
            </a:r>
          </a:p>
        </p:txBody>
      </p:sp>
      <p:sp>
        <p:nvSpPr>
          <p:cNvPr id="24579" name="Rectangle 3"/>
          <p:cNvSpPr>
            <a:spLocks noGrp="1" noChangeArrowheads="1"/>
          </p:cNvSpPr>
          <p:nvPr>
            <p:ph idx="1"/>
          </p:nvPr>
        </p:nvSpPr>
        <p:spPr>
          <a:xfrm>
            <a:off x="381000" y="990600"/>
            <a:ext cx="8382000" cy="5486400"/>
          </a:xfrm>
        </p:spPr>
        <p:txBody>
          <a:bodyPr/>
          <a:lstStyle/>
          <a:p>
            <a:r>
              <a:rPr lang="en-US" b="1">
                <a:solidFill>
                  <a:srgbClr val="A50021"/>
                </a:solidFill>
              </a:rPr>
              <a:t>Rigidity</a:t>
            </a:r>
            <a:r>
              <a:rPr lang="en-US"/>
              <a:t> develops without tremor in many patients. When a clinician moves a rigid joint, sudden, rhythmic jerks due to variations in the intensity of the rigidity occur, producing a ratchet-like effect (</a:t>
            </a:r>
            <a:r>
              <a:rPr lang="en-US">
                <a:solidFill>
                  <a:srgbClr val="0033CC"/>
                </a:solidFill>
              </a:rPr>
              <a:t>cogwheel rigidity</a:t>
            </a:r>
            <a:r>
              <a:rPr lang="en-US"/>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80</TotalTime>
  <Words>1893</Words>
  <Application>Microsoft Office PowerPoint</Application>
  <PresentationFormat>On-screen Show (4:3)</PresentationFormat>
  <Paragraphs>174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PARKISON DISEASE</vt:lpstr>
      <vt:lpstr>Background</vt:lpstr>
      <vt:lpstr>Background (…</vt:lpstr>
      <vt:lpstr>Pathophysiology</vt:lpstr>
      <vt:lpstr>Pathophysiology (…</vt:lpstr>
      <vt:lpstr>Pathophysiology (Motor circuit in Parkinson disease</vt:lpstr>
      <vt:lpstr>Symptoms and signs</vt:lpstr>
      <vt:lpstr>Symptoms and signs(...</vt:lpstr>
      <vt:lpstr>Symptoms and signs(…</vt:lpstr>
      <vt:lpstr>Symptoms and signs(…</vt:lpstr>
      <vt:lpstr>Symptoms and signs(…</vt:lpstr>
      <vt:lpstr>Symptoms and signs(…</vt:lpstr>
      <vt:lpstr>Symptoms and signs(…</vt:lpstr>
      <vt:lpstr>Differential diagnosis of Parkinsonism  (General classification)</vt:lpstr>
      <vt:lpstr>DDX (detailed classification…</vt:lpstr>
      <vt:lpstr>DDX (detailed classification…</vt:lpstr>
      <vt:lpstr>DDX (detailed classification…</vt:lpstr>
      <vt:lpstr>Diagnosis …</vt:lpstr>
      <vt:lpstr>Diagnosis  …</vt:lpstr>
      <vt:lpstr>DDX …</vt:lpstr>
      <vt:lpstr>DDX …</vt:lpstr>
      <vt:lpstr>DDX …</vt:lpstr>
      <vt:lpstr>Management</vt:lpstr>
      <vt:lpstr>Management (cont..) Pharmacologic treatment of Parkinson disease</vt:lpstr>
      <vt:lpstr>Management (cont..) Pharmacologic treatment of Parkinson disease</vt:lpstr>
      <vt:lpstr>Management (cont..) Non-Pharmacologic treatment of Parkinson disease</vt:lpstr>
      <vt:lpstr>Management (cont..) Non-Pharmacologic treatment of Parkinson disease</vt:lpstr>
      <vt:lpstr>Management (cont..) Management of comorbid problems associated with Parkinson dz</vt:lpstr>
      <vt:lpstr>Management (cont..) Management of comorbid problems associated with Parkinson dz</vt:lpstr>
      <vt:lpstr>Slide 30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PARKISON DISEASE</dc:title>
  <dc:creator>chosen</dc:creator>
  <cp:lastModifiedBy>chosen</cp:lastModifiedBy>
  <cp:revision>5</cp:revision>
  <dcterms:created xsi:type="dcterms:W3CDTF">2013-01-13T17:58:21Z</dcterms:created>
  <dcterms:modified xsi:type="dcterms:W3CDTF">2013-09-18T07:16:43Z</dcterms:modified>
</cp:coreProperties>
</file>