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9" r:id="rId2"/>
    <p:sldId id="267" r:id="rId3"/>
    <p:sldId id="257" r:id="rId4"/>
    <p:sldId id="272" r:id="rId5"/>
    <p:sldId id="324" r:id="rId6"/>
    <p:sldId id="259" r:id="rId7"/>
    <p:sldId id="292" r:id="rId8"/>
    <p:sldId id="293" r:id="rId9"/>
    <p:sldId id="295" r:id="rId10"/>
    <p:sldId id="290" r:id="rId11"/>
    <p:sldId id="291" r:id="rId12"/>
    <p:sldId id="296" r:id="rId13"/>
    <p:sldId id="297" r:id="rId14"/>
    <p:sldId id="260" r:id="rId15"/>
    <p:sldId id="278" r:id="rId16"/>
    <p:sldId id="268" r:id="rId17"/>
    <p:sldId id="305" r:id="rId18"/>
    <p:sldId id="306" r:id="rId19"/>
    <p:sldId id="307" r:id="rId20"/>
    <p:sldId id="308" r:id="rId21"/>
    <p:sldId id="309" r:id="rId22"/>
    <p:sldId id="310" r:id="rId23"/>
    <p:sldId id="311" r:id="rId24"/>
    <p:sldId id="312" r:id="rId25"/>
    <p:sldId id="275" r:id="rId26"/>
    <p:sldId id="313" r:id="rId27"/>
    <p:sldId id="314" r:id="rId28"/>
    <p:sldId id="315" r:id="rId29"/>
    <p:sldId id="283" r:id="rId30"/>
    <p:sldId id="316" r:id="rId31"/>
    <p:sldId id="318" r:id="rId32"/>
    <p:sldId id="319" r:id="rId33"/>
    <p:sldId id="320" r:id="rId34"/>
    <p:sldId id="270" r:id="rId35"/>
    <p:sldId id="321" r:id="rId36"/>
    <p:sldId id="322" r:id="rId37"/>
    <p:sldId id="285" r:id="rId38"/>
    <p:sldId id="273" r:id="rId39"/>
    <p:sldId id="263" r:id="rId40"/>
    <p:sldId id="284" r:id="rId41"/>
    <p:sldId id="286" r:id="rId42"/>
    <p:sldId id="287" r:id="rId43"/>
    <p:sldId id="301" r:id="rId44"/>
    <p:sldId id="300" r:id="rId45"/>
    <p:sldId id="302" r:id="rId46"/>
    <p:sldId id="303" r:id="rId47"/>
    <p:sldId id="264" r:id="rId48"/>
    <p:sldId id="288" r:id="rId49"/>
    <p:sldId id="26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751737-0A26-41B8-94CC-1D35D2C69BCF}" type="datetimeFigureOut">
              <a:rPr lang="en-US"/>
              <a:pPr>
                <a:defRPr/>
              </a:pPr>
              <a:t>9/5/2012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3BFEB37-0EEA-459D-9916-2FAA96F53A50}" type="slidenum">
              <a:rPr lang="en-ZA"/>
              <a:pPr>
                <a:defRPr/>
              </a:pPr>
              <a:t>‹#›</a:t>
            </a:fld>
            <a:endParaRPr lang="en-ZA"/>
          </a:p>
        </p:txBody>
      </p:sp>
    </p:spTree>
    <p:extLst>
      <p:ext uri="{BB962C8B-B14F-4D97-AF65-F5344CB8AC3E}">
        <p14:creationId xmlns:p14="http://schemas.microsoft.com/office/powerpoint/2010/main" val="3893672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mtClean="0"/>
              <a:t>Clindamycin better than erythromycin in pen. Allergy.</a:t>
            </a:r>
          </a:p>
          <a:p>
            <a:pPr eaLnBrk="1" hangingPunct="1">
              <a:spcBef>
                <a:spcPct val="0"/>
              </a:spcBef>
            </a:pPr>
            <a:r>
              <a:rPr lang="en-ZA" smtClean="0"/>
              <a:t>Clarithromycin, azithromucin  alternatives</a:t>
            </a:r>
          </a:p>
          <a:p>
            <a:pPr eaLnBrk="1" hangingPunct="1">
              <a:spcBef>
                <a:spcPct val="0"/>
              </a:spcBef>
            </a:pPr>
            <a:r>
              <a:rPr lang="en-ZA" smtClean="0"/>
              <a:t>Short course (3-5 days) possible with co-amoxiclav, azithro, clarithro, cefpodoxime, cefuroxime</a:t>
            </a:r>
          </a:p>
          <a:p>
            <a:pPr eaLnBrk="1" hangingPunct="1"/>
            <a:endParaRPr lang="en-ZA" smtClean="0"/>
          </a:p>
        </p:txBody>
      </p:sp>
      <p:sp>
        <p:nvSpPr>
          <p:cNvPr id="4" name="Slide Number Placeholder 3"/>
          <p:cNvSpPr>
            <a:spLocks noGrp="1"/>
          </p:cNvSpPr>
          <p:nvPr>
            <p:ph type="sldNum" sz="quarter" idx="5"/>
          </p:nvPr>
        </p:nvSpPr>
        <p:spPr/>
        <p:txBody>
          <a:bodyPr/>
          <a:lstStyle/>
          <a:p>
            <a:pPr>
              <a:defRPr/>
            </a:pPr>
            <a:fld id="{24996853-2F14-4599-B611-09F7D67B4078}" type="slidenum">
              <a:rPr lang="en-ZA" smtClean="0"/>
              <a:pPr>
                <a:defRPr/>
              </a:pPr>
              <a:t>5</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mtClean="0">
                <a:solidFill>
                  <a:srgbClr val="002060"/>
                </a:solidFill>
              </a:rPr>
              <a:t>Calcium carbonate </a:t>
            </a:r>
            <a:r>
              <a:rPr lang="en-ZA" smtClean="0"/>
              <a:t>→hypercalcaemia, ↑serum gastrin (acid hypersecretion), constipation</a:t>
            </a:r>
          </a:p>
          <a:p>
            <a:pPr eaLnBrk="1" hangingPunct="1">
              <a:spcBef>
                <a:spcPct val="0"/>
              </a:spcBef>
            </a:pPr>
            <a:r>
              <a:rPr lang="en-ZA" smtClean="0">
                <a:solidFill>
                  <a:schemeClr val="tx2"/>
                </a:solidFill>
              </a:rPr>
              <a:t>Magnesium trisilicate </a:t>
            </a:r>
            <a:r>
              <a:rPr lang="en-ZA" smtClean="0"/>
              <a:t>→ diarrhoea, silica renal stones, hypermagnesaemia</a:t>
            </a:r>
          </a:p>
          <a:p>
            <a:pPr eaLnBrk="1" hangingPunct="1">
              <a:spcBef>
                <a:spcPct val="0"/>
              </a:spcBef>
            </a:pPr>
            <a:r>
              <a:rPr lang="en-ZA" smtClean="0">
                <a:solidFill>
                  <a:schemeClr val="tx2"/>
                </a:solidFill>
              </a:rPr>
              <a:t>Aluminium hydroxide </a:t>
            </a:r>
            <a:r>
              <a:rPr lang="en-ZA" smtClean="0"/>
              <a:t>→ constipation, impaired absorption of INH, tetracyclines, anticholinergics, digoxin</a:t>
            </a:r>
          </a:p>
          <a:p>
            <a:pPr eaLnBrk="1" hangingPunct="1">
              <a:spcBef>
                <a:spcPct val="0"/>
              </a:spcBef>
            </a:pPr>
            <a:endParaRPr lang="en-ZA" smtClean="0"/>
          </a:p>
          <a:p>
            <a:pPr eaLnBrk="1" hangingPunct="1">
              <a:spcBef>
                <a:spcPct val="0"/>
              </a:spcBef>
            </a:pPr>
            <a:endParaRPr lang="en-ZA" smtClean="0"/>
          </a:p>
          <a:p>
            <a:pPr eaLnBrk="1" hangingPunct="1">
              <a:spcBef>
                <a:spcPct val="0"/>
              </a:spcBef>
            </a:pPr>
            <a:endParaRPr lang="en-ZA"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604293-1727-4CF6-AFD1-F9AC5F4FE356}" type="slidenum">
              <a:rPr lang="en-ZA" smtClean="0"/>
              <a:pPr fontAlgn="base">
                <a:spcBef>
                  <a:spcPct val="0"/>
                </a:spcBef>
                <a:spcAft>
                  <a:spcPct val="0"/>
                </a:spcAft>
                <a:defRPr/>
              </a:pPr>
              <a:t>31</a:t>
            </a:fld>
            <a:endParaRPr lang="en-Z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mtClean="0"/>
              <a:t>George Washington probable cause of death. Woke up sore throat, died that night</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249918-9818-402D-A7D3-4C8AB0415B8C}" type="slidenum">
              <a:rPr lang="en-ZA" smtClean="0"/>
              <a:pPr fontAlgn="base">
                <a:spcBef>
                  <a:spcPct val="0"/>
                </a:spcBef>
                <a:spcAft>
                  <a:spcPct val="0"/>
                </a:spcAft>
                <a:defRPr/>
              </a:pPr>
              <a:t>37</a:t>
            </a:fld>
            <a:endParaRPr lang="en-Z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smtClean="0"/>
              <a:t>Adrenaline 1:1000 (im/ml) o.5 ml for adults</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D57BC-A6AB-4CF0-856C-6CBFCC4DF277}" type="slidenum">
              <a:rPr lang="en-ZA" smtClean="0"/>
              <a:pPr fontAlgn="base">
                <a:spcBef>
                  <a:spcPct val="0"/>
                </a:spcBef>
                <a:spcAft>
                  <a:spcPct val="0"/>
                </a:spcAft>
                <a:defRPr/>
              </a:pPr>
              <a:t>47</a:t>
            </a:fld>
            <a:endParaRPr lang="en-Z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CA6D1425-433B-4B79-B711-3EF333BB5D3D}" type="datetimeFigureOut">
              <a:rPr lang="en-US"/>
              <a:pPr>
                <a:defRPr/>
              </a:pPr>
              <a:t>9/5/2012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0B37BB06-0B42-4939-BE09-AE7CBDAAA9B7}" type="slidenum">
              <a:rPr lang="en-ZA"/>
              <a:pPr>
                <a:defRPr/>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5DEE4D7F-1732-4466-A6D3-2604720F0ED7}" type="datetimeFigureOut">
              <a:rPr lang="en-US"/>
              <a:pPr>
                <a:defRPr/>
              </a:pPr>
              <a:t>9/5/2012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CF80355F-6892-4194-8E2E-C85E6EEE3636}" type="slidenum">
              <a:rPr lang="en-ZA"/>
              <a:pPr>
                <a:defRPr/>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5C968D7-7641-41CF-B69B-DAF37DA84850}" type="datetimeFigureOut">
              <a:rPr lang="en-US"/>
              <a:pPr>
                <a:defRPr/>
              </a:pPr>
              <a:t>9/5/2012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A38361B6-CA58-43DF-B852-EBC7F011813F}" type="slidenum">
              <a:rPr lang="en-ZA"/>
              <a:pPr>
                <a:defRPr/>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DE54EC3C-9E5C-4076-AF1E-3456AB9721DC}" type="datetimeFigureOut">
              <a:rPr lang="en-US"/>
              <a:pPr>
                <a:defRPr/>
              </a:pPr>
              <a:t>9/5/2012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171DBC1-705E-4AFE-A85B-021307C313F1}" type="slidenum">
              <a:rPr lang="en-ZA"/>
              <a:pPr>
                <a:defRPr/>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551896-A4DD-4200-AE05-0987894AD56E}" type="datetimeFigureOut">
              <a:rPr lang="en-US"/>
              <a:pPr>
                <a:defRPr/>
              </a:pPr>
              <a:t>9/5/2012</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6B8849C-B4BE-4057-A874-315E3A0D0E4D}" type="slidenum">
              <a:rPr lang="en-ZA"/>
              <a:pPr>
                <a:defRPr/>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088C6DB3-225B-4047-A67A-55F0EAE73C5F}" type="datetimeFigureOut">
              <a:rPr lang="en-US"/>
              <a:pPr>
                <a:defRPr/>
              </a:pPr>
              <a:t>9/5/2012</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DCF00E88-07A1-4CD5-8094-C0AF3C3DA4F1}" type="slidenum">
              <a:rPr lang="en-ZA"/>
              <a:pPr>
                <a:defRPr/>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5B75C9AE-4F25-4BA6-9316-184A275229AA}" type="datetimeFigureOut">
              <a:rPr lang="en-US"/>
              <a:pPr>
                <a:defRPr/>
              </a:pPr>
              <a:t>9/5/2012</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pPr>
              <a:defRPr/>
            </a:pPr>
            <a:fld id="{5AA20332-6561-4F89-BFF1-B5356C6EDC25}" type="slidenum">
              <a:rPr lang="en-ZA"/>
              <a:pPr>
                <a:defRPr/>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E9749CE4-F166-4F34-B676-3F57F68140FD}" type="datetimeFigureOut">
              <a:rPr lang="en-US"/>
              <a:pPr>
                <a:defRPr/>
              </a:pPr>
              <a:t>9/5/2012</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pPr>
              <a:defRPr/>
            </a:pPr>
            <a:fld id="{0F5351C9-E592-436D-A1ED-260593ED18C3}" type="slidenum">
              <a:rPr lang="en-ZA"/>
              <a:pPr>
                <a:defRPr/>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DD1ED9-5F25-499A-A03F-154EB62F3E05}" type="datetimeFigureOut">
              <a:rPr lang="en-US"/>
              <a:pPr>
                <a:defRPr/>
              </a:pPr>
              <a:t>9/5/2012</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pPr>
              <a:defRPr/>
            </a:pPr>
            <a:fld id="{77B72BDD-9A19-4355-8E63-B4847DE1E8FF}" type="slidenum">
              <a:rPr lang="en-ZA"/>
              <a:pPr>
                <a:defRPr/>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3237F3-6802-4F90-BB4B-C72614F3D2DE}" type="datetimeFigureOut">
              <a:rPr lang="en-US"/>
              <a:pPr>
                <a:defRPr/>
              </a:pPr>
              <a:t>9/5/2012</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EFE2BEDD-9F8C-4C35-A102-2D18AE2DDD9B}" type="slidenum">
              <a:rPr lang="en-ZA"/>
              <a:pPr>
                <a:defRPr/>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B7564C-DC42-45F7-81F6-B5EBF19715B5}" type="datetimeFigureOut">
              <a:rPr lang="en-US"/>
              <a:pPr>
                <a:defRPr/>
              </a:pPr>
              <a:t>9/5/2012</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pPr>
              <a:defRPr/>
            </a:pPr>
            <a:fld id="{9365F766-73D0-47D0-BE85-BF8D8D3B46CA}" type="slidenum">
              <a:rPr lang="en-ZA"/>
              <a:pPr>
                <a:defRPr/>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CF4DB3-5B04-4C87-96DC-8F1D28143689}" type="datetimeFigureOut">
              <a:rPr lang="en-US"/>
              <a:pPr>
                <a:defRPr/>
              </a:pPr>
              <a:t>9/5/2012</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09C4E18-63F5-4B4E-AAFD-97FD8742A5E0}"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274638"/>
            <a:ext cx="8229600" cy="1511300"/>
          </a:xfrm>
          <a:solidFill>
            <a:schemeClr val="bg1"/>
          </a:solidFill>
        </p:spPr>
        <p:txBody>
          <a:bodyPr/>
          <a:lstStyle/>
          <a:p>
            <a:pPr eaLnBrk="1" hangingPunct="1"/>
            <a:r>
              <a:rPr lang="en-ZA" sz="4800" smtClean="0"/>
              <a:t>		</a:t>
            </a:r>
            <a:r>
              <a:rPr lang="en-ZA" sz="3600" smtClean="0"/>
              <a:t>Pharynx, larynx, trachea</a:t>
            </a:r>
            <a:br>
              <a:rPr lang="en-ZA" sz="3600" smtClean="0"/>
            </a:br>
            <a:r>
              <a:rPr lang="en-ZA" sz="4000" smtClean="0"/>
              <a:t>				        </a:t>
            </a:r>
            <a:r>
              <a:rPr lang="en-ZA" sz="3200" smtClean="0"/>
              <a:t>Dr K Outhoff</a:t>
            </a:r>
          </a:p>
        </p:txBody>
      </p:sp>
      <p:pic>
        <p:nvPicPr>
          <p:cNvPr id="2051" name="Picture 2" descr="respir2.gif"/>
          <p:cNvPicPr>
            <a:picLocks noChangeAspect="1"/>
          </p:cNvPicPr>
          <p:nvPr/>
        </p:nvPicPr>
        <p:blipFill>
          <a:blip r:embed="rId2"/>
          <a:srcRect/>
          <a:stretch>
            <a:fillRect/>
          </a:stretch>
        </p:blipFill>
        <p:spPr bwMode="auto">
          <a:xfrm>
            <a:off x="642938" y="1125538"/>
            <a:ext cx="4933950" cy="575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t>Macrolides</a:t>
            </a:r>
            <a:br>
              <a:rPr lang="en-ZA" dirty="0" smtClean="0"/>
            </a:br>
            <a:r>
              <a:rPr lang="en-ZA" dirty="0" smtClean="0"/>
              <a:t>inhibit bacterial protein synthesis</a:t>
            </a:r>
            <a:endParaRPr lang="en-ZA" dirty="0"/>
          </a:p>
        </p:txBody>
      </p:sp>
      <p:pic>
        <p:nvPicPr>
          <p:cNvPr id="11267" name="Content Placeholder 3" descr="652antibiotic.gif"/>
          <p:cNvPicPr>
            <a:picLocks noGrp="1" noChangeAspect="1"/>
          </p:cNvPicPr>
          <p:nvPr>
            <p:ph idx="1"/>
          </p:nvPr>
        </p:nvPicPr>
        <p:blipFill>
          <a:blip r:embed="rId2"/>
          <a:srcRect/>
          <a:stretch>
            <a:fillRect/>
          </a:stretch>
        </p:blipFill>
        <p:spPr>
          <a:xfrm>
            <a:off x="1171575" y="1571625"/>
            <a:ext cx="6900863" cy="46497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ZA" smtClean="0"/>
              <a:t>Macrolide mode of action</a:t>
            </a:r>
          </a:p>
        </p:txBody>
      </p:sp>
      <p:pic>
        <p:nvPicPr>
          <p:cNvPr id="12291" name="Content Placeholder 5" descr="macrolide animation 2.gif"/>
          <p:cNvPicPr>
            <a:picLocks noGrp="1" noChangeAspect="1"/>
          </p:cNvPicPr>
          <p:nvPr>
            <p:ph idx="1"/>
          </p:nvPr>
        </p:nvPicPr>
        <p:blipFill>
          <a:blip r:embed="rId2"/>
          <a:srcRect/>
          <a:stretch>
            <a:fillRect/>
          </a:stretch>
        </p:blipFill>
        <p:spPr>
          <a:xfrm>
            <a:off x="1285875" y="1230313"/>
            <a:ext cx="6756400" cy="54133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ZA" smtClean="0">
                <a:solidFill>
                  <a:schemeClr val="tx2"/>
                </a:solidFill>
              </a:rPr>
              <a:t>Pharmacokinetics of macrolides</a:t>
            </a:r>
          </a:p>
        </p:txBody>
      </p:sp>
      <p:sp>
        <p:nvSpPr>
          <p:cNvPr id="13315" name="Content Placeholder 2"/>
          <p:cNvSpPr>
            <a:spLocks noGrp="1"/>
          </p:cNvSpPr>
          <p:nvPr>
            <p:ph idx="1"/>
          </p:nvPr>
        </p:nvSpPr>
        <p:spPr>
          <a:xfrm>
            <a:off x="214313" y="1600200"/>
            <a:ext cx="8715375" cy="4525963"/>
          </a:xfrm>
        </p:spPr>
        <p:txBody>
          <a:bodyPr/>
          <a:lstStyle/>
          <a:p>
            <a:pPr eaLnBrk="1" hangingPunct="1">
              <a:lnSpc>
                <a:spcPct val="90000"/>
              </a:lnSpc>
            </a:pPr>
            <a:r>
              <a:rPr lang="en-ZA" sz="2400" smtClean="0"/>
              <a:t>Oral administration</a:t>
            </a:r>
          </a:p>
          <a:p>
            <a:pPr eaLnBrk="1" hangingPunct="1">
              <a:lnSpc>
                <a:spcPct val="90000"/>
              </a:lnSpc>
            </a:pPr>
            <a:r>
              <a:rPr lang="en-ZA" sz="2400" smtClean="0"/>
              <a:t>Diffuse readily into most tissues except BBB, synovial fluid</a:t>
            </a:r>
          </a:p>
          <a:p>
            <a:pPr eaLnBrk="1" hangingPunct="1">
              <a:lnSpc>
                <a:spcPct val="90000"/>
              </a:lnSpc>
              <a:buFont typeface="Arial" charset="0"/>
              <a:buNone/>
            </a:pPr>
            <a:endParaRPr lang="en-ZA" sz="2400" smtClean="0"/>
          </a:p>
          <a:p>
            <a:pPr eaLnBrk="1" hangingPunct="1">
              <a:lnSpc>
                <a:spcPct val="90000"/>
              </a:lnSpc>
            </a:pPr>
            <a:r>
              <a:rPr lang="en-ZA" sz="2400" smtClean="0"/>
              <a:t>Half life: </a:t>
            </a:r>
          </a:p>
          <a:p>
            <a:pPr lvl="1" eaLnBrk="1" hangingPunct="1">
              <a:lnSpc>
                <a:spcPct val="90000"/>
              </a:lnSpc>
            </a:pPr>
            <a:r>
              <a:rPr lang="en-ZA" sz="2400" smtClean="0">
                <a:solidFill>
                  <a:srgbClr val="002060"/>
                </a:solidFill>
              </a:rPr>
              <a:t>erythromycin:  </a:t>
            </a:r>
            <a:r>
              <a:rPr lang="en-ZA" sz="2400" smtClean="0"/>
              <a:t>90min, partial liver inactivation</a:t>
            </a:r>
          </a:p>
          <a:p>
            <a:pPr lvl="1" eaLnBrk="1" hangingPunct="1">
              <a:lnSpc>
                <a:spcPct val="90000"/>
              </a:lnSpc>
            </a:pPr>
            <a:r>
              <a:rPr lang="en-ZA" sz="2400" smtClean="0">
                <a:solidFill>
                  <a:srgbClr val="002060"/>
                </a:solidFill>
              </a:rPr>
              <a:t>clarithromycin:  </a:t>
            </a:r>
            <a:r>
              <a:rPr lang="en-ZA" sz="2400" smtClean="0"/>
              <a:t>270min, active metabolite</a:t>
            </a:r>
          </a:p>
          <a:p>
            <a:pPr lvl="1" eaLnBrk="1" hangingPunct="1">
              <a:lnSpc>
                <a:spcPct val="90000"/>
              </a:lnSpc>
            </a:pPr>
            <a:r>
              <a:rPr lang="en-ZA" sz="2400" smtClean="0">
                <a:solidFill>
                  <a:srgbClr val="002060"/>
                </a:solidFill>
              </a:rPr>
              <a:t>azithromycin:  </a:t>
            </a:r>
            <a:r>
              <a:rPr lang="en-ZA" sz="2400" smtClean="0"/>
              <a:t>a lot longer, more resistant  to inactivation</a:t>
            </a:r>
          </a:p>
          <a:p>
            <a:pPr lvl="1" eaLnBrk="1" hangingPunct="1">
              <a:lnSpc>
                <a:spcPct val="90000"/>
              </a:lnSpc>
              <a:buFont typeface="Arial" charset="0"/>
              <a:buNone/>
            </a:pPr>
            <a:endParaRPr lang="en-ZA" sz="2400" smtClean="0"/>
          </a:p>
          <a:p>
            <a:pPr eaLnBrk="1" hangingPunct="1">
              <a:lnSpc>
                <a:spcPct val="90000"/>
              </a:lnSpc>
            </a:pPr>
            <a:r>
              <a:rPr lang="en-ZA" sz="2400" smtClean="0"/>
              <a:t>CYP450 inhibitors</a:t>
            </a:r>
          </a:p>
          <a:p>
            <a:pPr eaLnBrk="1" hangingPunct="1">
              <a:lnSpc>
                <a:spcPct val="90000"/>
              </a:lnSpc>
            </a:pPr>
            <a:r>
              <a:rPr lang="en-ZA" sz="2400" smtClean="0"/>
              <a:t>Eliminated in bile</a:t>
            </a:r>
          </a:p>
          <a:p>
            <a:pPr eaLnBrk="1" hangingPunct="1">
              <a:lnSpc>
                <a:spcPct val="90000"/>
              </a:lnSpc>
              <a:buFont typeface="Arial" charset="0"/>
              <a:buNone/>
            </a:pPr>
            <a:endParaRPr lang="en-ZA" sz="2400" smtClean="0"/>
          </a:p>
          <a:p>
            <a:pPr eaLnBrk="1" hangingPunct="1">
              <a:lnSpc>
                <a:spcPct val="90000"/>
              </a:lnSpc>
              <a:buFont typeface="Arial" charset="0"/>
              <a:buNone/>
            </a:pPr>
            <a:endParaRPr lang="en-ZA" sz="3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ZA" smtClean="0"/>
              <a:t>Unwanted effects: macrolides</a:t>
            </a:r>
          </a:p>
        </p:txBody>
      </p:sp>
      <p:sp>
        <p:nvSpPr>
          <p:cNvPr id="14339" name="Content Placeholder 2"/>
          <p:cNvSpPr>
            <a:spLocks noGrp="1"/>
          </p:cNvSpPr>
          <p:nvPr>
            <p:ph idx="1"/>
          </p:nvPr>
        </p:nvSpPr>
        <p:spPr/>
        <p:txBody>
          <a:bodyPr/>
          <a:lstStyle/>
          <a:p>
            <a:pPr eaLnBrk="1" hangingPunct="1"/>
            <a:r>
              <a:rPr lang="en-ZA" smtClean="0"/>
              <a:t>Motilin receptor agonist in gut:</a:t>
            </a:r>
          </a:p>
          <a:p>
            <a:pPr lvl="1" eaLnBrk="1" hangingPunct="1"/>
            <a:r>
              <a:rPr lang="en-ZA" smtClean="0"/>
              <a:t>Nausea</a:t>
            </a:r>
          </a:p>
          <a:p>
            <a:pPr lvl="1" eaLnBrk="1" hangingPunct="1"/>
            <a:r>
              <a:rPr lang="en-ZA" smtClean="0"/>
              <a:t>Vomiting</a:t>
            </a:r>
          </a:p>
          <a:p>
            <a:pPr lvl="1" eaLnBrk="1" hangingPunct="1"/>
            <a:r>
              <a:rPr lang="en-ZA" smtClean="0"/>
              <a:t>Epigastric pain</a:t>
            </a:r>
          </a:p>
          <a:p>
            <a:pPr lvl="1" eaLnBrk="1" hangingPunct="1"/>
            <a:r>
              <a:rPr lang="en-ZA" smtClean="0"/>
              <a:t>Diarrhoea</a:t>
            </a:r>
          </a:p>
          <a:p>
            <a:pPr eaLnBrk="1" hangingPunct="1"/>
            <a:r>
              <a:rPr lang="en-ZA" smtClean="0"/>
              <a:t>Hypersensitivity reaction</a:t>
            </a:r>
          </a:p>
          <a:p>
            <a:pPr eaLnBrk="1" hangingPunct="1"/>
            <a:r>
              <a:rPr lang="en-ZA" smtClean="0"/>
              <a:t>Reversible intrahepatic cholestatic jaundice</a:t>
            </a:r>
          </a:p>
          <a:p>
            <a:pPr eaLnBrk="1" hangingPunct="1"/>
            <a:endParaRPr lang="en-ZA"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ZA" smtClean="0">
                <a:solidFill>
                  <a:schemeClr val="tx2"/>
                </a:solidFill>
              </a:rPr>
              <a:t>4.  Fungal throat infections</a:t>
            </a:r>
          </a:p>
        </p:txBody>
      </p:sp>
      <p:sp>
        <p:nvSpPr>
          <p:cNvPr id="3" name="Content Placeholder 2"/>
          <p:cNvSpPr>
            <a:spLocks noGrp="1"/>
          </p:cNvSpPr>
          <p:nvPr>
            <p:ph idx="1"/>
          </p:nvPr>
        </p:nvSpPr>
        <p:spPr>
          <a:xfrm>
            <a:off x="457200" y="1357313"/>
            <a:ext cx="8229600" cy="4768850"/>
          </a:xfrm>
        </p:spPr>
        <p:txBody>
          <a:bodyPr rtlCol="0">
            <a:normAutofit fontScale="70000" lnSpcReduction="20000"/>
          </a:bodyPr>
          <a:lstStyle/>
          <a:p>
            <a:pPr eaLnBrk="1" fontAlgn="auto" hangingPunct="1">
              <a:spcAft>
                <a:spcPts val="0"/>
              </a:spcAft>
              <a:buFont typeface="Arial" pitchFamily="34" charset="0"/>
              <a:buChar char="•"/>
              <a:defRPr/>
            </a:pPr>
            <a:r>
              <a:rPr lang="en-ZA" u="sng" dirty="0" smtClean="0"/>
              <a:t>Candida</a:t>
            </a:r>
            <a:r>
              <a:rPr lang="en-ZA" dirty="0" smtClean="0"/>
              <a:t> overgrowth in debilitated patients, after treatment with broad spectrum antibiotics, steroids or immunosuppressants</a:t>
            </a:r>
          </a:p>
          <a:p>
            <a:pPr eaLnBrk="1" fontAlgn="auto" hangingPunct="1">
              <a:spcAft>
                <a:spcPts val="0"/>
              </a:spcAft>
              <a:buFont typeface="Arial" pitchFamily="34" charset="0"/>
              <a:buNone/>
              <a:defRPr/>
            </a:pPr>
            <a:endParaRPr lang="en-ZA" dirty="0"/>
          </a:p>
          <a:p>
            <a:pPr marL="514350" indent="-514350" eaLnBrk="1" fontAlgn="auto" hangingPunct="1">
              <a:spcAft>
                <a:spcPts val="0"/>
              </a:spcAft>
              <a:buFont typeface="+mj-lt"/>
              <a:buAutoNum type="arabicPeriod"/>
              <a:defRPr/>
            </a:pPr>
            <a:r>
              <a:rPr lang="en-ZA" u="sng" dirty="0" smtClean="0"/>
              <a:t>Topical: </a:t>
            </a:r>
            <a:r>
              <a:rPr lang="en-ZA" dirty="0" smtClean="0"/>
              <a:t>little systemic absorption, well tolerated, first line</a:t>
            </a:r>
          </a:p>
          <a:p>
            <a:pPr marL="914400" lvl="1" indent="-514350" eaLnBrk="1" fontAlgn="auto" hangingPunct="1">
              <a:spcAft>
                <a:spcPts val="0"/>
              </a:spcAft>
              <a:buFont typeface="+mj-lt"/>
              <a:buAutoNum type="arabicPeriod"/>
              <a:defRPr/>
            </a:pPr>
            <a:r>
              <a:rPr lang="en-ZA" dirty="0" smtClean="0"/>
              <a:t>Nystatin pessary</a:t>
            </a:r>
          </a:p>
          <a:p>
            <a:pPr marL="914400" lvl="1" indent="-514350" eaLnBrk="1" fontAlgn="auto" hangingPunct="1">
              <a:spcAft>
                <a:spcPts val="0"/>
              </a:spcAft>
              <a:buFont typeface="+mj-lt"/>
              <a:buAutoNum type="arabicPeriod"/>
              <a:defRPr/>
            </a:pPr>
            <a:r>
              <a:rPr lang="en-ZA" dirty="0" smtClean="0"/>
              <a:t>Amphotericin B lozenges</a:t>
            </a:r>
          </a:p>
          <a:p>
            <a:pPr marL="914400" lvl="1" indent="-514350" eaLnBrk="1" fontAlgn="auto" hangingPunct="1">
              <a:spcAft>
                <a:spcPts val="0"/>
              </a:spcAft>
              <a:buFont typeface="+mj-lt"/>
              <a:buAutoNum type="arabicPeriod"/>
              <a:defRPr/>
            </a:pPr>
            <a:r>
              <a:rPr lang="en-ZA" dirty="0" smtClean="0"/>
              <a:t>Clotrimazole  lozenges</a:t>
            </a:r>
          </a:p>
          <a:p>
            <a:pPr marL="914400" lvl="1" indent="-514350" eaLnBrk="1" fontAlgn="auto" hangingPunct="1">
              <a:spcAft>
                <a:spcPts val="0"/>
              </a:spcAft>
              <a:buFont typeface="+mj-lt"/>
              <a:buAutoNum type="arabicPeriod"/>
              <a:defRPr/>
            </a:pPr>
            <a:r>
              <a:rPr lang="en-ZA" dirty="0" err="1" smtClean="0"/>
              <a:t>Miconazole</a:t>
            </a:r>
            <a:r>
              <a:rPr lang="en-ZA" dirty="0" smtClean="0"/>
              <a:t> oral gel</a:t>
            </a:r>
          </a:p>
          <a:p>
            <a:pPr marL="914400" lvl="1" indent="-514350" eaLnBrk="1" fontAlgn="auto" hangingPunct="1">
              <a:spcAft>
                <a:spcPts val="0"/>
              </a:spcAft>
              <a:buFont typeface="Arial" pitchFamily="34" charset="0"/>
              <a:buNone/>
              <a:defRPr/>
            </a:pPr>
            <a:endParaRPr lang="en-ZA" dirty="0" smtClean="0"/>
          </a:p>
          <a:p>
            <a:pPr marL="514350" indent="-514350" eaLnBrk="1" fontAlgn="auto" hangingPunct="1">
              <a:spcAft>
                <a:spcPts val="0"/>
              </a:spcAft>
              <a:buFont typeface="Arial" pitchFamily="34" charset="0"/>
              <a:buAutoNum type="arabicPeriod" startAt="2"/>
              <a:defRPr/>
            </a:pPr>
            <a:r>
              <a:rPr lang="en-ZA" u="sng" dirty="0" smtClean="0"/>
              <a:t>Oral: </a:t>
            </a:r>
            <a:r>
              <a:rPr lang="en-ZA" dirty="0" smtClean="0"/>
              <a:t>second line</a:t>
            </a:r>
          </a:p>
          <a:p>
            <a:pPr marL="914400" lvl="1" indent="-514350" eaLnBrk="1" fontAlgn="auto" hangingPunct="1">
              <a:spcAft>
                <a:spcPts val="0"/>
              </a:spcAft>
              <a:buFont typeface="+mj-lt"/>
              <a:buAutoNum type="arabicPeriod"/>
              <a:defRPr/>
            </a:pPr>
            <a:r>
              <a:rPr lang="en-ZA" dirty="0" err="1" smtClean="0"/>
              <a:t>Fluconazole</a:t>
            </a:r>
            <a:endParaRPr lang="en-ZA" dirty="0" smtClean="0"/>
          </a:p>
          <a:p>
            <a:pPr marL="914400" lvl="1" indent="-514350" eaLnBrk="1" fontAlgn="auto" hangingPunct="1">
              <a:spcAft>
                <a:spcPts val="0"/>
              </a:spcAft>
              <a:buFont typeface="Arial" pitchFamily="34" charset="0"/>
              <a:buAutoNum type="arabicPeriod" startAt="2"/>
              <a:defRPr/>
            </a:pPr>
            <a:r>
              <a:rPr lang="en-ZA" dirty="0" err="1" smtClean="0"/>
              <a:t>Ketoconazole</a:t>
            </a:r>
            <a:endParaRPr lang="en-ZA" dirty="0" smtClean="0"/>
          </a:p>
          <a:p>
            <a:pPr marL="914400" lvl="1" indent="-514350" eaLnBrk="1" fontAlgn="auto" hangingPunct="1">
              <a:spcAft>
                <a:spcPts val="0"/>
              </a:spcAft>
              <a:buFont typeface="Arial" pitchFamily="34" charset="0"/>
              <a:buAutoNum type="arabicPeriod" startAt="2"/>
              <a:defRPr/>
            </a:pPr>
            <a:r>
              <a:rPr lang="en-ZA" dirty="0" err="1" smtClean="0"/>
              <a:t>Itraconazole</a:t>
            </a:r>
            <a:endParaRPr lang="en-ZA" dirty="0" smtClean="0"/>
          </a:p>
          <a:p>
            <a:pPr marL="914400" lvl="1" indent="-514350" eaLnBrk="1" fontAlgn="auto" hangingPunct="1">
              <a:spcAft>
                <a:spcPts val="0"/>
              </a:spcAft>
              <a:buFont typeface="Arial" pitchFamily="34" charset="0"/>
              <a:buNone/>
              <a:defRPr/>
            </a:pPr>
            <a:r>
              <a:rPr lang="en-ZA" dirty="0" smtClean="0"/>
              <a:t>rash, clinical hepatitis, cholestasis</a:t>
            </a:r>
          </a:p>
          <a:p>
            <a:pPr eaLnBrk="1" fontAlgn="auto" hangingPunct="1">
              <a:spcAft>
                <a:spcPts val="0"/>
              </a:spcAft>
              <a:buFont typeface="Arial" pitchFamily="34" charset="0"/>
              <a:buNone/>
              <a:defRPr/>
            </a:pPr>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ZA" smtClean="0">
                <a:solidFill>
                  <a:schemeClr val="tx2"/>
                </a:solidFill>
              </a:rPr>
              <a:t>5.  Gastro-oesophageal reflux</a:t>
            </a:r>
          </a:p>
        </p:txBody>
      </p:sp>
      <p:pic>
        <p:nvPicPr>
          <p:cNvPr id="16387" name="Content Placeholder 3" descr="GORD.gif"/>
          <p:cNvPicPr>
            <a:picLocks noGrp="1" noChangeAspect="1"/>
          </p:cNvPicPr>
          <p:nvPr>
            <p:ph idx="1"/>
          </p:nvPr>
        </p:nvPicPr>
        <p:blipFill>
          <a:blip r:embed="rId2"/>
          <a:srcRect/>
          <a:stretch>
            <a:fillRect/>
          </a:stretch>
        </p:blipFill>
        <p:spPr>
          <a:xfrm>
            <a:off x="2047875" y="2195513"/>
            <a:ext cx="5048250" cy="33337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ZA" sz="4000" smtClean="0">
                <a:solidFill>
                  <a:schemeClr val="tx2"/>
                </a:solidFill>
              </a:rPr>
              <a:t>5.   Gastro- oesophageal reflux</a:t>
            </a:r>
          </a:p>
        </p:txBody>
      </p:sp>
      <p:sp>
        <p:nvSpPr>
          <p:cNvPr id="17411" name="Content Placeholder 2"/>
          <p:cNvSpPr>
            <a:spLocks noGrp="1"/>
          </p:cNvSpPr>
          <p:nvPr>
            <p:ph idx="1"/>
          </p:nvPr>
        </p:nvSpPr>
        <p:spPr>
          <a:xfrm>
            <a:off x="457200" y="1357313"/>
            <a:ext cx="8229600" cy="5500687"/>
          </a:xfrm>
        </p:spPr>
        <p:txBody>
          <a:bodyPr/>
          <a:lstStyle/>
          <a:p>
            <a:pPr eaLnBrk="1" hangingPunct="1">
              <a:lnSpc>
                <a:spcPct val="80000"/>
              </a:lnSpc>
            </a:pPr>
            <a:r>
              <a:rPr lang="en-ZA" sz="2400" smtClean="0"/>
              <a:t>Acid in </a:t>
            </a:r>
            <a:r>
              <a:rPr lang="en-ZA" sz="2400" i="1" smtClean="0"/>
              <a:t>distal</a:t>
            </a:r>
            <a:r>
              <a:rPr lang="en-ZA" sz="2400" smtClean="0"/>
              <a:t> oesophagus</a:t>
            </a:r>
          </a:p>
          <a:p>
            <a:pPr eaLnBrk="1" hangingPunct="1">
              <a:lnSpc>
                <a:spcPct val="80000"/>
              </a:lnSpc>
            </a:pPr>
            <a:r>
              <a:rPr lang="en-ZA" sz="2400" smtClean="0"/>
              <a:t>Heartburn due to acid regurgitation</a:t>
            </a:r>
          </a:p>
          <a:p>
            <a:pPr eaLnBrk="1" hangingPunct="1">
              <a:lnSpc>
                <a:spcPct val="80000"/>
              </a:lnSpc>
            </a:pPr>
            <a:r>
              <a:rPr lang="en-ZA" sz="2400" smtClean="0"/>
              <a:t>Oesophagitis</a:t>
            </a:r>
          </a:p>
          <a:p>
            <a:pPr eaLnBrk="1" hangingPunct="1">
              <a:lnSpc>
                <a:spcPct val="80000"/>
              </a:lnSpc>
            </a:pPr>
            <a:r>
              <a:rPr lang="en-ZA" sz="2400" smtClean="0"/>
              <a:t>Oesophageal spasm</a:t>
            </a:r>
          </a:p>
          <a:p>
            <a:pPr eaLnBrk="1" hangingPunct="1">
              <a:lnSpc>
                <a:spcPct val="80000"/>
              </a:lnSpc>
            </a:pPr>
            <a:r>
              <a:rPr lang="en-ZA" sz="2400" smtClean="0"/>
              <a:t>Barrett’s oesophagus → adenocarcinoma</a:t>
            </a:r>
          </a:p>
          <a:p>
            <a:pPr eaLnBrk="1" hangingPunct="1">
              <a:lnSpc>
                <a:spcPct val="80000"/>
              </a:lnSpc>
            </a:pPr>
            <a:r>
              <a:rPr lang="en-ZA" sz="2400" smtClean="0"/>
              <a:t>Aspiration</a:t>
            </a:r>
          </a:p>
          <a:p>
            <a:pPr eaLnBrk="1" hangingPunct="1">
              <a:lnSpc>
                <a:spcPct val="80000"/>
              </a:lnSpc>
              <a:buFont typeface="Arial" charset="0"/>
              <a:buNone/>
            </a:pPr>
            <a:endParaRPr lang="en-ZA" sz="2400" smtClean="0"/>
          </a:p>
          <a:p>
            <a:pPr eaLnBrk="1" hangingPunct="1">
              <a:lnSpc>
                <a:spcPct val="80000"/>
              </a:lnSpc>
              <a:buFont typeface="Arial" charset="0"/>
              <a:buNone/>
            </a:pPr>
            <a:r>
              <a:rPr lang="en-ZA" sz="2400" u="sng" smtClean="0"/>
              <a:t>Pharmacological Rx:</a:t>
            </a:r>
          </a:p>
          <a:p>
            <a:pPr eaLnBrk="1" hangingPunct="1">
              <a:lnSpc>
                <a:spcPct val="80000"/>
              </a:lnSpc>
            </a:pPr>
            <a:r>
              <a:rPr lang="en-ZA" sz="2400" smtClean="0"/>
              <a:t>Proton pump inhibitors (omeprazole)</a:t>
            </a:r>
          </a:p>
          <a:p>
            <a:pPr eaLnBrk="1" hangingPunct="1">
              <a:lnSpc>
                <a:spcPct val="80000"/>
              </a:lnSpc>
            </a:pPr>
            <a:r>
              <a:rPr lang="en-ZA" sz="2400" smtClean="0"/>
              <a:t>H-2-receptor antagonists (cimetidine, ranitidine)</a:t>
            </a:r>
          </a:p>
          <a:p>
            <a:pPr eaLnBrk="1" hangingPunct="1">
              <a:lnSpc>
                <a:spcPct val="80000"/>
              </a:lnSpc>
            </a:pPr>
            <a:r>
              <a:rPr lang="en-ZA" sz="2400" smtClean="0"/>
              <a:t>Antacids</a:t>
            </a:r>
          </a:p>
          <a:p>
            <a:pPr eaLnBrk="1" hangingPunct="1">
              <a:lnSpc>
                <a:spcPct val="80000"/>
              </a:lnSpc>
            </a:pPr>
            <a:r>
              <a:rPr lang="en-ZA" sz="2400" smtClean="0"/>
              <a:t>Other</a:t>
            </a:r>
          </a:p>
          <a:p>
            <a:pPr lvl="1" eaLnBrk="1" hangingPunct="1">
              <a:lnSpc>
                <a:spcPct val="80000"/>
              </a:lnSpc>
            </a:pPr>
            <a:r>
              <a:rPr lang="en-ZA" sz="2400" smtClean="0"/>
              <a:t>Alginates</a:t>
            </a:r>
          </a:p>
          <a:p>
            <a:pPr lvl="1" eaLnBrk="1" hangingPunct="1">
              <a:lnSpc>
                <a:spcPct val="80000"/>
              </a:lnSpc>
            </a:pPr>
            <a:r>
              <a:rPr lang="en-ZA" sz="2400" smtClean="0"/>
              <a:t>Prokinetic drugs (metoclopramide, domperidone)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ZA" smtClean="0"/>
              <a:t>Some points....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ZA" dirty="0" smtClean="0"/>
              <a:t>Heartburn is the predominant symptom of GORD</a:t>
            </a:r>
          </a:p>
          <a:p>
            <a:pPr eaLnBrk="1" fontAlgn="auto" hangingPunct="1">
              <a:spcAft>
                <a:spcPts val="0"/>
              </a:spcAft>
              <a:buFont typeface="Arial" pitchFamily="34" charset="0"/>
              <a:buChar char="•"/>
              <a:defRPr/>
            </a:pPr>
            <a:r>
              <a:rPr lang="en-ZA" dirty="0" smtClean="0"/>
              <a:t>Patients’ quality of life is impaired in proportion to the frequency and severity of heartburn</a:t>
            </a:r>
          </a:p>
          <a:p>
            <a:pPr eaLnBrk="1" fontAlgn="auto" hangingPunct="1">
              <a:spcAft>
                <a:spcPts val="0"/>
              </a:spcAft>
              <a:buFont typeface="Arial" pitchFamily="34" charset="0"/>
              <a:buChar char="•"/>
              <a:defRPr/>
            </a:pPr>
            <a:r>
              <a:rPr lang="en-ZA" dirty="0" smtClean="0"/>
              <a:t>Irrespective of the presence or severity of </a:t>
            </a:r>
            <a:r>
              <a:rPr lang="en-ZA" dirty="0" err="1" smtClean="0"/>
              <a:t>oesophagitis</a:t>
            </a:r>
            <a:endParaRPr lang="en-ZA" dirty="0" smtClean="0"/>
          </a:p>
          <a:p>
            <a:pPr eaLnBrk="1" fontAlgn="auto" hangingPunct="1">
              <a:spcAft>
                <a:spcPts val="0"/>
              </a:spcAft>
              <a:buFont typeface="Arial" pitchFamily="34" charset="0"/>
              <a:buChar char="•"/>
              <a:defRPr/>
            </a:pPr>
            <a:r>
              <a:rPr lang="en-ZA" dirty="0" smtClean="0"/>
              <a:t>Symptoms are mainly due to the oesophageal mucosa being exposed to acid and pepsin</a:t>
            </a:r>
            <a:endParaRPr lang="en-Z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ZA" sz="3600" smtClean="0"/>
              <a:t>Strategies for initial treatment of GORD</a:t>
            </a:r>
          </a:p>
        </p:txBody>
      </p:sp>
      <p:sp>
        <p:nvSpPr>
          <p:cNvPr id="19459" name="Content Placeholder 2"/>
          <p:cNvSpPr>
            <a:spLocks noGrp="1"/>
          </p:cNvSpPr>
          <p:nvPr>
            <p:ph idx="1"/>
          </p:nvPr>
        </p:nvSpPr>
        <p:spPr/>
        <p:txBody>
          <a:bodyPr/>
          <a:lstStyle/>
          <a:p>
            <a:pPr eaLnBrk="1" hangingPunct="1"/>
            <a:r>
              <a:rPr lang="en-ZA" smtClean="0"/>
              <a:t>Reassurance</a:t>
            </a:r>
          </a:p>
          <a:p>
            <a:pPr eaLnBrk="1" hangingPunct="1">
              <a:buFont typeface="Arial" charset="0"/>
              <a:buNone/>
            </a:pPr>
            <a:endParaRPr lang="en-ZA" smtClean="0"/>
          </a:p>
          <a:p>
            <a:pPr eaLnBrk="1" hangingPunct="1"/>
            <a:r>
              <a:rPr lang="en-ZA" smtClean="0"/>
              <a:t>Lifestyle measure modification</a:t>
            </a:r>
          </a:p>
          <a:p>
            <a:pPr lvl="1" eaLnBrk="1" hangingPunct="1"/>
            <a:r>
              <a:rPr lang="en-ZA" smtClean="0"/>
              <a:t>Avoidance of specific foods and drinks provides </a:t>
            </a:r>
            <a:r>
              <a:rPr lang="en-ZA" u="sng" smtClean="0"/>
              <a:t>symptomatic </a:t>
            </a:r>
            <a:r>
              <a:rPr lang="en-ZA" smtClean="0"/>
              <a:t>relief only</a:t>
            </a:r>
          </a:p>
          <a:p>
            <a:pPr lvl="1" eaLnBrk="1" hangingPunct="1"/>
            <a:r>
              <a:rPr lang="en-ZA" smtClean="0"/>
              <a:t>Stopping smoking and losing weight benefit patient’s general health, but </a:t>
            </a:r>
            <a:r>
              <a:rPr lang="en-ZA" u="sng" smtClean="0"/>
              <a:t>little or no </a:t>
            </a:r>
            <a:r>
              <a:rPr lang="en-ZA" smtClean="0"/>
              <a:t>effect on GORD</a:t>
            </a:r>
          </a:p>
          <a:p>
            <a:pPr lvl="1" eaLnBrk="1" hangingPunct="1">
              <a:buFont typeface="Arial" charset="0"/>
              <a:buNone/>
            </a:pPr>
            <a:endParaRPr lang="en-ZA"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t>Hierarchy of efficacy for drug treatments in GORD</a:t>
            </a:r>
            <a:endParaRPr lang="en-ZA" dirty="0"/>
          </a:p>
        </p:txBody>
      </p:sp>
      <p:sp>
        <p:nvSpPr>
          <p:cNvPr id="20483" name="Content Placeholder 2"/>
          <p:cNvSpPr>
            <a:spLocks noGrp="1"/>
          </p:cNvSpPr>
          <p:nvPr>
            <p:ph idx="1"/>
          </p:nvPr>
        </p:nvSpPr>
        <p:spPr>
          <a:xfrm>
            <a:off x="457200" y="2214563"/>
            <a:ext cx="8229600" cy="3911600"/>
          </a:xfrm>
        </p:spPr>
        <p:txBody>
          <a:bodyPr/>
          <a:lstStyle/>
          <a:p>
            <a:pPr marL="514350" indent="-514350" eaLnBrk="1" hangingPunct="1">
              <a:buFont typeface="Calibri" pitchFamily="34" charset="0"/>
              <a:buAutoNum type="arabicPeriod"/>
            </a:pPr>
            <a:r>
              <a:rPr lang="en-ZA" smtClean="0"/>
              <a:t>High dose proton pump inhibitors</a:t>
            </a:r>
          </a:p>
          <a:p>
            <a:pPr marL="514350" indent="-514350" eaLnBrk="1" hangingPunct="1">
              <a:buFont typeface="Calibri" pitchFamily="34" charset="0"/>
              <a:buAutoNum type="arabicPeriod"/>
            </a:pPr>
            <a:r>
              <a:rPr lang="en-ZA" smtClean="0"/>
              <a:t>Standard dose proton pump inhibitors</a:t>
            </a:r>
          </a:p>
          <a:p>
            <a:pPr marL="514350" indent="-514350" eaLnBrk="1" hangingPunct="1">
              <a:buFont typeface="Calibri" pitchFamily="34" charset="0"/>
              <a:buAutoNum type="arabicPeriod"/>
            </a:pPr>
            <a:r>
              <a:rPr lang="en-ZA" smtClean="0"/>
              <a:t>Half dose proton pump inhibitors</a:t>
            </a:r>
          </a:p>
          <a:p>
            <a:pPr marL="514350" indent="-514350" eaLnBrk="1" hangingPunct="1">
              <a:buFont typeface="Calibri" pitchFamily="34" charset="0"/>
              <a:buAutoNum type="arabicPeriod"/>
            </a:pPr>
            <a:r>
              <a:rPr lang="en-ZA" smtClean="0"/>
              <a:t>Standard dose H-2 receptor antagonists</a:t>
            </a:r>
          </a:p>
          <a:p>
            <a:pPr marL="514350" indent="-514350" eaLnBrk="1" hangingPunct="1">
              <a:buFont typeface="Calibri" pitchFamily="34" charset="0"/>
              <a:buAutoNum type="arabicPeriod"/>
            </a:pPr>
            <a:r>
              <a:rPr lang="en-ZA" smtClean="0"/>
              <a:t>Antacids (+/- alginates)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solidFill>
                  <a:schemeClr val="tx2"/>
                </a:solidFill>
              </a:rPr>
              <a:t>A.  Local and systemic drugs and their side effects for:</a:t>
            </a:r>
            <a:endParaRPr lang="en-ZA" dirty="0">
              <a:solidFill>
                <a:schemeClr val="tx2"/>
              </a:solidFill>
            </a:endParaRP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ZA" dirty="0" smtClean="0"/>
              <a:t>Aphthous ulcers</a:t>
            </a:r>
          </a:p>
          <a:p>
            <a:pPr marL="514350" indent="-514350" eaLnBrk="1" fontAlgn="auto" hangingPunct="1">
              <a:spcAft>
                <a:spcPts val="0"/>
              </a:spcAft>
              <a:buFont typeface="+mj-lt"/>
              <a:buAutoNum type="arabicPeriod"/>
              <a:defRPr/>
            </a:pPr>
            <a:r>
              <a:rPr lang="en-ZA" dirty="0" smtClean="0"/>
              <a:t>Acute tonsillitis and pharyngitis</a:t>
            </a:r>
          </a:p>
          <a:p>
            <a:pPr marL="514350" indent="-514350" eaLnBrk="1" fontAlgn="auto" hangingPunct="1">
              <a:spcAft>
                <a:spcPts val="0"/>
              </a:spcAft>
              <a:buFont typeface="+mj-lt"/>
              <a:buAutoNum type="arabicPeriod"/>
              <a:defRPr/>
            </a:pPr>
            <a:r>
              <a:rPr lang="en-ZA" dirty="0" smtClean="0"/>
              <a:t>Peritonsillitis and tonsil abscess</a:t>
            </a:r>
          </a:p>
          <a:p>
            <a:pPr marL="514350" indent="-514350" eaLnBrk="1" fontAlgn="auto" hangingPunct="1">
              <a:spcAft>
                <a:spcPts val="0"/>
              </a:spcAft>
              <a:buFont typeface="+mj-lt"/>
              <a:buAutoNum type="arabicPeriod"/>
              <a:defRPr/>
            </a:pPr>
            <a:r>
              <a:rPr lang="en-ZA" dirty="0" smtClean="0"/>
              <a:t>Fungal throat infection</a:t>
            </a:r>
          </a:p>
          <a:p>
            <a:pPr marL="514350" indent="-514350" eaLnBrk="1" fontAlgn="auto" hangingPunct="1">
              <a:spcAft>
                <a:spcPts val="0"/>
              </a:spcAft>
              <a:buFont typeface="+mj-lt"/>
              <a:buAutoNum type="arabicPeriod"/>
              <a:defRPr/>
            </a:pPr>
            <a:r>
              <a:rPr lang="en-ZA" dirty="0" smtClean="0"/>
              <a:t>Oesophageal reflux</a:t>
            </a:r>
          </a:p>
          <a:p>
            <a:pPr marL="514350" indent="-514350" eaLnBrk="1" fontAlgn="auto" hangingPunct="1">
              <a:spcAft>
                <a:spcPts val="0"/>
              </a:spcAft>
              <a:buFont typeface="+mj-lt"/>
              <a:buAutoNum type="arabicPeriod"/>
              <a:defRPr/>
            </a:pPr>
            <a:r>
              <a:rPr lang="en-ZA" dirty="0" smtClean="0"/>
              <a:t>Acute epiglottitis</a:t>
            </a:r>
          </a:p>
          <a:p>
            <a:pPr marL="514350" indent="-514350" eaLnBrk="1" fontAlgn="auto" hangingPunct="1">
              <a:spcAft>
                <a:spcPts val="0"/>
              </a:spcAft>
              <a:buFont typeface="+mj-lt"/>
              <a:buAutoNum type="arabicPeriod"/>
              <a:defRPr/>
            </a:pPr>
            <a:r>
              <a:rPr lang="en-ZA" dirty="0" smtClean="0"/>
              <a:t>Acute laryngeal oedema</a:t>
            </a:r>
          </a:p>
          <a:p>
            <a:pPr marL="514350" indent="-514350" eaLnBrk="1" fontAlgn="auto" hangingPunct="1">
              <a:spcAft>
                <a:spcPts val="0"/>
              </a:spcAft>
              <a:buFont typeface="+mj-lt"/>
              <a:buAutoNum type="arabicPeriod"/>
              <a:defRPr/>
            </a:pPr>
            <a:r>
              <a:rPr lang="en-ZA" dirty="0" smtClean="0"/>
              <a:t>Iatrogenic conditions</a:t>
            </a:r>
          </a:p>
          <a:p>
            <a:pPr marL="514350" indent="-514350" eaLnBrk="1" fontAlgn="auto" hangingPunct="1">
              <a:spcAft>
                <a:spcPts val="0"/>
              </a:spcAft>
              <a:buFont typeface="Arial" pitchFamily="34" charset="0"/>
              <a:buNone/>
              <a:defRPr/>
            </a:pP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ZA" smtClean="0"/>
              <a:t>Approaches to drug treatment</a:t>
            </a:r>
          </a:p>
        </p:txBody>
      </p:sp>
      <p:sp>
        <p:nvSpPr>
          <p:cNvPr id="3" name="Content Placeholder 2"/>
          <p:cNvSpPr>
            <a:spLocks noGrp="1"/>
          </p:cNvSpPr>
          <p:nvPr>
            <p:ph idx="1"/>
          </p:nvPr>
        </p:nvSpPr>
        <p:spPr/>
        <p:txBody>
          <a:bodyPr rtlCol="0">
            <a:normAutofit fontScale="92500" lnSpcReduction="10000"/>
          </a:bodyPr>
          <a:lstStyle/>
          <a:p>
            <a:pPr marL="514350" indent="-514350" eaLnBrk="1" fontAlgn="auto" hangingPunct="1">
              <a:spcAft>
                <a:spcPts val="0"/>
              </a:spcAft>
              <a:buFont typeface="+mj-lt"/>
              <a:buAutoNum type="arabicPeriod"/>
              <a:defRPr/>
            </a:pPr>
            <a:r>
              <a:rPr lang="en-ZA" dirty="0" smtClean="0"/>
              <a:t>Start with most effective regimen and then step it down (standard dose PPI)</a:t>
            </a:r>
          </a:p>
          <a:p>
            <a:pPr marL="914400" lvl="1" indent="-514350" eaLnBrk="1" fontAlgn="auto" hangingPunct="1">
              <a:spcAft>
                <a:spcPts val="0"/>
              </a:spcAft>
              <a:buFont typeface="+mj-lt"/>
              <a:buAutoNum type="arabicPeriod"/>
              <a:defRPr/>
            </a:pPr>
            <a:r>
              <a:rPr lang="en-ZA" dirty="0" smtClean="0"/>
              <a:t>Rapid symptom control</a:t>
            </a:r>
          </a:p>
          <a:p>
            <a:pPr marL="914400" lvl="1" indent="-514350" eaLnBrk="1" fontAlgn="auto" hangingPunct="1">
              <a:spcAft>
                <a:spcPts val="0"/>
              </a:spcAft>
              <a:buFont typeface="+mj-lt"/>
              <a:buAutoNum type="arabicPeriod"/>
              <a:defRPr/>
            </a:pPr>
            <a:r>
              <a:rPr lang="en-ZA" dirty="0" smtClean="0"/>
              <a:t>Avoids over-investigation</a:t>
            </a:r>
          </a:p>
          <a:p>
            <a:pPr marL="914400" lvl="1" indent="-514350" eaLnBrk="1" fontAlgn="auto" hangingPunct="1">
              <a:spcAft>
                <a:spcPts val="0"/>
              </a:spcAft>
              <a:buFont typeface="+mj-lt"/>
              <a:buAutoNum type="arabicPeriod"/>
              <a:defRPr/>
            </a:pPr>
            <a:r>
              <a:rPr lang="en-ZA" dirty="0" smtClean="0"/>
              <a:t>Higher cost</a:t>
            </a:r>
          </a:p>
          <a:p>
            <a:pPr marL="914400" lvl="1" indent="-514350" eaLnBrk="1" fontAlgn="auto" hangingPunct="1">
              <a:spcAft>
                <a:spcPts val="0"/>
              </a:spcAft>
              <a:buFont typeface="Arial" pitchFamily="34" charset="0"/>
              <a:buNone/>
              <a:defRPr/>
            </a:pPr>
            <a:endParaRPr lang="en-ZA" dirty="0" smtClean="0"/>
          </a:p>
          <a:p>
            <a:pPr marL="514350" indent="-514350" eaLnBrk="1" fontAlgn="auto" hangingPunct="1">
              <a:spcAft>
                <a:spcPts val="0"/>
              </a:spcAft>
              <a:buFont typeface="+mj-lt"/>
              <a:buAutoNum type="arabicPeriod"/>
              <a:defRPr/>
            </a:pPr>
            <a:r>
              <a:rPr lang="en-ZA" dirty="0" smtClean="0"/>
              <a:t>Start with minimum intervention and then step  it up</a:t>
            </a:r>
          </a:p>
          <a:p>
            <a:pPr marL="914400" lvl="1" indent="-514350" eaLnBrk="1" fontAlgn="auto" hangingPunct="1">
              <a:spcAft>
                <a:spcPts val="0"/>
              </a:spcAft>
              <a:buFont typeface="+mj-lt"/>
              <a:buAutoNum type="arabicPeriod"/>
              <a:defRPr/>
            </a:pPr>
            <a:r>
              <a:rPr lang="en-ZA" dirty="0" smtClean="0"/>
              <a:t>Avoids over-treatment</a:t>
            </a:r>
          </a:p>
          <a:p>
            <a:pPr marL="914400" lvl="1" indent="-514350" eaLnBrk="1" fontAlgn="auto" hangingPunct="1">
              <a:spcAft>
                <a:spcPts val="0"/>
              </a:spcAft>
              <a:buFont typeface="+mj-lt"/>
              <a:buAutoNum type="arabicPeriod"/>
              <a:defRPr/>
            </a:pPr>
            <a:r>
              <a:rPr lang="en-ZA" dirty="0" smtClean="0"/>
              <a:t>Lower initial cost</a:t>
            </a:r>
            <a:endParaRPr lang="en-Z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ZA" smtClean="0"/>
              <a:t>Therapeutic trial of PPI</a:t>
            </a:r>
          </a:p>
        </p:txBody>
      </p:sp>
      <p:sp>
        <p:nvSpPr>
          <p:cNvPr id="22531" name="Content Placeholder 2"/>
          <p:cNvSpPr>
            <a:spLocks noGrp="1"/>
          </p:cNvSpPr>
          <p:nvPr>
            <p:ph idx="1"/>
          </p:nvPr>
        </p:nvSpPr>
        <p:spPr/>
        <p:txBody>
          <a:bodyPr/>
          <a:lstStyle/>
          <a:p>
            <a:pPr eaLnBrk="1" hangingPunct="1"/>
            <a:r>
              <a:rPr lang="en-ZA" smtClean="0"/>
              <a:t>May be used to test a provisional diagnosis</a:t>
            </a:r>
          </a:p>
          <a:p>
            <a:pPr eaLnBrk="1" hangingPunct="1"/>
            <a:r>
              <a:rPr lang="en-ZA" smtClean="0"/>
              <a:t>Formal therapeutic trial of high dose PPI for  1-2 weeks</a:t>
            </a:r>
          </a:p>
          <a:p>
            <a:pPr eaLnBrk="1" hangingPunct="1"/>
            <a:r>
              <a:rPr lang="en-ZA" smtClean="0"/>
              <a:t>Sensitivity and specificity for GORD comparable to monitoring oesophageal pH!!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ZA" smtClean="0"/>
              <a:t>After initial 4 week treatment..</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ZA" dirty="0" smtClean="0"/>
              <a:t>Give </a:t>
            </a:r>
            <a:r>
              <a:rPr lang="en-ZA" u="sng" dirty="0" smtClean="0"/>
              <a:t>trial of no treatment</a:t>
            </a:r>
          </a:p>
          <a:p>
            <a:pPr eaLnBrk="1" fontAlgn="auto" hangingPunct="1">
              <a:spcAft>
                <a:spcPts val="0"/>
              </a:spcAft>
              <a:buFont typeface="Arial" pitchFamily="34" charset="0"/>
              <a:buChar char="•"/>
              <a:defRPr/>
            </a:pPr>
            <a:endParaRPr lang="en-ZA" dirty="0"/>
          </a:p>
          <a:p>
            <a:pPr eaLnBrk="1" fontAlgn="auto" hangingPunct="1">
              <a:spcAft>
                <a:spcPts val="0"/>
              </a:spcAft>
              <a:buFont typeface="Arial" pitchFamily="34" charset="0"/>
              <a:buChar char="•"/>
              <a:defRPr/>
            </a:pPr>
            <a:r>
              <a:rPr lang="en-ZA" dirty="0" smtClean="0"/>
              <a:t>Some require no further treatment</a:t>
            </a:r>
          </a:p>
          <a:p>
            <a:pPr eaLnBrk="1" fontAlgn="auto" hangingPunct="1">
              <a:spcAft>
                <a:spcPts val="0"/>
              </a:spcAft>
              <a:buFont typeface="Arial" pitchFamily="34" charset="0"/>
              <a:buChar char="•"/>
              <a:defRPr/>
            </a:pPr>
            <a:r>
              <a:rPr lang="en-ZA" dirty="0" smtClean="0"/>
              <a:t>Most require long term management</a:t>
            </a:r>
          </a:p>
          <a:p>
            <a:pPr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None/>
              <a:defRPr/>
            </a:pPr>
            <a:endParaRPr lang="en-ZA" dirty="0"/>
          </a:p>
          <a:p>
            <a:pPr eaLnBrk="1" fontAlgn="auto" hangingPunct="1">
              <a:spcAft>
                <a:spcPts val="0"/>
              </a:spcAft>
              <a:buFont typeface="Arial" pitchFamily="34" charset="0"/>
              <a:buNone/>
              <a:defRPr/>
            </a:pPr>
            <a:endParaRPr lang="en-ZA" dirty="0"/>
          </a:p>
          <a:p>
            <a:pPr eaLnBrk="1" fontAlgn="auto" hangingPunct="1">
              <a:spcAft>
                <a:spcPts val="0"/>
              </a:spcAft>
              <a:buFont typeface="Arial" pitchFamily="34" charset="0"/>
              <a:buChar char="•"/>
              <a:defRPr/>
            </a:pPr>
            <a:r>
              <a:rPr lang="en-ZA" sz="2000" dirty="0" smtClean="0"/>
              <a:t>Eradication of H. Pylori does not heal </a:t>
            </a:r>
            <a:r>
              <a:rPr lang="en-ZA" sz="2000" dirty="0" err="1" smtClean="0"/>
              <a:t>oesophagitis</a:t>
            </a:r>
            <a:r>
              <a:rPr lang="en-ZA" sz="2000" dirty="0" smtClean="0"/>
              <a:t> or prevent relapse in patients with GORD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t>Strategies for long term management</a:t>
            </a:r>
            <a:endParaRPr lang="en-ZA" dirty="0"/>
          </a:p>
        </p:txBody>
      </p:sp>
      <p:sp>
        <p:nvSpPr>
          <p:cNvPr id="24579" name="Content Placeholder 2"/>
          <p:cNvSpPr>
            <a:spLocks noGrp="1"/>
          </p:cNvSpPr>
          <p:nvPr>
            <p:ph idx="1"/>
          </p:nvPr>
        </p:nvSpPr>
        <p:spPr>
          <a:xfrm>
            <a:off x="285750" y="1600200"/>
            <a:ext cx="8643938" cy="4525963"/>
          </a:xfrm>
        </p:spPr>
        <p:txBody>
          <a:bodyPr/>
          <a:lstStyle/>
          <a:p>
            <a:pPr eaLnBrk="1" hangingPunct="1"/>
            <a:r>
              <a:rPr lang="en-ZA" smtClean="0"/>
              <a:t>Patients returning with a relapse should be restarted on their initial successful therapy</a:t>
            </a:r>
          </a:p>
          <a:p>
            <a:pPr eaLnBrk="1" hangingPunct="1"/>
            <a:r>
              <a:rPr lang="en-ZA" smtClean="0"/>
              <a:t>Thereafter, step down treatment to least costly but still effective dose</a:t>
            </a:r>
          </a:p>
          <a:p>
            <a:pPr eaLnBrk="1" hangingPunct="1">
              <a:buFont typeface="Arial" charset="0"/>
              <a:buNone/>
            </a:pPr>
            <a:endParaRPr lang="en-ZA" smtClean="0"/>
          </a:p>
          <a:p>
            <a:pPr eaLnBrk="1" hangingPunct="1"/>
            <a:r>
              <a:rPr lang="en-ZA" smtClean="0"/>
              <a:t>Unless severe oesophagitis </a:t>
            </a:r>
          </a:p>
          <a:p>
            <a:pPr eaLnBrk="1" hangingPunct="1">
              <a:buFont typeface="Arial" charset="0"/>
              <a:buNone/>
            </a:pPr>
            <a:r>
              <a:rPr lang="en-ZA" smtClean="0"/>
              <a:t>	(prevent relapse and strictures)</a:t>
            </a:r>
          </a:p>
          <a:p>
            <a:pPr eaLnBrk="1" hangingPunct="1"/>
            <a:endParaRPr lang="en-ZA"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ZA" smtClean="0"/>
              <a:t>Proton pump inhibitors</a:t>
            </a:r>
          </a:p>
        </p:txBody>
      </p:sp>
      <p:sp>
        <p:nvSpPr>
          <p:cNvPr id="25603" name="Text Placeholder 2"/>
          <p:cNvSpPr>
            <a:spLocks noGrp="1"/>
          </p:cNvSpPr>
          <p:nvPr>
            <p:ph type="body" idx="1"/>
          </p:nvPr>
        </p:nvSpPr>
        <p:spPr/>
        <p:txBody>
          <a:bodyPr/>
          <a:lstStyle/>
          <a:p>
            <a:pPr eaLnBrk="1" hangingPunct="1"/>
            <a:r>
              <a:rPr lang="en-ZA" sz="3200" smtClean="0"/>
              <a:t>Drugs</a:t>
            </a:r>
          </a:p>
        </p:txBody>
      </p:sp>
      <p:sp>
        <p:nvSpPr>
          <p:cNvPr id="25604" name="Content Placeholder 3"/>
          <p:cNvSpPr>
            <a:spLocks noGrp="1"/>
          </p:cNvSpPr>
          <p:nvPr>
            <p:ph sz="half" idx="2"/>
          </p:nvPr>
        </p:nvSpPr>
        <p:spPr>
          <a:ln>
            <a:solidFill>
              <a:schemeClr val="tx2"/>
            </a:solidFill>
          </a:ln>
        </p:spPr>
        <p:txBody>
          <a:bodyPr/>
          <a:lstStyle/>
          <a:p>
            <a:pPr eaLnBrk="1" hangingPunct="1"/>
            <a:r>
              <a:rPr lang="en-ZA" sz="4000" smtClean="0"/>
              <a:t>Omeprazole</a:t>
            </a:r>
          </a:p>
          <a:p>
            <a:pPr eaLnBrk="1" hangingPunct="1"/>
            <a:r>
              <a:rPr lang="en-ZA" sz="4000" smtClean="0"/>
              <a:t>Esomeprazole</a:t>
            </a:r>
          </a:p>
          <a:p>
            <a:pPr eaLnBrk="1" hangingPunct="1"/>
            <a:r>
              <a:rPr lang="en-ZA" sz="4000" smtClean="0"/>
              <a:t>Lansoprazole</a:t>
            </a:r>
          </a:p>
          <a:p>
            <a:pPr eaLnBrk="1" hangingPunct="1"/>
            <a:r>
              <a:rPr lang="en-ZA" sz="4000" smtClean="0"/>
              <a:t>Pantoprazole</a:t>
            </a:r>
          </a:p>
          <a:p>
            <a:pPr eaLnBrk="1" hangingPunct="1"/>
            <a:r>
              <a:rPr lang="en-ZA" sz="4000" smtClean="0"/>
              <a:t>Rabeprazole</a:t>
            </a:r>
          </a:p>
        </p:txBody>
      </p:sp>
      <p:sp>
        <p:nvSpPr>
          <p:cNvPr id="25605" name="Text Placeholder 4"/>
          <p:cNvSpPr>
            <a:spLocks noGrp="1"/>
          </p:cNvSpPr>
          <p:nvPr>
            <p:ph type="body" sz="quarter" idx="3"/>
          </p:nvPr>
        </p:nvSpPr>
        <p:spPr>
          <a:xfrm>
            <a:off x="4714875" y="1785938"/>
            <a:ext cx="4041775" cy="639762"/>
          </a:xfrm>
        </p:spPr>
        <p:txBody>
          <a:bodyPr/>
          <a:lstStyle/>
          <a:p>
            <a:pPr eaLnBrk="1" hangingPunct="1"/>
            <a:r>
              <a:rPr lang="en-ZA" sz="3200" smtClean="0"/>
              <a:t>Mechanism of action</a:t>
            </a:r>
          </a:p>
        </p:txBody>
      </p:sp>
      <p:sp>
        <p:nvSpPr>
          <p:cNvPr id="25606" name="Content Placeholder 5"/>
          <p:cNvSpPr>
            <a:spLocks noGrp="1"/>
          </p:cNvSpPr>
          <p:nvPr>
            <p:ph sz="quarter" idx="4"/>
          </p:nvPr>
        </p:nvSpPr>
        <p:spPr>
          <a:xfrm>
            <a:off x="4645025" y="2500313"/>
            <a:ext cx="4356100" cy="3625850"/>
          </a:xfrm>
          <a:ln>
            <a:solidFill>
              <a:srgbClr val="00CC00"/>
            </a:solidFill>
          </a:ln>
        </p:spPr>
        <p:txBody>
          <a:bodyPr/>
          <a:lstStyle/>
          <a:p>
            <a:pPr eaLnBrk="1" hangingPunct="1"/>
            <a:r>
              <a:rPr lang="en-ZA" smtClean="0"/>
              <a:t>Most potent suppressors of gastric acid secretion</a:t>
            </a:r>
          </a:p>
          <a:p>
            <a:pPr eaLnBrk="1" hangingPunct="1">
              <a:buFont typeface="Arial" charset="0"/>
              <a:buNone/>
            </a:pPr>
            <a:endParaRPr lang="en-ZA" smtClean="0"/>
          </a:p>
          <a:p>
            <a:pPr eaLnBrk="1" hangingPunct="1"/>
            <a:r>
              <a:rPr lang="en-ZA" smtClean="0"/>
              <a:t>Bind irreversibly to            H⁺/K⁺ ATPase enzyme of the gastric parietal cell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ZA" smtClean="0"/>
              <a:t>Proton pump</a:t>
            </a:r>
          </a:p>
        </p:txBody>
      </p:sp>
      <p:pic>
        <p:nvPicPr>
          <p:cNvPr id="26627" name="Content Placeholder 3" descr="electrogenic.jpg"/>
          <p:cNvPicPr>
            <a:picLocks noGrp="1" noChangeAspect="1"/>
          </p:cNvPicPr>
          <p:nvPr>
            <p:ph idx="1"/>
          </p:nvPr>
        </p:nvPicPr>
        <p:blipFill>
          <a:blip r:embed="rId2"/>
          <a:srcRect/>
          <a:stretch>
            <a:fillRect/>
          </a:stretch>
        </p:blipFill>
        <p:spPr>
          <a:xfrm>
            <a:off x="1381125" y="1600200"/>
            <a:ext cx="6381750"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8425"/>
          </a:xfrm>
        </p:spPr>
        <p:txBody>
          <a:bodyPr rtlCol="0">
            <a:normAutofit fontScale="90000"/>
          </a:bodyPr>
          <a:lstStyle/>
          <a:p>
            <a:pPr eaLnBrk="1" fontAlgn="auto" hangingPunct="1">
              <a:spcAft>
                <a:spcPts val="0"/>
              </a:spcAft>
              <a:defRPr/>
            </a:pPr>
            <a:r>
              <a:rPr lang="en-ZA" dirty="0" smtClean="0"/>
              <a:t>Proton pump inhibitors</a:t>
            </a:r>
            <a:br>
              <a:rPr lang="en-ZA" dirty="0" smtClean="0"/>
            </a:br>
            <a:r>
              <a:rPr lang="en-ZA" u="sng" dirty="0" err="1" smtClean="0">
                <a:solidFill>
                  <a:schemeClr val="tx2"/>
                </a:solidFill>
              </a:rPr>
              <a:t>Omeprazole</a:t>
            </a:r>
            <a:r>
              <a:rPr lang="en-ZA" u="sng" dirty="0" smtClean="0">
                <a:solidFill>
                  <a:schemeClr val="tx2"/>
                </a:solidFill>
              </a:rPr>
              <a:t>: </a:t>
            </a:r>
            <a:r>
              <a:rPr lang="en-ZA" dirty="0" smtClean="0"/>
              <a:t/>
            </a:r>
            <a:br>
              <a:rPr lang="en-ZA" dirty="0" smtClean="0"/>
            </a:br>
            <a:endParaRPr lang="en-ZA" dirty="0"/>
          </a:p>
        </p:txBody>
      </p:sp>
      <p:sp>
        <p:nvSpPr>
          <p:cNvPr id="3" name="Content Placeholder 2"/>
          <p:cNvSpPr>
            <a:spLocks noGrp="1"/>
          </p:cNvSpPr>
          <p:nvPr>
            <p:ph idx="1"/>
          </p:nvPr>
        </p:nvSpPr>
        <p:spPr>
          <a:xfrm>
            <a:off x="214313" y="1600200"/>
            <a:ext cx="8643937" cy="5043488"/>
          </a:xfrm>
        </p:spPr>
        <p:txBody>
          <a:bodyPr rtlCol="0">
            <a:normAutofit fontScale="92500" lnSpcReduction="10000"/>
          </a:bodyPr>
          <a:lstStyle/>
          <a:p>
            <a:pPr lvl="1" eaLnBrk="1" fontAlgn="auto" hangingPunct="1">
              <a:spcAft>
                <a:spcPts val="0"/>
              </a:spcAft>
              <a:buFont typeface="Arial" pitchFamily="34" charset="0"/>
              <a:buChar char="–"/>
              <a:defRPr/>
            </a:pPr>
            <a:r>
              <a:rPr lang="en-ZA" dirty="0" smtClean="0"/>
              <a:t>Usually oral administration as capsule</a:t>
            </a:r>
          </a:p>
          <a:p>
            <a:pPr lvl="1" eaLnBrk="1" fontAlgn="auto" hangingPunct="1">
              <a:spcAft>
                <a:spcPts val="0"/>
              </a:spcAft>
              <a:buFont typeface="Arial" pitchFamily="34" charset="0"/>
              <a:buChar char="–"/>
              <a:defRPr/>
            </a:pPr>
            <a:r>
              <a:rPr lang="en-ZA" dirty="0" smtClean="0"/>
              <a:t>Absorbed from GIT</a:t>
            </a:r>
          </a:p>
          <a:p>
            <a:pPr lvl="1" eaLnBrk="1" fontAlgn="auto" hangingPunct="1">
              <a:spcAft>
                <a:spcPts val="0"/>
              </a:spcAft>
              <a:buFont typeface="Arial" pitchFamily="34" charset="0"/>
              <a:buChar char="–"/>
              <a:defRPr/>
            </a:pPr>
            <a:r>
              <a:rPr lang="en-ZA" dirty="0" smtClean="0"/>
              <a:t>Passes from blood to parietal cells and canaliculi</a:t>
            </a:r>
          </a:p>
          <a:p>
            <a:pPr lvl="1" eaLnBrk="1" fontAlgn="auto" hangingPunct="1">
              <a:spcAft>
                <a:spcPts val="0"/>
              </a:spcAft>
              <a:buFont typeface="Arial" pitchFamily="34" charset="0"/>
              <a:buChar char="–"/>
              <a:defRPr/>
            </a:pPr>
            <a:r>
              <a:rPr lang="en-ZA" dirty="0" smtClean="0"/>
              <a:t>Increase dose: disproportional increase in plasma (improves its own bioavailability)</a:t>
            </a:r>
          </a:p>
          <a:p>
            <a:pPr lvl="1" eaLnBrk="1" fontAlgn="auto" hangingPunct="1">
              <a:spcAft>
                <a:spcPts val="0"/>
              </a:spcAft>
              <a:buFont typeface="Arial" pitchFamily="34" charset="0"/>
              <a:buChar char="–"/>
              <a:defRPr/>
            </a:pPr>
            <a:r>
              <a:rPr lang="en-ZA" dirty="0" smtClean="0"/>
              <a:t>Half life: 1 hour, dose lasts 1-2 days</a:t>
            </a:r>
          </a:p>
          <a:p>
            <a:pPr lvl="1" eaLnBrk="1" fontAlgn="auto" hangingPunct="1">
              <a:spcAft>
                <a:spcPts val="0"/>
              </a:spcAft>
              <a:buFont typeface="Arial" pitchFamily="34" charset="0"/>
              <a:buChar char="–"/>
              <a:defRPr/>
            </a:pPr>
            <a:r>
              <a:rPr lang="en-ZA" dirty="0" smtClean="0"/>
              <a:t>High protein binding</a:t>
            </a:r>
          </a:p>
          <a:p>
            <a:pPr lvl="1" eaLnBrk="1" fontAlgn="auto" hangingPunct="1">
              <a:spcAft>
                <a:spcPts val="0"/>
              </a:spcAft>
              <a:buFont typeface="Arial" pitchFamily="34" charset="0"/>
              <a:buChar char="–"/>
              <a:defRPr/>
            </a:pPr>
            <a:r>
              <a:rPr lang="en-ZA" dirty="0" smtClean="0"/>
              <a:t>Drug interactions: </a:t>
            </a:r>
          </a:p>
          <a:p>
            <a:pPr lvl="2" eaLnBrk="1" fontAlgn="auto" hangingPunct="1">
              <a:spcAft>
                <a:spcPts val="0"/>
              </a:spcAft>
              <a:buFont typeface="Arial" pitchFamily="34" charset="0"/>
              <a:buChar char="•"/>
              <a:defRPr/>
            </a:pPr>
            <a:r>
              <a:rPr lang="en-ZA" dirty="0" smtClean="0"/>
              <a:t>CYP inhibitor : </a:t>
            </a:r>
          </a:p>
          <a:p>
            <a:pPr lvl="3" eaLnBrk="1" fontAlgn="auto" hangingPunct="1">
              <a:spcAft>
                <a:spcPts val="0"/>
              </a:spcAft>
              <a:buFont typeface="Arial" pitchFamily="34" charset="0"/>
              <a:buChar char="–"/>
              <a:defRPr/>
            </a:pPr>
            <a:r>
              <a:rPr lang="en-ZA" dirty="0" smtClean="0"/>
              <a:t>↑ levels of phenytoin, warfarin, diazepam, digoxin</a:t>
            </a:r>
          </a:p>
          <a:p>
            <a:pPr lvl="2" eaLnBrk="1" fontAlgn="auto" hangingPunct="1">
              <a:spcAft>
                <a:spcPts val="0"/>
              </a:spcAft>
              <a:buFont typeface="Arial" pitchFamily="34" charset="0"/>
              <a:buChar char="•"/>
              <a:defRPr/>
            </a:pPr>
            <a:r>
              <a:rPr lang="en-ZA" dirty="0" smtClean="0"/>
              <a:t>↓ absorption:</a:t>
            </a:r>
          </a:p>
          <a:p>
            <a:pPr lvl="3" eaLnBrk="1" fontAlgn="auto" hangingPunct="1">
              <a:spcAft>
                <a:spcPts val="0"/>
              </a:spcAft>
              <a:buFont typeface="Arial" pitchFamily="34" charset="0"/>
              <a:buChar char="–"/>
              <a:defRPr/>
            </a:pPr>
            <a:r>
              <a:rPr lang="en-ZA" dirty="0" err="1" smtClean="0"/>
              <a:t>ketoconazole</a:t>
            </a:r>
            <a:r>
              <a:rPr lang="en-ZA" dirty="0" smtClean="0"/>
              <a:t>, </a:t>
            </a:r>
            <a:r>
              <a:rPr lang="en-ZA" dirty="0" err="1" smtClean="0"/>
              <a:t>itraconazole</a:t>
            </a:r>
            <a:endParaRPr lang="en-ZA" dirty="0" smtClean="0"/>
          </a:p>
          <a:p>
            <a:pPr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Char char="•"/>
              <a:defRPr/>
            </a:pPr>
            <a:endParaRPr lang="en-ZA" dirty="0" smtClean="0"/>
          </a:p>
          <a:p>
            <a:pPr eaLnBrk="1" fontAlgn="auto" hangingPunct="1">
              <a:spcAft>
                <a:spcPts val="0"/>
              </a:spcAft>
              <a:buFont typeface="Arial" pitchFamily="34" charset="0"/>
              <a:buChar char="•"/>
              <a:defRPr/>
            </a:pPr>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t>Proton pump inhibitors</a:t>
            </a:r>
            <a:br>
              <a:rPr lang="en-ZA" dirty="0" smtClean="0"/>
            </a:br>
            <a:r>
              <a:rPr lang="en-ZA" dirty="0" err="1" smtClean="0"/>
              <a:t>Omeprazole</a:t>
            </a:r>
            <a:endParaRPr lang="en-ZA" dirty="0"/>
          </a:p>
        </p:txBody>
      </p:sp>
      <p:sp>
        <p:nvSpPr>
          <p:cNvPr id="3" name="Content Placeholder 2"/>
          <p:cNvSpPr>
            <a:spLocks noGrp="1"/>
          </p:cNvSpPr>
          <p:nvPr>
            <p:ph idx="1"/>
          </p:nvPr>
        </p:nvSpPr>
        <p:spPr>
          <a:xfrm>
            <a:off x="457200" y="1600200"/>
            <a:ext cx="8435975" cy="4525963"/>
          </a:xfrm>
        </p:spPr>
        <p:txBody>
          <a:bodyPr rtlCol="0">
            <a:normAutofit lnSpcReduction="10000"/>
          </a:bodyPr>
          <a:lstStyle/>
          <a:p>
            <a:pPr eaLnBrk="1" fontAlgn="auto" hangingPunct="1">
              <a:spcAft>
                <a:spcPts val="0"/>
              </a:spcAft>
              <a:buFont typeface="Arial" pitchFamily="34" charset="0"/>
              <a:buNone/>
              <a:defRPr/>
            </a:pPr>
            <a:r>
              <a:rPr lang="en-ZA" u="sng" dirty="0" smtClean="0"/>
              <a:t>Side effects: </a:t>
            </a:r>
          </a:p>
          <a:p>
            <a:pPr eaLnBrk="1" fontAlgn="auto" hangingPunct="1">
              <a:spcAft>
                <a:spcPts val="0"/>
              </a:spcAft>
              <a:buFont typeface="Arial" pitchFamily="34" charset="0"/>
              <a:buChar char="•"/>
              <a:defRPr/>
            </a:pPr>
            <a:r>
              <a:rPr lang="en-ZA" dirty="0" smtClean="0"/>
              <a:t>diarrhoea, constipation, nausea, vomiting, flatulence, abdominal pain or colic</a:t>
            </a:r>
          </a:p>
          <a:p>
            <a:pPr eaLnBrk="1" fontAlgn="auto" hangingPunct="1">
              <a:spcAft>
                <a:spcPts val="0"/>
              </a:spcAft>
              <a:buFont typeface="Arial" pitchFamily="34" charset="0"/>
              <a:buChar char="•"/>
              <a:defRPr/>
            </a:pPr>
            <a:r>
              <a:rPr lang="en-ZA" dirty="0" smtClean="0"/>
              <a:t>headache, vertigo, dizziness, somnolence (aggravated by CNS suppressants) or insomnia</a:t>
            </a:r>
          </a:p>
          <a:p>
            <a:pPr eaLnBrk="1" fontAlgn="auto" hangingPunct="1">
              <a:spcAft>
                <a:spcPts val="0"/>
              </a:spcAft>
              <a:buFont typeface="Arial" pitchFamily="34" charset="0"/>
              <a:buChar char="•"/>
              <a:defRPr/>
            </a:pPr>
            <a:r>
              <a:rPr lang="en-ZA" dirty="0" smtClean="0"/>
              <a:t>Uncommon: taste disturbances, photosensitivity, rash, oedema, blurred vision, increased sweating</a:t>
            </a:r>
          </a:p>
          <a:p>
            <a:pPr eaLnBrk="1" fontAlgn="auto" hangingPunct="1">
              <a:spcAft>
                <a:spcPts val="0"/>
              </a:spcAft>
              <a:buFont typeface="Arial" pitchFamily="34" charset="0"/>
              <a:buChar char="•"/>
              <a:defRPr/>
            </a:pPr>
            <a:r>
              <a:rPr lang="en-ZA" dirty="0" smtClean="0"/>
              <a:t>Masks signs of gastric Ca</a:t>
            </a:r>
          </a:p>
          <a:p>
            <a:pPr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None/>
              <a:defRPr/>
            </a:pPr>
            <a:endParaRPr lang="en-Z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ZA" smtClean="0"/>
              <a:t>H-2 receptor antagonists</a:t>
            </a:r>
          </a:p>
        </p:txBody>
      </p:sp>
      <p:sp>
        <p:nvSpPr>
          <p:cNvPr id="29699" name="Text Placeholder 2"/>
          <p:cNvSpPr>
            <a:spLocks noGrp="1"/>
          </p:cNvSpPr>
          <p:nvPr>
            <p:ph type="body" idx="1"/>
          </p:nvPr>
        </p:nvSpPr>
        <p:spPr>
          <a:xfrm>
            <a:off x="428625" y="1285875"/>
            <a:ext cx="4040188" cy="639763"/>
          </a:xfrm>
        </p:spPr>
        <p:txBody>
          <a:bodyPr/>
          <a:lstStyle/>
          <a:p>
            <a:pPr eaLnBrk="1" hangingPunct="1"/>
            <a:r>
              <a:rPr lang="en-ZA" smtClean="0"/>
              <a:t>drugs</a:t>
            </a:r>
          </a:p>
        </p:txBody>
      </p:sp>
      <p:sp>
        <p:nvSpPr>
          <p:cNvPr id="4" name="Content Placeholder 3"/>
          <p:cNvSpPr>
            <a:spLocks noGrp="1"/>
          </p:cNvSpPr>
          <p:nvPr>
            <p:ph sz="half" idx="2"/>
          </p:nvPr>
        </p:nvSpPr>
        <p:spPr>
          <a:xfrm>
            <a:off x="500063" y="1928813"/>
            <a:ext cx="4040187" cy="4683125"/>
          </a:xfrm>
          <a:ln>
            <a:solidFill>
              <a:schemeClr val="tx2"/>
            </a:solidFill>
          </a:ln>
        </p:spPr>
        <p:txBody>
          <a:bodyPr rtlCol="0">
            <a:normAutofit fontScale="77500" lnSpcReduction="20000"/>
          </a:bodyPr>
          <a:lstStyle/>
          <a:p>
            <a:pPr eaLnBrk="1" fontAlgn="auto" hangingPunct="1">
              <a:spcAft>
                <a:spcPts val="0"/>
              </a:spcAft>
              <a:buFont typeface="Arial" pitchFamily="34" charset="0"/>
              <a:buChar char="•"/>
              <a:defRPr/>
            </a:pPr>
            <a:endParaRPr lang="en-ZA" dirty="0" smtClean="0"/>
          </a:p>
          <a:p>
            <a:pPr eaLnBrk="1" fontAlgn="auto" hangingPunct="1">
              <a:spcAft>
                <a:spcPts val="0"/>
              </a:spcAft>
              <a:buFont typeface="Arial" pitchFamily="34" charset="0"/>
              <a:buChar char="•"/>
              <a:defRPr/>
            </a:pPr>
            <a:r>
              <a:rPr lang="en-ZA" sz="2800" u="sng" dirty="0" smtClean="0"/>
              <a:t>Cimetidine </a:t>
            </a:r>
          </a:p>
          <a:p>
            <a:pPr eaLnBrk="1" fontAlgn="auto" hangingPunct="1">
              <a:spcAft>
                <a:spcPts val="0"/>
              </a:spcAft>
              <a:buFont typeface="Arial" pitchFamily="34" charset="0"/>
              <a:buNone/>
              <a:defRPr/>
            </a:pPr>
            <a:r>
              <a:rPr lang="en-ZA" sz="2800" dirty="0" smtClean="0"/>
              <a:t>	(high potential for drug interactions: CYP inhibitor)</a:t>
            </a:r>
          </a:p>
          <a:p>
            <a:pPr eaLnBrk="1" fontAlgn="auto" hangingPunct="1">
              <a:spcAft>
                <a:spcPts val="0"/>
              </a:spcAft>
              <a:buFont typeface="Arial" pitchFamily="34" charset="0"/>
              <a:buNone/>
              <a:defRPr/>
            </a:pPr>
            <a:endParaRPr lang="en-ZA" sz="2800" u="sng" dirty="0" smtClean="0"/>
          </a:p>
          <a:p>
            <a:pPr eaLnBrk="1" fontAlgn="auto" hangingPunct="1">
              <a:spcAft>
                <a:spcPts val="0"/>
              </a:spcAft>
              <a:buFont typeface="Arial" pitchFamily="34" charset="0"/>
              <a:buChar char="•"/>
              <a:defRPr/>
            </a:pPr>
            <a:r>
              <a:rPr lang="en-ZA" sz="2800" u="sng" dirty="0" smtClean="0"/>
              <a:t>Ranitidine</a:t>
            </a:r>
          </a:p>
          <a:p>
            <a:pPr eaLnBrk="1" fontAlgn="auto" hangingPunct="1">
              <a:spcAft>
                <a:spcPts val="0"/>
              </a:spcAft>
              <a:buFont typeface="Arial" pitchFamily="34" charset="0"/>
              <a:buNone/>
              <a:defRPr/>
            </a:pPr>
            <a:r>
              <a:rPr lang="en-ZA" sz="2800" dirty="0" smtClean="0"/>
              <a:t>	(less inclined to cross BBB)</a:t>
            </a:r>
          </a:p>
          <a:p>
            <a:pPr eaLnBrk="1" fontAlgn="auto" hangingPunct="1">
              <a:spcAft>
                <a:spcPts val="0"/>
              </a:spcAft>
              <a:buFont typeface="Arial" pitchFamily="34" charset="0"/>
              <a:buNone/>
              <a:defRPr/>
            </a:pPr>
            <a:r>
              <a:rPr lang="en-ZA" sz="2800" dirty="0" smtClean="0"/>
              <a:t>	(no inhibition of CYP 450)</a:t>
            </a:r>
          </a:p>
          <a:p>
            <a:pPr eaLnBrk="1" fontAlgn="auto" hangingPunct="1">
              <a:spcAft>
                <a:spcPts val="0"/>
              </a:spcAft>
              <a:buFont typeface="Arial" pitchFamily="34" charset="0"/>
              <a:buNone/>
              <a:defRPr/>
            </a:pPr>
            <a:r>
              <a:rPr lang="en-ZA" sz="2800" dirty="0" smtClean="0"/>
              <a:t>	(no anti-androgenic effects)</a:t>
            </a:r>
          </a:p>
          <a:p>
            <a:pPr eaLnBrk="1" fontAlgn="auto" hangingPunct="1">
              <a:spcAft>
                <a:spcPts val="0"/>
              </a:spcAft>
              <a:buFont typeface="Arial" pitchFamily="34" charset="0"/>
              <a:buNone/>
              <a:defRPr/>
            </a:pPr>
            <a:endParaRPr lang="en-ZA" sz="2800" dirty="0" smtClean="0"/>
          </a:p>
          <a:p>
            <a:pPr eaLnBrk="1" fontAlgn="auto" hangingPunct="1">
              <a:spcAft>
                <a:spcPts val="0"/>
              </a:spcAft>
              <a:buFont typeface="Arial" pitchFamily="34" charset="0"/>
              <a:buChar char="•"/>
              <a:defRPr/>
            </a:pPr>
            <a:r>
              <a:rPr lang="en-ZA" sz="2800" u="sng" dirty="0" err="1" smtClean="0"/>
              <a:t>Nizatidine</a:t>
            </a:r>
            <a:endParaRPr lang="en-ZA" sz="2800" u="sng" dirty="0" smtClean="0"/>
          </a:p>
          <a:p>
            <a:pPr eaLnBrk="1" fontAlgn="auto" hangingPunct="1">
              <a:spcAft>
                <a:spcPts val="0"/>
              </a:spcAft>
              <a:buFont typeface="Arial" pitchFamily="34" charset="0"/>
              <a:buNone/>
              <a:defRPr/>
            </a:pPr>
            <a:r>
              <a:rPr lang="en-ZA" sz="2800" dirty="0" smtClean="0"/>
              <a:t>	(ditto)</a:t>
            </a:r>
          </a:p>
          <a:p>
            <a:pPr eaLnBrk="1" fontAlgn="auto" hangingPunct="1">
              <a:spcAft>
                <a:spcPts val="0"/>
              </a:spcAft>
              <a:buFont typeface="Arial" pitchFamily="34" charset="0"/>
              <a:buNone/>
              <a:defRPr/>
            </a:pPr>
            <a:endParaRPr lang="en-ZA" sz="2800" dirty="0" smtClean="0"/>
          </a:p>
          <a:p>
            <a:pPr eaLnBrk="1" fontAlgn="auto" hangingPunct="1">
              <a:spcAft>
                <a:spcPts val="0"/>
              </a:spcAft>
              <a:defRPr/>
            </a:pPr>
            <a:r>
              <a:rPr lang="en-ZA" sz="2800" u="sng" dirty="0" err="1" smtClean="0"/>
              <a:t>Famotidine</a:t>
            </a:r>
            <a:endParaRPr lang="en-ZA" u="sng" dirty="0" smtClean="0"/>
          </a:p>
          <a:p>
            <a:pPr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Char char="•"/>
              <a:defRPr/>
            </a:pPr>
            <a:endParaRPr lang="en-ZA" dirty="0"/>
          </a:p>
        </p:txBody>
      </p:sp>
      <p:sp>
        <p:nvSpPr>
          <p:cNvPr id="29701" name="Text Placeholder 4"/>
          <p:cNvSpPr>
            <a:spLocks noGrp="1"/>
          </p:cNvSpPr>
          <p:nvPr>
            <p:ph type="body" sz="quarter" idx="3"/>
          </p:nvPr>
        </p:nvSpPr>
        <p:spPr>
          <a:xfrm>
            <a:off x="4643438" y="1285875"/>
            <a:ext cx="4041775" cy="639763"/>
          </a:xfrm>
        </p:spPr>
        <p:txBody>
          <a:bodyPr/>
          <a:lstStyle/>
          <a:p>
            <a:pPr eaLnBrk="1" hangingPunct="1"/>
            <a:r>
              <a:rPr lang="en-ZA" smtClean="0"/>
              <a:t>Mechanism of action</a:t>
            </a:r>
          </a:p>
        </p:txBody>
      </p:sp>
      <p:sp>
        <p:nvSpPr>
          <p:cNvPr id="29702" name="Content Placeholder 5"/>
          <p:cNvSpPr>
            <a:spLocks noGrp="1"/>
          </p:cNvSpPr>
          <p:nvPr>
            <p:ph sz="quarter" idx="4"/>
          </p:nvPr>
        </p:nvSpPr>
        <p:spPr>
          <a:xfrm>
            <a:off x="4643438" y="1928813"/>
            <a:ext cx="4041775" cy="4714875"/>
          </a:xfrm>
          <a:ln>
            <a:solidFill>
              <a:srgbClr val="00CC00"/>
            </a:solidFill>
          </a:ln>
        </p:spPr>
        <p:txBody>
          <a:bodyPr/>
          <a:lstStyle/>
          <a:p>
            <a:pPr eaLnBrk="1" hangingPunct="1"/>
            <a:r>
              <a:rPr lang="en-ZA" smtClean="0"/>
              <a:t>Reduce acid secretion by blocking the action of histamine at the H-2 receptors in the parietal cells  of the stomach.</a:t>
            </a:r>
          </a:p>
          <a:p>
            <a:pPr eaLnBrk="1" hangingPunct="1">
              <a:buFont typeface="Arial" charset="0"/>
              <a:buNone/>
            </a:pPr>
            <a:endParaRPr lang="en-ZA" smtClean="0"/>
          </a:p>
          <a:p>
            <a:pPr eaLnBrk="1" hangingPunct="1"/>
            <a:r>
              <a:rPr lang="en-ZA" smtClean="0"/>
              <a:t>↓Gastrin stimulation</a:t>
            </a:r>
          </a:p>
          <a:p>
            <a:pPr eaLnBrk="1" hangingPunct="1">
              <a:buFont typeface="Arial" charset="0"/>
              <a:buNone/>
            </a:pPr>
            <a:endParaRPr lang="en-ZA" smtClean="0"/>
          </a:p>
          <a:p>
            <a:pPr eaLnBrk="1" hangingPunct="1"/>
            <a:r>
              <a:rPr lang="en-ZA" smtClean="0"/>
              <a:t>Gastric acid secretion in response to the secretagogues, Ach and pepsin, is also reduced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ZA" smtClean="0"/>
              <a:t>H-2-receptor antagonists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ZA" dirty="0" smtClean="0"/>
              <a:t>Usually oral administration</a:t>
            </a:r>
          </a:p>
          <a:p>
            <a:pPr eaLnBrk="1" fontAlgn="auto" hangingPunct="1">
              <a:spcAft>
                <a:spcPts val="0"/>
              </a:spcAft>
              <a:buFont typeface="Arial" pitchFamily="34" charset="0"/>
              <a:buChar char="•"/>
              <a:defRPr/>
            </a:pPr>
            <a:r>
              <a:rPr lang="en-ZA" dirty="0" smtClean="0"/>
              <a:t>Well absorbed</a:t>
            </a:r>
          </a:p>
          <a:p>
            <a:pPr eaLnBrk="1" fontAlgn="auto" hangingPunct="1">
              <a:spcAft>
                <a:spcPts val="0"/>
              </a:spcAft>
              <a:buFont typeface="Arial" pitchFamily="34" charset="0"/>
              <a:buChar char="•"/>
              <a:defRPr/>
            </a:pPr>
            <a:r>
              <a:rPr lang="en-ZA" dirty="0" smtClean="0"/>
              <a:t>Side effects:</a:t>
            </a:r>
          </a:p>
          <a:p>
            <a:pPr lvl="1" eaLnBrk="1" fontAlgn="auto" hangingPunct="1">
              <a:spcAft>
                <a:spcPts val="0"/>
              </a:spcAft>
              <a:buFont typeface="Arial" pitchFamily="34" charset="0"/>
              <a:buChar char="–"/>
              <a:defRPr/>
            </a:pPr>
            <a:r>
              <a:rPr lang="en-ZA" dirty="0" smtClean="0"/>
              <a:t>Diarrhoea</a:t>
            </a:r>
          </a:p>
          <a:p>
            <a:pPr lvl="1" eaLnBrk="1" fontAlgn="auto" hangingPunct="1">
              <a:spcAft>
                <a:spcPts val="0"/>
              </a:spcAft>
              <a:buFont typeface="Arial" pitchFamily="34" charset="0"/>
              <a:buChar char="–"/>
              <a:defRPr/>
            </a:pPr>
            <a:r>
              <a:rPr lang="en-ZA" dirty="0" smtClean="0"/>
              <a:t>Dizziness</a:t>
            </a:r>
          </a:p>
          <a:p>
            <a:pPr lvl="1" eaLnBrk="1" fontAlgn="auto" hangingPunct="1">
              <a:spcAft>
                <a:spcPts val="0"/>
              </a:spcAft>
              <a:buFont typeface="Arial" pitchFamily="34" charset="0"/>
              <a:buChar char="–"/>
              <a:defRPr/>
            </a:pPr>
            <a:r>
              <a:rPr lang="en-ZA" dirty="0" smtClean="0"/>
              <a:t>Muscle pains</a:t>
            </a:r>
          </a:p>
          <a:p>
            <a:pPr lvl="1" eaLnBrk="1" fontAlgn="auto" hangingPunct="1">
              <a:spcAft>
                <a:spcPts val="0"/>
              </a:spcAft>
              <a:buFont typeface="Arial" pitchFamily="34" charset="0"/>
              <a:buChar char="–"/>
              <a:defRPr/>
            </a:pPr>
            <a:r>
              <a:rPr lang="en-ZA" dirty="0" smtClean="0"/>
              <a:t>Alopecia</a:t>
            </a:r>
          </a:p>
          <a:p>
            <a:pPr lvl="1" eaLnBrk="1" fontAlgn="auto" hangingPunct="1">
              <a:spcAft>
                <a:spcPts val="0"/>
              </a:spcAft>
              <a:buFont typeface="Arial" pitchFamily="34" charset="0"/>
              <a:buChar char="–"/>
              <a:defRPr/>
            </a:pPr>
            <a:r>
              <a:rPr lang="en-ZA" dirty="0" err="1" smtClean="0"/>
              <a:t>Hypergastrinaemia</a:t>
            </a:r>
            <a:r>
              <a:rPr lang="en-ZA" dirty="0" smtClean="0"/>
              <a:t> (rebound)</a:t>
            </a:r>
          </a:p>
          <a:p>
            <a:pPr lvl="1" eaLnBrk="1" fontAlgn="auto" hangingPunct="1">
              <a:spcAft>
                <a:spcPts val="0"/>
              </a:spcAft>
              <a:buFont typeface="Arial" pitchFamily="34" charset="0"/>
              <a:buChar char="–"/>
              <a:defRPr/>
            </a:pPr>
            <a:r>
              <a:rPr lang="en-ZA" dirty="0" err="1" smtClean="0"/>
              <a:t>Gynaecomastia</a:t>
            </a:r>
            <a:endParaRPr lang="en-ZA" dirty="0" smtClean="0"/>
          </a:p>
          <a:p>
            <a:pPr lvl="1" eaLnBrk="1" fontAlgn="auto" hangingPunct="1">
              <a:spcAft>
                <a:spcPts val="0"/>
              </a:spcAft>
              <a:buFont typeface="Arial" pitchFamily="34" charset="0"/>
              <a:buChar char="–"/>
              <a:defRPr/>
            </a:pPr>
            <a:r>
              <a:rPr lang="en-ZA" dirty="0" smtClean="0"/>
              <a:t>Confusion in elderly</a:t>
            </a:r>
          </a:p>
          <a:p>
            <a:pPr lvl="1" eaLnBrk="1" fontAlgn="auto" hangingPunct="1">
              <a:spcAft>
                <a:spcPts val="0"/>
              </a:spcAft>
              <a:buFont typeface="Arial" pitchFamily="34" charset="0"/>
              <a:buChar char="–"/>
              <a:defRPr/>
            </a:pPr>
            <a:r>
              <a:rPr lang="en-ZA" dirty="0" smtClean="0"/>
              <a:t>Inhibit CYP450 liver enzymes</a:t>
            </a:r>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00125" y="274638"/>
            <a:ext cx="6929438" cy="1143000"/>
          </a:xfrm>
        </p:spPr>
        <p:txBody>
          <a:bodyPr/>
          <a:lstStyle/>
          <a:p>
            <a:pPr eaLnBrk="1" hangingPunct="1"/>
            <a:r>
              <a:rPr lang="en-ZA" smtClean="0">
                <a:solidFill>
                  <a:schemeClr val="tx2"/>
                </a:solidFill>
              </a:rPr>
              <a:t>1. Aphthous ulcers</a:t>
            </a:r>
          </a:p>
        </p:txBody>
      </p:sp>
      <p:sp>
        <p:nvSpPr>
          <p:cNvPr id="4099" name="Content Placeholder 2"/>
          <p:cNvSpPr>
            <a:spLocks noGrp="1"/>
          </p:cNvSpPr>
          <p:nvPr>
            <p:ph idx="1"/>
          </p:nvPr>
        </p:nvSpPr>
        <p:spPr>
          <a:xfrm>
            <a:off x="214313" y="1357313"/>
            <a:ext cx="8715375" cy="5214937"/>
          </a:xfrm>
        </p:spPr>
        <p:txBody>
          <a:bodyPr/>
          <a:lstStyle/>
          <a:p>
            <a:pPr eaLnBrk="1" hangingPunct="1">
              <a:lnSpc>
                <a:spcPct val="80000"/>
              </a:lnSpc>
            </a:pPr>
            <a:endParaRPr lang="en-ZA" sz="3000" smtClean="0"/>
          </a:p>
          <a:p>
            <a:pPr eaLnBrk="1" hangingPunct="1">
              <a:lnSpc>
                <a:spcPct val="80000"/>
              </a:lnSpc>
            </a:pPr>
            <a:r>
              <a:rPr lang="en-ZA" sz="2800" smtClean="0"/>
              <a:t>Rx: underlying cause</a:t>
            </a:r>
          </a:p>
          <a:p>
            <a:pPr eaLnBrk="1" hangingPunct="1">
              <a:lnSpc>
                <a:spcPct val="80000"/>
              </a:lnSpc>
            </a:pPr>
            <a:endParaRPr lang="en-ZA" sz="2800" smtClean="0"/>
          </a:p>
          <a:p>
            <a:pPr eaLnBrk="1" hangingPunct="1">
              <a:lnSpc>
                <a:spcPct val="80000"/>
              </a:lnSpc>
              <a:buFont typeface="Arial" charset="0"/>
              <a:buNone/>
            </a:pPr>
            <a:endParaRPr lang="en-ZA" sz="2800" smtClean="0"/>
          </a:p>
          <a:p>
            <a:pPr eaLnBrk="1" hangingPunct="1">
              <a:lnSpc>
                <a:spcPct val="80000"/>
              </a:lnSpc>
              <a:buFont typeface="Calibri" pitchFamily="34" charset="0"/>
              <a:buAutoNum type="arabicPeriod"/>
            </a:pPr>
            <a:r>
              <a:rPr lang="en-ZA" sz="2800" smtClean="0"/>
              <a:t>Mouthwashes</a:t>
            </a:r>
          </a:p>
          <a:p>
            <a:pPr eaLnBrk="1" hangingPunct="1">
              <a:lnSpc>
                <a:spcPct val="80000"/>
              </a:lnSpc>
              <a:buFont typeface="Calibri" pitchFamily="34" charset="0"/>
              <a:buAutoNum type="arabicPeriod"/>
            </a:pPr>
            <a:r>
              <a:rPr lang="en-ZA" sz="2800" smtClean="0"/>
              <a:t>Mechanical protection: carmellose gelatine paste</a:t>
            </a:r>
          </a:p>
          <a:p>
            <a:pPr eaLnBrk="1" hangingPunct="1">
              <a:lnSpc>
                <a:spcPct val="80000"/>
              </a:lnSpc>
              <a:buFont typeface="Calibri" pitchFamily="34" charset="0"/>
              <a:buAutoNum type="arabicPeriod"/>
            </a:pPr>
            <a:r>
              <a:rPr lang="en-ZA" sz="2800" smtClean="0"/>
              <a:t>Analgesics</a:t>
            </a:r>
          </a:p>
          <a:p>
            <a:pPr eaLnBrk="1" hangingPunct="1">
              <a:lnSpc>
                <a:spcPct val="80000"/>
              </a:lnSpc>
              <a:buFont typeface="Calibri" pitchFamily="34" charset="0"/>
              <a:buAutoNum type="arabicPeriod"/>
            </a:pPr>
            <a:r>
              <a:rPr lang="en-ZA" sz="2800" smtClean="0"/>
              <a:t>Topical corticosteroids (unlikely but possible adrenocortical suppression and thrush) reverse capillary permeability and suppress migration of lymphocytes</a:t>
            </a:r>
          </a:p>
        </p:txBody>
      </p:sp>
      <p:pic>
        <p:nvPicPr>
          <p:cNvPr id="4100" name="Picture 3" descr="aphthous ulcer.jpg"/>
          <p:cNvPicPr>
            <a:picLocks noChangeAspect="1"/>
          </p:cNvPicPr>
          <p:nvPr/>
        </p:nvPicPr>
        <p:blipFill>
          <a:blip r:embed="rId2"/>
          <a:srcRect/>
          <a:stretch>
            <a:fillRect/>
          </a:stretch>
        </p:blipFill>
        <p:spPr bwMode="auto">
          <a:xfrm>
            <a:off x="4857750" y="928688"/>
            <a:ext cx="348932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00063"/>
            <a:ext cx="8229600" cy="1143000"/>
          </a:xfrm>
        </p:spPr>
        <p:txBody>
          <a:bodyPr>
            <a:normAutofit fontScale="90000"/>
          </a:bodyPr>
          <a:lstStyle/>
          <a:p>
            <a:pPr eaLnBrk="1" hangingPunct="1">
              <a:defRPr/>
            </a:pPr>
            <a:r>
              <a:rPr lang="en-ZA" sz="4000" smtClean="0"/>
              <a:t>H-2 receptor antagonists</a:t>
            </a:r>
            <a:br>
              <a:rPr lang="en-ZA" sz="4000" smtClean="0"/>
            </a:br>
            <a:r>
              <a:rPr lang="en-ZA" sz="4000" smtClean="0"/>
              <a:t>Cimetidine: drug interactions:</a:t>
            </a:r>
            <a:br>
              <a:rPr lang="en-ZA" sz="4000" smtClean="0"/>
            </a:br>
            <a:endParaRPr lang="en-ZA" sz="4000" smtClean="0"/>
          </a:p>
        </p:txBody>
      </p:sp>
      <p:sp>
        <p:nvSpPr>
          <p:cNvPr id="31747" name="Content Placeholder 2"/>
          <p:cNvSpPr>
            <a:spLocks noGrp="1"/>
          </p:cNvSpPr>
          <p:nvPr>
            <p:ph idx="1"/>
          </p:nvPr>
        </p:nvSpPr>
        <p:spPr/>
        <p:txBody>
          <a:bodyPr/>
          <a:lstStyle/>
          <a:p>
            <a:pPr eaLnBrk="1" hangingPunct="1">
              <a:buFont typeface="Arial" charset="0"/>
              <a:buNone/>
            </a:pPr>
            <a:endParaRPr lang="en-ZA" sz="3000" smtClean="0"/>
          </a:p>
          <a:p>
            <a:pPr eaLnBrk="1" hangingPunct="1"/>
            <a:r>
              <a:rPr lang="en-ZA" sz="2800" u="sng" smtClean="0"/>
              <a:t>↓CYP 450:</a:t>
            </a:r>
            <a:r>
              <a:rPr lang="en-ZA" sz="2800" smtClean="0"/>
              <a:t>	</a:t>
            </a:r>
          </a:p>
          <a:p>
            <a:pPr eaLnBrk="1" hangingPunct="1">
              <a:buFont typeface="Arial" charset="0"/>
              <a:buNone/>
            </a:pPr>
            <a:r>
              <a:rPr lang="en-ZA" sz="2800" smtClean="0"/>
              <a:t>	↑ barbiturates, benzodiazepines, beta-blockers, CCBs, carbamazepine, phenytoin, TCAs,  sulphonylureas, theophylline, warfarin, lignocaine</a:t>
            </a:r>
          </a:p>
          <a:p>
            <a:pPr eaLnBrk="1" hangingPunct="1">
              <a:buFont typeface="Arial" charset="0"/>
              <a:buNone/>
            </a:pPr>
            <a:endParaRPr lang="en-ZA" sz="2800" smtClean="0"/>
          </a:p>
          <a:p>
            <a:pPr eaLnBrk="1" hangingPunct="1"/>
            <a:r>
              <a:rPr lang="en-ZA" sz="2800" u="sng" smtClean="0"/>
              <a:t>Decrease absorption due to decreased acidity:</a:t>
            </a:r>
          </a:p>
          <a:p>
            <a:pPr eaLnBrk="1" hangingPunct="1">
              <a:buFont typeface="Arial" charset="0"/>
              <a:buNone/>
            </a:pPr>
            <a:r>
              <a:rPr lang="en-ZA" sz="2800" smtClean="0"/>
              <a:t>	↓ Ketoconazole, itraconazole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ZA" smtClean="0"/>
              <a:t>Antacids</a:t>
            </a:r>
          </a:p>
        </p:txBody>
      </p:sp>
      <p:sp>
        <p:nvSpPr>
          <p:cNvPr id="32771" name="Text Placeholder 2"/>
          <p:cNvSpPr>
            <a:spLocks noGrp="1"/>
          </p:cNvSpPr>
          <p:nvPr>
            <p:ph type="body" idx="1"/>
          </p:nvPr>
        </p:nvSpPr>
        <p:spPr/>
        <p:txBody>
          <a:bodyPr/>
          <a:lstStyle/>
          <a:p>
            <a:pPr eaLnBrk="1" hangingPunct="1"/>
            <a:r>
              <a:rPr lang="en-ZA" smtClean="0"/>
              <a:t>Drugs</a:t>
            </a:r>
          </a:p>
        </p:txBody>
      </p:sp>
      <p:sp>
        <p:nvSpPr>
          <p:cNvPr id="32772" name="Content Placeholder 3"/>
          <p:cNvSpPr>
            <a:spLocks noGrp="1"/>
          </p:cNvSpPr>
          <p:nvPr>
            <p:ph sz="half" idx="2"/>
          </p:nvPr>
        </p:nvSpPr>
        <p:spPr>
          <a:ln>
            <a:solidFill>
              <a:schemeClr val="accent1"/>
            </a:solidFill>
          </a:ln>
        </p:spPr>
        <p:txBody>
          <a:bodyPr/>
          <a:lstStyle/>
          <a:p>
            <a:pPr eaLnBrk="1" hangingPunct="1"/>
            <a:r>
              <a:rPr lang="en-ZA" smtClean="0"/>
              <a:t>Aluminium Hydroxide</a:t>
            </a:r>
          </a:p>
          <a:p>
            <a:pPr eaLnBrk="1" hangingPunct="1">
              <a:buFont typeface="Arial" charset="0"/>
              <a:buNone/>
            </a:pPr>
            <a:endParaRPr lang="en-ZA" smtClean="0"/>
          </a:p>
          <a:p>
            <a:pPr eaLnBrk="1" hangingPunct="1"/>
            <a:r>
              <a:rPr lang="en-ZA" smtClean="0"/>
              <a:t>Magnesium Hydroxide</a:t>
            </a:r>
          </a:p>
          <a:p>
            <a:pPr eaLnBrk="1" hangingPunct="1"/>
            <a:r>
              <a:rPr lang="en-ZA" smtClean="0"/>
              <a:t>Magnesium Carbonate</a:t>
            </a:r>
          </a:p>
          <a:p>
            <a:pPr eaLnBrk="1" hangingPunct="1"/>
            <a:r>
              <a:rPr lang="en-ZA" smtClean="0"/>
              <a:t>Magnesium Trisilicate</a:t>
            </a:r>
          </a:p>
          <a:p>
            <a:pPr eaLnBrk="1" hangingPunct="1"/>
            <a:endParaRPr lang="en-ZA" smtClean="0"/>
          </a:p>
          <a:p>
            <a:pPr eaLnBrk="1" hangingPunct="1"/>
            <a:r>
              <a:rPr lang="en-ZA" smtClean="0"/>
              <a:t>Calcium carbonate </a:t>
            </a:r>
          </a:p>
          <a:p>
            <a:pPr eaLnBrk="1" hangingPunct="1"/>
            <a:endParaRPr lang="en-ZA" smtClean="0"/>
          </a:p>
          <a:p>
            <a:pPr eaLnBrk="1" hangingPunct="1"/>
            <a:endParaRPr lang="en-ZA" smtClean="0"/>
          </a:p>
          <a:p>
            <a:pPr eaLnBrk="1" hangingPunct="1"/>
            <a:endParaRPr lang="en-ZA" smtClean="0"/>
          </a:p>
        </p:txBody>
      </p:sp>
      <p:sp>
        <p:nvSpPr>
          <p:cNvPr id="32773" name="Text Placeholder 4"/>
          <p:cNvSpPr>
            <a:spLocks noGrp="1"/>
          </p:cNvSpPr>
          <p:nvPr>
            <p:ph type="body" sz="quarter" idx="3"/>
          </p:nvPr>
        </p:nvSpPr>
        <p:spPr>
          <a:xfrm>
            <a:off x="4643438" y="2428875"/>
            <a:ext cx="4041775" cy="639763"/>
          </a:xfrm>
        </p:spPr>
        <p:txBody>
          <a:bodyPr/>
          <a:lstStyle/>
          <a:p>
            <a:pPr eaLnBrk="1" hangingPunct="1"/>
            <a:r>
              <a:rPr lang="en-ZA" smtClean="0"/>
              <a:t>Mechanism of action</a:t>
            </a:r>
          </a:p>
        </p:txBody>
      </p:sp>
      <p:sp>
        <p:nvSpPr>
          <p:cNvPr id="32774" name="Content Placeholder 5"/>
          <p:cNvSpPr>
            <a:spLocks noGrp="1"/>
          </p:cNvSpPr>
          <p:nvPr>
            <p:ph sz="quarter" idx="4"/>
          </p:nvPr>
        </p:nvSpPr>
        <p:spPr>
          <a:xfrm>
            <a:off x="4643438" y="3286125"/>
            <a:ext cx="4041775" cy="754063"/>
          </a:xfrm>
          <a:ln>
            <a:solidFill>
              <a:srgbClr val="00CC00"/>
            </a:solidFill>
          </a:ln>
        </p:spPr>
        <p:txBody>
          <a:bodyPr/>
          <a:lstStyle/>
          <a:p>
            <a:pPr eaLnBrk="1" hangingPunct="1"/>
            <a:r>
              <a:rPr lang="en-ZA" smtClean="0"/>
              <a:t>Neutralise gastric acidity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ZA" smtClean="0"/>
              <a:t>Antacids</a:t>
            </a:r>
          </a:p>
        </p:txBody>
      </p:sp>
      <p:sp>
        <p:nvSpPr>
          <p:cNvPr id="33795" name="Content Placeholder 2"/>
          <p:cNvSpPr>
            <a:spLocks noGrp="1"/>
          </p:cNvSpPr>
          <p:nvPr>
            <p:ph idx="1"/>
          </p:nvPr>
        </p:nvSpPr>
        <p:spPr/>
        <p:txBody>
          <a:bodyPr/>
          <a:lstStyle/>
          <a:p>
            <a:pPr eaLnBrk="1" hangingPunct="1"/>
            <a:r>
              <a:rPr lang="en-ZA" smtClean="0"/>
              <a:t>Best taken an hour after meals and at bedtime</a:t>
            </a:r>
          </a:p>
          <a:p>
            <a:pPr eaLnBrk="1" hangingPunct="1"/>
            <a:r>
              <a:rPr lang="en-ZA" smtClean="0"/>
              <a:t>Aluminium agents constipating</a:t>
            </a:r>
          </a:p>
          <a:p>
            <a:pPr eaLnBrk="1" hangingPunct="1"/>
            <a:r>
              <a:rPr lang="en-ZA" smtClean="0"/>
              <a:t>Magnesium agents laxative</a:t>
            </a:r>
          </a:p>
          <a:p>
            <a:pPr eaLnBrk="1" hangingPunct="1"/>
            <a:r>
              <a:rPr lang="en-ZA" smtClean="0"/>
              <a:t>May alter absorption of several drugs</a:t>
            </a:r>
          </a:p>
          <a:p>
            <a:pPr lvl="1" eaLnBrk="1" hangingPunct="1"/>
            <a:r>
              <a:rPr lang="en-ZA" smtClean="0"/>
              <a:t>Tetracyclines</a:t>
            </a:r>
          </a:p>
          <a:p>
            <a:pPr lvl="1" eaLnBrk="1" hangingPunct="1"/>
            <a:r>
              <a:rPr lang="en-ZA" smtClean="0"/>
              <a:t>Iron</a:t>
            </a:r>
          </a:p>
          <a:p>
            <a:pPr lvl="1" eaLnBrk="1" hangingPunct="1"/>
            <a:r>
              <a:rPr lang="en-ZA" smtClean="0"/>
              <a:t>Digoxin</a:t>
            </a:r>
          </a:p>
          <a:p>
            <a:pPr lvl="1" eaLnBrk="1" hangingPunct="1"/>
            <a:r>
              <a:rPr lang="en-ZA" smtClean="0"/>
              <a:t>Indomethacin</a:t>
            </a:r>
          </a:p>
          <a:p>
            <a:pPr eaLnBrk="1" hangingPunct="1">
              <a:buFont typeface="Arial" charset="0"/>
              <a:buNone/>
            </a:pPr>
            <a:endParaRPr lang="en-Z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t>Miscellaneous agents</a:t>
            </a:r>
            <a:br>
              <a:rPr lang="en-ZA" dirty="0" smtClean="0"/>
            </a:br>
            <a:r>
              <a:rPr lang="en-ZA" dirty="0" smtClean="0"/>
              <a:t>for GORD</a:t>
            </a:r>
            <a:endParaRPr lang="en-ZA" dirty="0"/>
          </a:p>
        </p:txBody>
      </p:sp>
      <p:sp>
        <p:nvSpPr>
          <p:cNvPr id="34819" name="Content Placeholder 2"/>
          <p:cNvSpPr>
            <a:spLocks noGrp="1"/>
          </p:cNvSpPr>
          <p:nvPr>
            <p:ph idx="1"/>
          </p:nvPr>
        </p:nvSpPr>
        <p:spPr>
          <a:xfrm>
            <a:off x="457200" y="1928813"/>
            <a:ext cx="8229600" cy="4197350"/>
          </a:xfrm>
        </p:spPr>
        <p:txBody>
          <a:bodyPr/>
          <a:lstStyle/>
          <a:p>
            <a:pPr eaLnBrk="1" hangingPunct="1"/>
            <a:r>
              <a:rPr lang="en-ZA" u="sng" smtClean="0"/>
              <a:t>Alginates</a:t>
            </a:r>
            <a:r>
              <a:rPr lang="en-ZA" smtClean="0"/>
              <a:t> combined with antacids (Gaviscon) increase viscosity of stomach contents or form viscous gel that floats on the surface.</a:t>
            </a:r>
          </a:p>
          <a:p>
            <a:pPr eaLnBrk="1" hangingPunct="1">
              <a:buFont typeface="Arial" charset="0"/>
              <a:buNone/>
            </a:pPr>
            <a:endParaRPr lang="en-ZA" smtClean="0"/>
          </a:p>
          <a:p>
            <a:pPr eaLnBrk="1" hangingPunct="1"/>
            <a:r>
              <a:rPr lang="en-ZA" u="sng" smtClean="0"/>
              <a:t>Metoclopramide</a:t>
            </a:r>
            <a:r>
              <a:rPr lang="en-ZA" smtClean="0"/>
              <a:t>, a prokinetic drug, may improve gastro-oesophageal sphincter function and accelerate gastric emptying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ZA" smtClean="0">
                <a:solidFill>
                  <a:schemeClr val="tx2"/>
                </a:solidFill>
              </a:rPr>
              <a:t>Prokinetic drugs</a:t>
            </a:r>
          </a:p>
        </p:txBody>
      </p:sp>
      <p:sp>
        <p:nvSpPr>
          <p:cNvPr id="35843" name="Content Placeholder 2"/>
          <p:cNvSpPr>
            <a:spLocks noGrp="1"/>
          </p:cNvSpPr>
          <p:nvPr>
            <p:ph idx="1"/>
          </p:nvPr>
        </p:nvSpPr>
        <p:spPr>
          <a:xfrm>
            <a:off x="457200" y="1600200"/>
            <a:ext cx="8229600" cy="4829175"/>
          </a:xfrm>
        </p:spPr>
        <p:txBody>
          <a:bodyPr/>
          <a:lstStyle/>
          <a:p>
            <a:pPr eaLnBrk="1" hangingPunct="1">
              <a:lnSpc>
                <a:spcPct val="80000"/>
              </a:lnSpc>
            </a:pPr>
            <a:r>
              <a:rPr lang="en-ZA" sz="3000" smtClean="0"/>
              <a:t>Metoclopramide: D2-receptor  antagonist</a:t>
            </a:r>
          </a:p>
          <a:p>
            <a:pPr eaLnBrk="1" hangingPunct="1">
              <a:lnSpc>
                <a:spcPct val="80000"/>
              </a:lnSpc>
            </a:pPr>
            <a:r>
              <a:rPr lang="en-ZA" sz="3000" smtClean="0"/>
              <a:t>Accelerate gastric emptying</a:t>
            </a:r>
          </a:p>
          <a:p>
            <a:pPr eaLnBrk="1" hangingPunct="1">
              <a:lnSpc>
                <a:spcPct val="80000"/>
              </a:lnSpc>
            </a:pPr>
            <a:r>
              <a:rPr lang="en-ZA" sz="3000" smtClean="0"/>
              <a:t>Take half hour before meals</a:t>
            </a:r>
          </a:p>
          <a:p>
            <a:pPr eaLnBrk="1" hangingPunct="1">
              <a:lnSpc>
                <a:spcPct val="80000"/>
              </a:lnSpc>
            </a:pPr>
            <a:r>
              <a:rPr lang="en-ZA" sz="3000" smtClean="0"/>
              <a:t>Side effects:</a:t>
            </a:r>
          </a:p>
          <a:p>
            <a:pPr lvl="1" eaLnBrk="1" hangingPunct="1">
              <a:lnSpc>
                <a:spcPct val="80000"/>
              </a:lnSpc>
            </a:pPr>
            <a:r>
              <a:rPr lang="en-ZA" sz="2600" smtClean="0"/>
              <a:t>Disorders of movement</a:t>
            </a:r>
          </a:p>
          <a:p>
            <a:pPr lvl="1" eaLnBrk="1" hangingPunct="1">
              <a:lnSpc>
                <a:spcPct val="80000"/>
              </a:lnSpc>
            </a:pPr>
            <a:r>
              <a:rPr lang="en-ZA" sz="2600" smtClean="0"/>
              <a:t>Fatigue</a:t>
            </a:r>
          </a:p>
          <a:p>
            <a:pPr lvl="1" eaLnBrk="1" hangingPunct="1">
              <a:lnSpc>
                <a:spcPct val="80000"/>
              </a:lnSpc>
            </a:pPr>
            <a:r>
              <a:rPr lang="en-ZA" sz="2600" smtClean="0"/>
              <a:t>Motor restlessness, </a:t>
            </a:r>
          </a:p>
          <a:p>
            <a:pPr lvl="1" eaLnBrk="1" hangingPunct="1">
              <a:lnSpc>
                <a:spcPct val="80000"/>
              </a:lnSpc>
            </a:pPr>
            <a:r>
              <a:rPr lang="en-ZA" sz="2600" smtClean="0"/>
              <a:t>Spasmodic torticollis, </a:t>
            </a:r>
          </a:p>
          <a:p>
            <a:pPr lvl="1" eaLnBrk="1" hangingPunct="1">
              <a:lnSpc>
                <a:spcPct val="80000"/>
              </a:lnSpc>
            </a:pPr>
            <a:r>
              <a:rPr lang="en-ZA" sz="2600" smtClean="0"/>
              <a:t>Occulogyric crisis</a:t>
            </a:r>
          </a:p>
          <a:p>
            <a:pPr lvl="1" eaLnBrk="1" hangingPunct="1">
              <a:lnSpc>
                <a:spcPct val="80000"/>
              </a:lnSpc>
            </a:pPr>
            <a:r>
              <a:rPr lang="en-ZA" sz="2600" smtClean="0"/>
              <a:t>Prolactin release: galactorrhoea, disorders of menstruation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539750" y="600075"/>
            <a:ext cx="8137525" cy="6134100"/>
          </a:xfrm>
          <a:prstGeom prst="rect">
            <a:avLst/>
          </a:prstGeom>
          <a:noFill/>
          <a:ln w="9525">
            <a:noFill/>
            <a:miter lim="800000"/>
            <a:headEnd/>
            <a:tailEnd/>
          </a:ln>
        </p:spPr>
        <p:txBody>
          <a:bodyPr anchor="ctr">
            <a:spAutoFit/>
          </a:bodyPr>
          <a:lstStyle/>
          <a:p>
            <a:pPr algn="ctr"/>
            <a:r>
              <a:rPr lang="en-US"/>
              <a:t>September 9, 2009 — The FDA has approved metoclopramide 5- and 10-mg orally disintegrating tablets (</a:t>
            </a:r>
            <a:r>
              <a:rPr lang="en-US" i="1"/>
              <a:t>Metozolv ODT</a:t>
            </a:r>
            <a:r>
              <a:rPr lang="en-US"/>
              <a:t>, Salix Pharmaceuticals, Ltd) for the relief of symptoms associated with acute and recurrent diabetic gastroparesis in adults and the short-term treatment of adults with symptomatic documented gastroesophageal reflux disease (GERD) who fail to respond to conventional therapy.</a:t>
            </a:r>
          </a:p>
          <a:p>
            <a:pPr algn="ctr"/>
            <a:endParaRPr lang="en-US"/>
          </a:p>
          <a:p>
            <a:pPr algn="ctr"/>
            <a:r>
              <a:rPr lang="en-US"/>
              <a:t>According to a company news release, the new formulation is intended to enhance therapeutic compliance.</a:t>
            </a:r>
          </a:p>
          <a:p>
            <a:pPr algn="ctr"/>
            <a:endParaRPr lang="en-US"/>
          </a:p>
          <a:p>
            <a:pPr algn="ctr"/>
            <a:r>
              <a:rPr lang="en-US"/>
              <a:t>"Patients with diabetic gastroparesis and symptomatic documented GERD may have trouble adhering to treatment because of difficulty swallowing, the need for treatment when they do not have water available, or the need for a portable way to take medication, " noted Ronnie Fass, MD, FACP, FACG, professor of internal medicine at the University of Arizona. "Metozolv ODT, which </a:t>
            </a:r>
            <a:r>
              <a:rPr lang="en-US" u="sng"/>
              <a:t>rapidly melts</a:t>
            </a:r>
            <a:r>
              <a:rPr lang="en-US"/>
              <a:t> on the tongue, gives these patients a new choice that may be more convenient than traditional metoclopramide tablets.“</a:t>
            </a:r>
          </a:p>
          <a:p>
            <a:pPr algn="ctr"/>
            <a:endParaRPr lang="en-US"/>
          </a:p>
          <a:p>
            <a:pPr algn="ctr"/>
            <a:r>
              <a:rPr lang="en-US"/>
              <a:t>Because the risk for </a:t>
            </a:r>
            <a:r>
              <a:rPr lang="en-US" u="sng"/>
              <a:t>tardive dyskinesia</a:t>
            </a:r>
            <a:r>
              <a:rPr lang="en-US"/>
              <a:t> increases with cumulative dose and duration of therapy, metoclopramide is indicated for short-term use only (4 – 12 weeks). Although there is no known treatment for the disorder, symptoms may lessen or resolve with discontinuation of therapy.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539750" y="1090613"/>
            <a:ext cx="7848600" cy="4668837"/>
          </a:xfrm>
          <a:prstGeom prst="rect">
            <a:avLst/>
          </a:prstGeom>
          <a:noFill/>
          <a:ln w="9525">
            <a:noFill/>
            <a:miter lim="800000"/>
            <a:headEnd/>
            <a:tailEnd/>
          </a:ln>
        </p:spPr>
        <p:txBody>
          <a:bodyPr lIns="0" tIns="0" rIns="0" bIns="0" anchor="ctr">
            <a:spAutoFit/>
          </a:bodyPr>
          <a:lstStyle/>
          <a:p>
            <a:pPr algn="ctr"/>
            <a:r>
              <a:rPr lang="en-US" b="1"/>
              <a:t>Novel and Emerging Medical Therapies for GERD</a:t>
            </a:r>
          </a:p>
          <a:p>
            <a:pPr algn="ctr"/>
            <a:r>
              <a:rPr lang="en-US"/>
              <a:t>Strategies for improving the efficacy of the current generation of PPIs may include increasing dosing flexibility, extending the duration of effect to better control nighttime symptoms, improving interindividual variability, and improving the speed of onset of action. It may be possible to modify current PPI therapies in order to enhance their effectiveness by using techniques such as nonenteric coating and alkaline-buffering, side-chain modification to extend half-life, chiral modifications, and extended-release preparations.</a:t>
            </a:r>
          </a:p>
          <a:p>
            <a:pPr algn="ctr"/>
            <a:r>
              <a:rPr lang="en-US"/>
              <a:t>Several new therapies for GERD have been developed and are in various stages of approval and development. These include new acid inhibitors, reflux inhibitors, and prokinetics. New acid inhibitors include immediate-release PPIs (IR-omeprazole), longer-acting PPIs such as dexlansoprazole MR (modified release), ilaprazole,* and tenatoprazole;* potassium-competitive acid blockers (P-CABs); and long-acting H2RAs. Reflux inhibitors currently under investigation include gamma-aminobutyric acid (GABA)Β receptor agonists* and metabotropic glutamate receptor 5 (mGluR5) antagonists.*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ZA" smtClean="0"/>
              <a:t>Acute Epiglottitis 1799</a:t>
            </a:r>
          </a:p>
        </p:txBody>
      </p:sp>
      <p:pic>
        <p:nvPicPr>
          <p:cNvPr id="38915" name="Content Placeholder 3" descr="George_Washington_dollar.jpg"/>
          <p:cNvPicPr>
            <a:picLocks noGrp="1" noChangeAspect="1"/>
          </p:cNvPicPr>
          <p:nvPr>
            <p:ph idx="1"/>
          </p:nvPr>
        </p:nvPicPr>
        <p:blipFill>
          <a:blip r:embed="rId3"/>
          <a:srcRect/>
          <a:stretch>
            <a:fillRect/>
          </a:stretch>
        </p:blipFill>
        <p:spPr>
          <a:xfrm>
            <a:off x="2357438" y="1352550"/>
            <a:ext cx="4714875" cy="534511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ZA" smtClean="0"/>
              <a:t>Acute epiglottitis</a:t>
            </a:r>
          </a:p>
        </p:txBody>
      </p:sp>
      <p:pic>
        <p:nvPicPr>
          <p:cNvPr id="39939" name="Picture 2" descr="acute epiglottitis.jpg"/>
          <p:cNvPicPr>
            <a:picLocks noChangeAspect="1"/>
          </p:cNvPicPr>
          <p:nvPr/>
        </p:nvPicPr>
        <p:blipFill>
          <a:blip r:embed="rId2"/>
          <a:srcRect/>
          <a:stretch>
            <a:fillRect/>
          </a:stretch>
        </p:blipFill>
        <p:spPr bwMode="auto">
          <a:xfrm>
            <a:off x="2643188" y="1571625"/>
            <a:ext cx="3929062" cy="479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ZA" smtClean="0">
                <a:solidFill>
                  <a:schemeClr val="tx2"/>
                </a:solidFill>
              </a:rPr>
              <a:t>6.  Acute epiglottitis</a:t>
            </a:r>
          </a:p>
        </p:txBody>
      </p:sp>
      <p:sp>
        <p:nvSpPr>
          <p:cNvPr id="40963" name="Content Placeholder 2"/>
          <p:cNvSpPr>
            <a:spLocks noGrp="1"/>
          </p:cNvSpPr>
          <p:nvPr>
            <p:ph idx="1"/>
          </p:nvPr>
        </p:nvSpPr>
        <p:spPr>
          <a:xfrm>
            <a:off x="179388" y="1600200"/>
            <a:ext cx="8964612" cy="5114925"/>
          </a:xfrm>
        </p:spPr>
        <p:txBody>
          <a:bodyPr/>
          <a:lstStyle/>
          <a:p>
            <a:pPr eaLnBrk="1" hangingPunct="1">
              <a:lnSpc>
                <a:spcPct val="80000"/>
              </a:lnSpc>
            </a:pPr>
            <a:r>
              <a:rPr lang="en-ZA" sz="2000" smtClean="0"/>
              <a:t>Medical emergency (complete respiratory obstruction)</a:t>
            </a:r>
          </a:p>
          <a:p>
            <a:pPr eaLnBrk="1" hangingPunct="1">
              <a:lnSpc>
                <a:spcPct val="80000"/>
              </a:lnSpc>
            </a:pPr>
            <a:r>
              <a:rPr lang="en-ZA" sz="2000" smtClean="0"/>
              <a:t>Diagnose by laryngoscopy – cherry red, swollen epiglottis</a:t>
            </a:r>
          </a:p>
          <a:p>
            <a:pPr eaLnBrk="1" hangingPunct="1">
              <a:lnSpc>
                <a:spcPct val="80000"/>
              </a:lnSpc>
            </a:pPr>
            <a:r>
              <a:rPr lang="en-ZA" sz="2000" smtClean="0"/>
              <a:t>Consider elective intubation</a:t>
            </a:r>
          </a:p>
          <a:p>
            <a:pPr eaLnBrk="1" hangingPunct="1">
              <a:lnSpc>
                <a:spcPct val="80000"/>
              </a:lnSpc>
              <a:buFont typeface="Arial" charset="0"/>
              <a:buNone/>
            </a:pPr>
            <a:endParaRPr lang="en-ZA" sz="2000" smtClean="0"/>
          </a:p>
          <a:p>
            <a:pPr eaLnBrk="1" hangingPunct="1">
              <a:lnSpc>
                <a:spcPct val="80000"/>
              </a:lnSpc>
            </a:pPr>
            <a:r>
              <a:rPr lang="en-ZA" sz="2000" smtClean="0"/>
              <a:t>Blood culture: </a:t>
            </a:r>
          </a:p>
          <a:p>
            <a:pPr lvl="1" eaLnBrk="1" hangingPunct="1">
              <a:lnSpc>
                <a:spcPct val="80000"/>
              </a:lnSpc>
            </a:pPr>
            <a:r>
              <a:rPr lang="en-ZA" sz="2000" b="1" i="1" smtClean="0"/>
              <a:t>H. Influenzae type B </a:t>
            </a:r>
            <a:r>
              <a:rPr lang="en-ZA" sz="2000" smtClean="0"/>
              <a:t>(resistant) </a:t>
            </a:r>
            <a:r>
              <a:rPr lang="en-ZA" sz="2000" b="1" i="1" smtClean="0"/>
              <a:t>, </a:t>
            </a:r>
          </a:p>
          <a:p>
            <a:pPr lvl="1" eaLnBrk="1" hangingPunct="1">
              <a:lnSpc>
                <a:spcPct val="80000"/>
              </a:lnSpc>
            </a:pPr>
            <a:r>
              <a:rPr lang="en-ZA" sz="2000" i="1" smtClean="0"/>
              <a:t>S. pneumoniae, </a:t>
            </a:r>
          </a:p>
          <a:p>
            <a:pPr lvl="1" eaLnBrk="1" hangingPunct="1">
              <a:lnSpc>
                <a:spcPct val="80000"/>
              </a:lnSpc>
            </a:pPr>
            <a:r>
              <a:rPr lang="en-ZA" sz="2000" i="1" smtClean="0"/>
              <a:t>S.  Pyogenes</a:t>
            </a:r>
          </a:p>
          <a:p>
            <a:pPr lvl="1" eaLnBrk="1" hangingPunct="1">
              <a:lnSpc>
                <a:spcPct val="80000"/>
              </a:lnSpc>
              <a:buFont typeface="Arial" charset="0"/>
              <a:buNone/>
            </a:pPr>
            <a:endParaRPr lang="en-ZA" sz="2000" i="1" smtClean="0"/>
          </a:p>
          <a:p>
            <a:pPr eaLnBrk="1" hangingPunct="1">
              <a:lnSpc>
                <a:spcPct val="80000"/>
              </a:lnSpc>
              <a:buFont typeface="Arial" charset="0"/>
              <a:buNone/>
            </a:pPr>
            <a:r>
              <a:rPr lang="en-ZA" sz="2000" u="sng" smtClean="0"/>
              <a:t>Rx: </a:t>
            </a:r>
          </a:p>
          <a:p>
            <a:pPr eaLnBrk="1" hangingPunct="1">
              <a:lnSpc>
                <a:spcPct val="80000"/>
              </a:lnSpc>
            </a:pPr>
            <a:r>
              <a:rPr lang="en-ZA" sz="2000" smtClean="0"/>
              <a:t>First line:</a:t>
            </a:r>
          </a:p>
          <a:p>
            <a:pPr lvl="1" eaLnBrk="1" hangingPunct="1">
              <a:lnSpc>
                <a:spcPct val="80000"/>
              </a:lnSpc>
            </a:pPr>
            <a:r>
              <a:rPr lang="en-ZA" sz="2000" smtClean="0"/>
              <a:t>Amoxicillin or Co-Amoxiclav (Augmentin) </a:t>
            </a:r>
          </a:p>
          <a:p>
            <a:pPr eaLnBrk="1" hangingPunct="1">
              <a:lnSpc>
                <a:spcPct val="80000"/>
              </a:lnSpc>
            </a:pPr>
            <a:r>
              <a:rPr lang="en-ZA" sz="2000" smtClean="0"/>
              <a:t>Resistance:</a:t>
            </a:r>
          </a:p>
          <a:p>
            <a:pPr lvl="1" eaLnBrk="1" hangingPunct="1">
              <a:lnSpc>
                <a:spcPct val="80000"/>
              </a:lnSpc>
            </a:pPr>
            <a:r>
              <a:rPr lang="en-ZA" sz="2000" smtClean="0"/>
              <a:t>Chloramphenicol i.v</a:t>
            </a:r>
          </a:p>
          <a:p>
            <a:pPr lvl="1" eaLnBrk="1" hangingPunct="1">
              <a:lnSpc>
                <a:spcPct val="80000"/>
              </a:lnSpc>
            </a:pPr>
            <a:r>
              <a:rPr lang="en-ZA" sz="2000" smtClean="0"/>
              <a:t>Second or third generation cephalosporin (Ceftriaxone, Cefuroxime)  i.v</a:t>
            </a:r>
          </a:p>
          <a:p>
            <a:pPr lvl="1" eaLnBrk="1" hangingPunct="1">
              <a:lnSpc>
                <a:spcPct val="80000"/>
              </a:lnSpc>
              <a:buFont typeface="Arial" charset="0"/>
              <a:buNone/>
            </a:pPr>
            <a:endParaRPr lang="en-ZA" sz="2000" smtClean="0"/>
          </a:p>
          <a:p>
            <a:pPr eaLnBrk="1" hangingPunct="1">
              <a:lnSpc>
                <a:spcPct val="80000"/>
              </a:lnSpc>
            </a:pPr>
            <a:endParaRPr lang="en-ZA" sz="2500" smtClean="0"/>
          </a:p>
          <a:p>
            <a:pPr eaLnBrk="1" hangingPunct="1">
              <a:lnSpc>
                <a:spcPct val="80000"/>
              </a:lnSpc>
              <a:buFont typeface="Arial" charset="0"/>
              <a:buNone/>
            </a:pPr>
            <a:endParaRPr lang="en-ZA" sz="25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ZA" smtClean="0"/>
              <a:t>Acute tonsillitis</a:t>
            </a:r>
          </a:p>
        </p:txBody>
      </p:sp>
      <p:pic>
        <p:nvPicPr>
          <p:cNvPr id="5123" name="Content Placeholder 3" descr="190px-Tonsillitis.jpg"/>
          <p:cNvPicPr>
            <a:picLocks noGrp="1" noChangeAspect="1"/>
          </p:cNvPicPr>
          <p:nvPr>
            <p:ph idx="1"/>
          </p:nvPr>
        </p:nvPicPr>
        <p:blipFill>
          <a:blip r:embed="rId2"/>
          <a:srcRect/>
          <a:stretch>
            <a:fillRect/>
          </a:stretch>
        </p:blipFill>
        <p:spPr>
          <a:xfrm>
            <a:off x="2036763" y="1928813"/>
            <a:ext cx="5321300" cy="406082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ZA" smtClean="0">
                <a:solidFill>
                  <a:schemeClr val="tx2"/>
                </a:solidFill>
              </a:rPr>
              <a:t>Chloramphenicol nuggets</a:t>
            </a:r>
          </a:p>
        </p:txBody>
      </p:sp>
      <p:sp>
        <p:nvSpPr>
          <p:cNvPr id="3" name="Content Placeholder 2"/>
          <p:cNvSpPr>
            <a:spLocks noGrp="1"/>
          </p:cNvSpPr>
          <p:nvPr>
            <p:ph idx="1"/>
          </p:nvPr>
        </p:nvSpPr>
        <p:spPr>
          <a:xfrm>
            <a:off x="457200" y="1857375"/>
            <a:ext cx="8229600" cy="4268788"/>
          </a:xfrm>
        </p:spPr>
        <p:txBody>
          <a:bodyPr rtlCol="0">
            <a:normAutofit fontScale="92500" lnSpcReduction="10000"/>
          </a:bodyPr>
          <a:lstStyle/>
          <a:p>
            <a:pPr eaLnBrk="1" fontAlgn="auto" hangingPunct="1">
              <a:spcAft>
                <a:spcPts val="0"/>
              </a:spcAft>
              <a:buFont typeface="Arial" pitchFamily="34" charset="0"/>
              <a:buChar char="•"/>
              <a:defRPr/>
            </a:pPr>
            <a:r>
              <a:rPr lang="en-ZA" dirty="0" smtClean="0"/>
              <a:t>For serious infections where benefits of drug outweigh uncommon but serious haematological toxicity</a:t>
            </a:r>
          </a:p>
          <a:p>
            <a:pPr eaLnBrk="1" fontAlgn="auto" hangingPunct="1">
              <a:spcAft>
                <a:spcPts val="0"/>
              </a:spcAft>
              <a:buFont typeface="Arial" pitchFamily="34" charset="0"/>
              <a:buChar char="•"/>
              <a:defRPr/>
            </a:pPr>
            <a:r>
              <a:rPr lang="en-ZA" dirty="0" smtClean="0"/>
              <a:t>Gram positives and negatives incl. resistant </a:t>
            </a:r>
          </a:p>
          <a:p>
            <a:pPr eaLnBrk="1" fontAlgn="auto" hangingPunct="1">
              <a:spcAft>
                <a:spcPts val="0"/>
              </a:spcAft>
              <a:buFont typeface="Arial" pitchFamily="34" charset="0"/>
              <a:buNone/>
              <a:defRPr/>
            </a:pPr>
            <a:r>
              <a:rPr lang="en-ZA" dirty="0" smtClean="0"/>
              <a:t>	</a:t>
            </a:r>
            <a:r>
              <a:rPr lang="en-ZA" i="1" dirty="0" smtClean="0"/>
              <a:t>H. influenzae</a:t>
            </a:r>
          </a:p>
          <a:p>
            <a:pPr eaLnBrk="1" fontAlgn="auto" hangingPunct="1">
              <a:spcAft>
                <a:spcPts val="0"/>
              </a:spcAft>
              <a:buFont typeface="Arial" pitchFamily="34" charset="0"/>
              <a:buChar char="•"/>
              <a:defRPr/>
            </a:pPr>
            <a:r>
              <a:rPr lang="en-ZA" dirty="0" smtClean="0"/>
              <a:t>Inhibits bacterial protein synthesis (ribosomal 50S subunit)</a:t>
            </a:r>
          </a:p>
          <a:p>
            <a:pPr eaLnBrk="1" fontAlgn="auto" hangingPunct="1">
              <a:spcAft>
                <a:spcPts val="0"/>
              </a:spcAft>
              <a:buFont typeface="Arial" pitchFamily="34" charset="0"/>
              <a:buChar char="•"/>
              <a:defRPr/>
            </a:pPr>
            <a:r>
              <a:rPr lang="en-ZA" dirty="0" smtClean="0"/>
              <a:t>Aplastic anaemia</a:t>
            </a:r>
          </a:p>
          <a:p>
            <a:pPr eaLnBrk="1" fontAlgn="auto" hangingPunct="1">
              <a:spcAft>
                <a:spcPts val="0"/>
              </a:spcAft>
              <a:buFont typeface="Arial" pitchFamily="34" charset="0"/>
              <a:buChar char="•"/>
              <a:defRPr/>
            </a:pPr>
            <a:r>
              <a:rPr lang="en-ZA" dirty="0" smtClean="0"/>
              <a:t>Grey baby Syndrome</a:t>
            </a:r>
            <a:endParaRPr lang="en-Z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ZA" smtClean="0">
                <a:solidFill>
                  <a:schemeClr val="tx2"/>
                </a:solidFill>
              </a:rPr>
              <a:t>More Chloramphenicol nuggets</a:t>
            </a:r>
          </a:p>
        </p:txBody>
      </p:sp>
      <p:sp>
        <p:nvSpPr>
          <p:cNvPr id="43011" name="Content Placeholder 2"/>
          <p:cNvSpPr>
            <a:spLocks noGrp="1"/>
          </p:cNvSpPr>
          <p:nvPr>
            <p:ph idx="1"/>
          </p:nvPr>
        </p:nvSpPr>
        <p:spPr>
          <a:xfrm>
            <a:off x="457200" y="1857375"/>
            <a:ext cx="8435975" cy="3714750"/>
          </a:xfrm>
        </p:spPr>
        <p:txBody>
          <a:bodyPr/>
          <a:lstStyle/>
          <a:p>
            <a:pPr eaLnBrk="1" hangingPunct="1"/>
            <a:r>
              <a:rPr lang="en-ZA" smtClean="0"/>
              <a:t>Given i.v for acute epiglottitis (usually oral )</a:t>
            </a:r>
          </a:p>
          <a:p>
            <a:pPr eaLnBrk="1" hangingPunct="1"/>
            <a:r>
              <a:rPr lang="en-ZA" smtClean="0"/>
              <a:t>Widely distributed, incl. in CSF</a:t>
            </a:r>
          </a:p>
          <a:p>
            <a:pPr eaLnBrk="1" hangingPunct="1"/>
            <a:r>
              <a:rPr lang="en-ZA" smtClean="0"/>
              <a:t>Low protein binding</a:t>
            </a:r>
          </a:p>
          <a:p>
            <a:pPr eaLnBrk="1" hangingPunct="1"/>
            <a:r>
              <a:rPr lang="en-ZA" smtClean="0"/>
              <a:t>Mainly metabolised in liver</a:t>
            </a:r>
          </a:p>
          <a:p>
            <a:pPr eaLnBrk="1" hangingPunct="1"/>
            <a:r>
              <a:rPr lang="en-ZA" smtClean="0"/>
              <a:t>10% excreted unchanged in urine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ZA" sz="4000" smtClean="0">
                <a:solidFill>
                  <a:schemeClr val="tx2"/>
                </a:solidFill>
              </a:rPr>
              <a:t>Chloramphenicol - Adverse effects</a:t>
            </a:r>
          </a:p>
        </p:txBody>
      </p:sp>
      <p:sp>
        <p:nvSpPr>
          <p:cNvPr id="44035" name="Content Placeholder 2"/>
          <p:cNvSpPr>
            <a:spLocks noGrp="1"/>
          </p:cNvSpPr>
          <p:nvPr>
            <p:ph idx="1"/>
          </p:nvPr>
        </p:nvSpPr>
        <p:spPr>
          <a:xfrm>
            <a:off x="457200" y="1357313"/>
            <a:ext cx="8229600" cy="4768850"/>
          </a:xfrm>
        </p:spPr>
        <p:txBody>
          <a:bodyPr/>
          <a:lstStyle/>
          <a:p>
            <a:pPr eaLnBrk="1" hangingPunct="1"/>
            <a:r>
              <a:rPr lang="en-ZA" u="sng" smtClean="0"/>
              <a:t>Aplastic anaemia: </a:t>
            </a:r>
            <a:r>
              <a:rPr lang="en-ZA" smtClean="0"/>
              <a:t>severe, idiosyncratic depression of bone marrow</a:t>
            </a:r>
          </a:p>
          <a:p>
            <a:pPr eaLnBrk="1" hangingPunct="1"/>
            <a:r>
              <a:rPr lang="en-ZA" u="sng" smtClean="0"/>
              <a:t>Grey baby syndrome: </a:t>
            </a:r>
            <a:r>
              <a:rPr lang="en-ZA" smtClean="0"/>
              <a:t>inadequate inactivation and excretion by newborn.</a:t>
            </a:r>
          </a:p>
          <a:p>
            <a:pPr lvl="1" eaLnBrk="1" hangingPunct="1"/>
            <a:r>
              <a:rPr lang="en-ZA" smtClean="0"/>
              <a:t>Flaccidity</a:t>
            </a:r>
          </a:p>
          <a:p>
            <a:pPr lvl="1" eaLnBrk="1" hangingPunct="1"/>
            <a:r>
              <a:rPr lang="en-ZA" smtClean="0"/>
              <a:t>Vomiting</a:t>
            </a:r>
          </a:p>
          <a:p>
            <a:pPr lvl="1" eaLnBrk="1" hangingPunct="1"/>
            <a:r>
              <a:rPr lang="en-ZA" smtClean="0"/>
              <a:t>Diarrhoea</a:t>
            </a:r>
          </a:p>
          <a:p>
            <a:pPr lvl="1" eaLnBrk="1" hangingPunct="1"/>
            <a:r>
              <a:rPr lang="en-ZA" smtClean="0"/>
              <a:t>Ashen baby</a:t>
            </a:r>
          </a:p>
          <a:p>
            <a:pPr lvl="1" eaLnBrk="1" hangingPunct="1"/>
            <a:r>
              <a:rPr lang="en-ZA" smtClean="0"/>
              <a:t>40% mortality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ZA" smtClean="0"/>
              <a:t>Parenteral Cephalosporins</a:t>
            </a:r>
          </a:p>
        </p:txBody>
      </p:sp>
      <p:sp>
        <p:nvSpPr>
          <p:cNvPr id="3" name="Content Placeholder 2"/>
          <p:cNvSpPr>
            <a:spLocks noGrp="1"/>
          </p:cNvSpPr>
          <p:nvPr>
            <p:ph idx="1"/>
          </p:nvPr>
        </p:nvSpPr>
        <p:spPr/>
        <p:txBody>
          <a:bodyPr>
            <a:normAutofit lnSpcReduction="10000"/>
          </a:bodyPr>
          <a:lstStyle/>
          <a:p>
            <a:pPr eaLnBrk="1" hangingPunct="1">
              <a:lnSpc>
                <a:spcPct val="80000"/>
              </a:lnSpc>
              <a:buFont typeface="Arial" charset="0"/>
              <a:buNone/>
              <a:defRPr/>
            </a:pPr>
            <a:r>
              <a:rPr lang="en-ZA" sz="3000" smtClean="0">
                <a:solidFill>
                  <a:schemeClr val="tx2"/>
                </a:solidFill>
              </a:rPr>
              <a:t>First generation</a:t>
            </a:r>
          </a:p>
          <a:p>
            <a:pPr eaLnBrk="1" hangingPunct="1">
              <a:lnSpc>
                <a:spcPct val="80000"/>
              </a:lnSpc>
              <a:defRPr/>
            </a:pPr>
            <a:r>
              <a:rPr lang="en-ZA" sz="3000" smtClean="0"/>
              <a:t>Cephalothin</a:t>
            </a:r>
          </a:p>
          <a:p>
            <a:pPr eaLnBrk="1" hangingPunct="1">
              <a:lnSpc>
                <a:spcPct val="80000"/>
              </a:lnSpc>
              <a:defRPr/>
            </a:pPr>
            <a:r>
              <a:rPr lang="en-ZA" sz="3000" smtClean="0"/>
              <a:t>Cefazolin: </a:t>
            </a:r>
            <a:r>
              <a:rPr lang="en-ZA" sz="3000" i="1" smtClean="0"/>
              <a:t>Staph</a:t>
            </a:r>
          </a:p>
          <a:p>
            <a:pPr eaLnBrk="1" hangingPunct="1">
              <a:lnSpc>
                <a:spcPct val="80000"/>
              </a:lnSpc>
              <a:buFont typeface="Arial" charset="0"/>
              <a:buNone/>
              <a:defRPr/>
            </a:pPr>
            <a:endParaRPr lang="en-ZA" sz="3000" i="1" smtClean="0"/>
          </a:p>
          <a:p>
            <a:pPr eaLnBrk="1" hangingPunct="1">
              <a:lnSpc>
                <a:spcPct val="80000"/>
              </a:lnSpc>
              <a:buFont typeface="Arial" charset="0"/>
              <a:buNone/>
              <a:defRPr/>
            </a:pPr>
            <a:r>
              <a:rPr lang="en-ZA" sz="3000" smtClean="0">
                <a:solidFill>
                  <a:schemeClr val="tx2"/>
                </a:solidFill>
              </a:rPr>
              <a:t>Second generation</a:t>
            </a:r>
          </a:p>
          <a:p>
            <a:pPr eaLnBrk="1" hangingPunct="1">
              <a:lnSpc>
                <a:spcPct val="80000"/>
              </a:lnSpc>
              <a:defRPr/>
            </a:pPr>
            <a:r>
              <a:rPr lang="en-ZA" sz="3000" u="sng" smtClean="0"/>
              <a:t>Cefuroxime: </a:t>
            </a:r>
          </a:p>
          <a:p>
            <a:pPr lvl="1" eaLnBrk="1" hangingPunct="1">
              <a:lnSpc>
                <a:spcPct val="80000"/>
              </a:lnSpc>
              <a:defRPr/>
            </a:pPr>
            <a:r>
              <a:rPr lang="en-ZA" sz="2600" i="1" smtClean="0"/>
              <a:t>H.influenzae, </a:t>
            </a:r>
          </a:p>
          <a:p>
            <a:pPr lvl="1" eaLnBrk="1" hangingPunct="1">
              <a:lnSpc>
                <a:spcPct val="80000"/>
              </a:lnSpc>
              <a:defRPr/>
            </a:pPr>
            <a:r>
              <a:rPr lang="en-ZA" sz="2600" i="1" smtClean="0"/>
              <a:t>N. Gonorrhoea,</a:t>
            </a:r>
          </a:p>
          <a:p>
            <a:pPr lvl="1" eaLnBrk="1" hangingPunct="1">
              <a:lnSpc>
                <a:spcPct val="80000"/>
              </a:lnSpc>
              <a:defRPr/>
            </a:pPr>
            <a:r>
              <a:rPr lang="en-ZA" sz="2600" i="1" smtClean="0"/>
              <a:t>S. Pneumoniae (</a:t>
            </a:r>
            <a:r>
              <a:rPr lang="en-ZA" sz="2600" smtClean="0"/>
              <a:t>resp. infections)</a:t>
            </a:r>
          </a:p>
          <a:p>
            <a:pPr eaLnBrk="1" hangingPunct="1">
              <a:lnSpc>
                <a:spcPct val="80000"/>
              </a:lnSpc>
              <a:defRPr/>
            </a:pPr>
            <a:r>
              <a:rPr lang="en-ZA" sz="3000" smtClean="0"/>
              <a:t>Cefoxitin: </a:t>
            </a:r>
          </a:p>
          <a:p>
            <a:pPr lvl="1" eaLnBrk="1" hangingPunct="1">
              <a:lnSpc>
                <a:spcPct val="80000"/>
              </a:lnSpc>
              <a:defRPr/>
            </a:pPr>
            <a:r>
              <a:rPr lang="en-ZA" sz="2600" i="1" smtClean="0"/>
              <a:t>B. fragilis</a:t>
            </a:r>
            <a:r>
              <a:rPr lang="en-ZA" sz="2600" smtClean="0"/>
              <a:t> (anaerobes)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ZA" smtClean="0"/>
              <a:t>Parenteral Cephalosporins</a:t>
            </a:r>
          </a:p>
        </p:txBody>
      </p:sp>
      <p:sp>
        <p:nvSpPr>
          <p:cNvPr id="3" name="Content Placeholder 2"/>
          <p:cNvSpPr>
            <a:spLocks noGrp="1"/>
          </p:cNvSpPr>
          <p:nvPr>
            <p:ph idx="1"/>
          </p:nvPr>
        </p:nvSpPr>
        <p:spPr>
          <a:xfrm>
            <a:off x="457200" y="1600200"/>
            <a:ext cx="8229600" cy="4900613"/>
          </a:xfrm>
        </p:spPr>
        <p:txBody>
          <a:bodyPr rtlCol="0">
            <a:normAutofit fontScale="92500" lnSpcReduction="20000"/>
          </a:bodyPr>
          <a:lstStyle/>
          <a:p>
            <a:pPr eaLnBrk="1" fontAlgn="auto" hangingPunct="1">
              <a:spcAft>
                <a:spcPts val="0"/>
              </a:spcAft>
              <a:buFont typeface="Arial" pitchFamily="34" charset="0"/>
              <a:buNone/>
              <a:defRPr/>
            </a:pPr>
            <a:r>
              <a:rPr lang="en-ZA" dirty="0" smtClean="0">
                <a:solidFill>
                  <a:schemeClr val="tx2"/>
                </a:solidFill>
              </a:rPr>
              <a:t>Third generation</a:t>
            </a:r>
            <a:endParaRPr lang="en-ZA" dirty="0" smtClean="0"/>
          </a:p>
          <a:p>
            <a:pPr eaLnBrk="1" fontAlgn="auto" hangingPunct="1">
              <a:spcAft>
                <a:spcPts val="0"/>
              </a:spcAft>
              <a:buFont typeface="Arial" pitchFamily="34" charset="0"/>
              <a:buChar char="•"/>
              <a:defRPr/>
            </a:pPr>
            <a:r>
              <a:rPr lang="en-ZA" dirty="0" err="1" smtClean="0"/>
              <a:t>Ceftazidime</a:t>
            </a:r>
            <a:r>
              <a:rPr lang="en-ZA" dirty="0" smtClean="0"/>
              <a:t>: </a:t>
            </a:r>
            <a:r>
              <a:rPr lang="en-ZA" i="1" dirty="0" err="1" smtClean="0"/>
              <a:t>Ps.Aeruginosa</a:t>
            </a:r>
            <a:endParaRPr lang="en-ZA" i="1" dirty="0" smtClean="0"/>
          </a:p>
          <a:p>
            <a:pPr eaLnBrk="1" fontAlgn="auto" hangingPunct="1">
              <a:spcAft>
                <a:spcPts val="0"/>
              </a:spcAft>
              <a:buFont typeface="Arial" pitchFamily="34" charset="0"/>
              <a:buChar char="•"/>
              <a:defRPr/>
            </a:pPr>
            <a:r>
              <a:rPr lang="en-ZA" dirty="0" err="1" smtClean="0"/>
              <a:t>Cefotaxime</a:t>
            </a:r>
            <a:r>
              <a:rPr lang="en-ZA" dirty="0" smtClean="0"/>
              <a:t>: gram negative bacillary meningitis</a:t>
            </a:r>
          </a:p>
          <a:p>
            <a:pPr eaLnBrk="1" fontAlgn="auto" hangingPunct="1">
              <a:spcAft>
                <a:spcPts val="0"/>
              </a:spcAft>
              <a:buFont typeface="Arial" pitchFamily="34" charset="0"/>
              <a:buChar char="•"/>
              <a:defRPr/>
            </a:pPr>
            <a:r>
              <a:rPr lang="en-ZA" u="sng" dirty="0" smtClean="0"/>
              <a:t>Ceftriaxone:</a:t>
            </a:r>
            <a:r>
              <a:rPr lang="en-ZA" dirty="0" smtClean="0"/>
              <a:t> meningitis, plasma bound, long half life, </a:t>
            </a:r>
            <a:r>
              <a:rPr lang="en-ZA" i="1" dirty="0" smtClean="0"/>
              <a:t>H. Influenzae</a:t>
            </a:r>
          </a:p>
          <a:p>
            <a:pPr eaLnBrk="1" fontAlgn="auto" hangingPunct="1">
              <a:spcAft>
                <a:spcPts val="0"/>
              </a:spcAft>
              <a:buFont typeface="Arial" pitchFamily="34" charset="0"/>
              <a:buChar char="•"/>
              <a:defRPr/>
            </a:pPr>
            <a:r>
              <a:rPr lang="en-ZA" dirty="0" err="1" smtClean="0"/>
              <a:t>Cefepime</a:t>
            </a:r>
            <a:r>
              <a:rPr lang="en-ZA" dirty="0" smtClean="0"/>
              <a:t>: methicillin sensitive </a:t>
            </a:r>
            <a:r>
              <a:rPr lang="en-ZA" i="1" dirty="0" smtClean="0"/>
              <a:t>Staph</a:t>
            </a:r>
          </a:p>
          <a:p>
            <a:pPr eaLnBrk="1" fontAlgn="auto" hangingPunct="1">
              <a:spcAft>
                <a:spcPts val="0"/>
              </a:spcAft>
              <a:buFont typeface="Arial" pitchFamily="34" charset="0"/>
              <a:buChar char="•"/>
              <a:defRPr/>
            </a:pPr>
            <a:r>
              <a:rPr lang="en-ZA" dirty="0" err="1" smtClean="0"/>
              <a:t>Cefpirome</a:t>
            </a:r>
            <a:r>
              <a:rPr lang="en-ZA" dirty="0" smtClean="0"/>
              <a:t>: similar</a:t>
            </a:r>
          </a:p>
          <a:p>
            <a:pPr lvl="1" eaLnBrk="1" fontAlgn="auto" hangingPunct="1">
              <a:spcAft>
                <a:spcPts val="0"/>
              </a:spcAft>
              <a:buFont typeface="Arial" pitchFamily="34" charset="0"/>
              <a:buChar char="–"/>
              <a:defRPr/>
            </a:pPr>
            <a:r>
              <a:rPr lang="en-ZA" dirty="0" smtClean="0"/>
              <a:t>Enterobacteriaceae, </a:t>
            </a:r>
          </a:p>
          <a:p>
            <a:pPr lvl="1" eaLnBrk="1" fontAlgn="auto" hangingPunct="1">
              <a:spcAft>
                <a:spcPts val="0"/>
              </a:spcAft>
              <a:buFont typeface="Arial" pitchFamily="34" charset="0"/>
              <a:buChar char="–"/>
              <a:defRPr/>
            </a:pPr>
            <a:r>
              <a:rPr lang="en-ZA" dirty="0" smtClean="0"/>
              <a:t>Pseudomonas, 		</a:t>
            </a:r>
          </a:p>
          <a:p>
            <a:pPr lvl="1" eaLnBrk="1" fontAlgn="auto" hangingPunct="1">
              <a:spcAft>
                <a:spcPts val="0"/>
              </a:spcAft>
              <a:buFont typeface="Arial" pitchFamily="34" charset="0"/>
              <a:buChar char="–"/>
              <a:defRPr/>
            </a:pPr>
            <a:r>
              <a:rPr lang="en-ZA" dirty="0" err="1" smtClean="0"/>
              <a:t>H.influenzae</a:t>
            </a:r>
            <a:r>
              <a:rPr lang="en-ZA" dirty="0" smtClean="0"/>
              <a:t>, </a:t>
            </a:r>
          </a:p>
          <a:p>
            <a:pPr lvl="1" eaLnBrk="1" fontAlgn="auto" hangingPunct="1">
              <a:spcAft>
                <a:spcPts val="0"/>
              </a:spcAft>
              <a:buFont typeface="Arial" pitchFamily="34" charset="0"/>
              <a:buChar char="–"/>
              <a:defRPr/>
            </a:pPr>
            <a:r>
              <a:rPr lang="en-ZA" dirty="0" smtClean="0"/>
              <a:t>N. gonorrhoeae</a:t>
            </a:r>
          </a:p>
          <a:p>
            <a:pPr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None/>
              <a:defRPr/>
            </a:pPr>
            <a:endParaRPr lang="en-ZA" dirty="0" smtClean="0">
              <a:solidFill>
                <a:schemeClr val="tx2"/>
              </a:solidFill>
            </a:endParaRPr>
          </a:p>
          <a:p>
            <a:pPr eaLnBrk="1" fontAlgn="auto" hangingPunct="1">
              <a:spcAft>
                <a:spcPts val="0"/>
              </a:spcAft>
              <a:buFont typeface="Arial" pitchFamily="34" charset="0"/>
              <a:buNone/>
              <a:defRPr/>
            </a:pPr>
            <a:endParaRPr lang="en-Z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solidFill>
                  <a:schemeClr val="tx2"/>
                </a:solidFill>
              </a:rPr>
              <a:t>Pharmacokinetics of Cephalosporins</a:t>
            </a:r>
            <a:endParaRPr lang="en-ZA" dirty="0">
              <a:solidFill>
                <a:schemeClr val="tx2"/>
              </a:solidFill>
            </a:endParaRPr>
          </a:p>
        </p:txBody>
      </p:sp>
      <p:sp>
        <p:nvSpPr>
          <p:cNvPr id="47107" name="Content Placeholder 2"/>
          <p:cNvSpPr>
            <a:spLocks noGrp="1"/>
          </p:cNvSpPr>
          <p:nvPr>
            <p:ph idx="1"/>
          </p:nvPr>
        </p:nvSpPr>
        <p:spPr/>
        <p:txBody>
          <a:bodyPr/>
          <a:lstStyle/>
          <a:p>
            <a:pPr eaLnBrk="1" hangingPunct="1">
              <a:buFont typeface="Arial" charset="0"/>
              <a:buNone/>
            </a:pPr>
            <a:r>
              <a:rPr lang="en-ZA" smtClean="0"/>
              <a:t>Oral, i.m, i.v.</a:t>
            </a:r>
          </a:p>
          <a:p>
            <a:pPr eaLnBrk="1" hangingPunct="1">
              <a:buFont typeface="Arial" charset="0"/>
              <a:buNone/>
            </a:pPr>
            <a:r>
              <a:rPr lang="en-ZA" smtClean="0"/>
              <a:t>Widely distributed</a:t>
            </a:r>
          </a:p>
          <a:p>
            <a:pPr eaLnBrk="1" hangingPunct="1">
              <a:buFont typeface="Arial" charset="0"/>
              <a:buNone/>
            </a:pPr>
            <a:r>
              <a:rPr lang="en-ZA" smtClean="0"/>
              <a:t>Some cross BBB</a:t>
            </a:r>
          </a:p>
          <a:p>
            <a:pPr eaLnBrk="1" hangingPunct="1">
              <a:buFont typeface="Arial" charset="0"/>
              <a:buNone/>
            </a:pPr>
            <a:r>
              <a:rPr lang="en-ZA" smtClean="0"/>
              <a:t>Excreted via kidneys by tubular secretion</a:t>
            </a:r>
          </a:p>
          <a:p>
            <a:pPr eaLnBrk="1" hangingPunct="1">
              <a:buFont typeface="Arial" charset="0"/>
              <a:buNone/>
            </a:pPr>
            <a:r>
              <a:rPr lang="en-ZA" smtClean="0"/>
              <a:t>40% ceftriaxone eliminated in bile</a:t>
            </a:r>
          </a:p>
          <a:p>
            <a:pPr eaLnBrk="1" hangingPunct="1">
              <a:buFont typeface="Arial" charset="0"/>
              <a:buNone/>
            </a:pPr>
            <a:endParaRPr lang="en-ZA"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ZA" dirty="0" smtClean="0">
                <a:solidFill>
                  <a:schemeClr val="tx2"/>
                </a:solidFill>
              </a:rPr>
              <a:t>Unwanted Effects of Cephalosporins</a:t>
            </a:r>
            <a:endParaRPr lang="en-ZA" dirty="0">
              <a:solidFill>
                <a:schemeClr val="tx2"/>
              </a:solidFill>
            </a:endParaRPr>
          </a:p>
        </p:txBody>
      </p:sp>
      <p:sp>
        <p:nvSpPr>
          <p:cNvPr id="48131" name="Content Placeholder 2"/>
          <p:cNvSpPr>
            <a:spLocks noGrp="1"/>
          </p:cNvSpPr>
          <p:nvPr>
            <p:ph idx="1"/>
          </p:nvPr>
        </p:nvSpPr>
        <p:spPr/>
        <p:txBody>
          <a:bodyPr/>
          <a:lstStyle/>
          <a:p>
            <a:pPr eaLnBrk="1" hangingPunct="1"/>
            <a:r>
              <a:rPr lang="en-ZA" smtClean="0"/>
              <a:t>Hypersensitivity: 10% cross reactivity with penicillins</a:t>
            </a:r>
          </a:p>
          <a:p>
            <a:pPr eaLnBrk="1" hangingPunct="1"/>
            <a:r>
              <a:rPr lang="en-ZA" smtClean="0"/>
              <a:t>Nephrotoxicity</a:t>
            </a:r>
          </a:p>
          <a:p>
            <a:pPr eaLnBrk="1" hangingPunct="1"/>
            <a:r>
              <a:rPr lang="en-ZA" smtClean="0"/>
              <a:t>Drug-induced alcohol intolerance</a:t>
            </a:r>
          </a:p>
          <a:p>
            <a:pPr eaLnBrk="1" hangingPunct="1"/>
            <a:r>
              <a:rPr lang="en-ZA" smtClean="0"/>
              <a:t>Diarrhoea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ZA" smtClean="0">
                <a:solidFill>
                  <a:schemeClr val="tx2"/>
                </a:solidFill>
              </a:rPr>
              <a:t>7.  Acute laryngeal oedema</a:t>
            </a:r>
          </a:p>
        </p:txBody>
      </p:sp>
      <p:sp>
        <p:nvSpPr>
          <p:cNvPr id="3" name="Content Placeholder 2"/>
          <p:cNvSpPr>
            <a:spLocks noGrp="1"/>
          </p:cNvSpPr>
          <p:nvPr>
            <p:ph idx="1"/>
          </p:nvPr>
        </p:nvSpPr>
        <p:spPr>
          <a:xfrm>
            <a:off x="457200" y="1600200"/>
            <a:ext cx="8472488" cy="5043488"/>
          </a:xfrm>
        </p:spPr>
        <p:txBody>
          <a:bodyPr rtlCol="0">
            <a:normAutofit fontScale="85000" lnSpcReduction="10000"/>
          </a:bodyPr>
          <a:lstStyle/>
          <a:p>
            <a:pPr eaLnBrk="1" fontAlgn="auto" hangingPunct="1">
              <a:spcAft>
                <a:spcPts val="0"/>
              </a:spcAft>
              <a:buFont typeface="Arial" pitchFamily="34" charset="0"/>
              <a:buChar char="•"/>
              <a:defRPr/>
            </a:pPr>
            <a:r>
              <a:rPr lang="en-ZA" dirty="0" smtClean="0"/>
              <a:t>Anaphylactic allergic reaction</a:t>
            </a:r>
          </a:p>
          <a:p>
            <a:pPr eaLnBrk="1" fontAlgn="auto" hangingPunct="1">
              <a:spcAft>
                <a:spcPts val="0"/>
              </a:spcAft>
              <a:buFont typeface="Arial" pitchFamily="34" charset="0"/>
              <a:buChar char="•"/>
              <a:defRPr/>
            </a:pPr>
            <a:r>
              <a:rPr lang="en-ZA" dirty="0" smtClean="0"/>
              <a:t>Release of chemical mediators: histamine, bradykinins, serotonin, leukotrienes, prostaglandins</a:t>
            </a:r>
          </a:p>
          <a:p>
            <a:pPr eaLnBrk="1" fontAlgn="auto" hangingPunct="1">
              <a:spcAft>
                <a:spcPts val="0"/>
              </a:spcAft>
              <a:buFont typeface="Arial" pitchFamily="34" charset="0"/>
              <a:buChar char="•"/>
              <a:defRPr/>
            </a:pPr>
            <a:r>
              <a:rPr lang="en-ZA" dirty="0" smtClean="0"/>
              <a:t>Hypotension, bronchospasm, glottis oedema due to increased capillary permeability</a:t>
            </a:r>
          </a:p>
          <a:p>
            <a:pPr eaLnBrk="1" fontAlgn="auto" hangingPunct="1">
              <a:spcAft>
                <a:spcPts val="0"/>
              </a:spcAft>
              <a:buFont typeface="Arial" pitchFamily="34" charset="0"/>
              <a:buChar char="•"/>
              <a:defRPr/>
            </a:pPr>
            <a:r>
              <a:rPr lang="en-ZA" dirty="0" smtClean="0"/>
              <a:t>Secure airway: emergency tracheotomy if necessary</a:t>
            </a:r>
          </a:p>
          <a:p>
            <a:pPr eaLnBrk="1" fontAlgn="auto" hangingPunct="1">
              <a:spcAft>
                <a:spcPts val="0"/>
              </a:spcAft>
              <a:buFont typeface="Arial" pitchFamily="34" charset="0"/>
              <a:buChar char="•"/>
              <a:defRPr/>
            </a:pPr>
            <a:r>
              <a:rPr lang="en-ZA" dirty="0" smtClean="0"/>
              <a:t>Rx: </a:t>
            </a:r>
          </a:p>
          <a:p>
            <a:pPr marL="514350" indent="-514350" eaLnBrk="1" fontAlgn="auto" hangingPunct="1">
              <a:spcAft>
                <a:spcPts val="0"/>
              </a:spcAft>
              <a:buFont typeface="+mj-lt"/>
              <a:buAutoNum type="arabicPeriod"/>
              <a:defRPr/>
            </a:pPr>
            <a:r>
              <a:rPr lang="en-ZA" dirty="0" smtClean="0"/>
              <a:t>Adrenaline deep </a:t>
            </a:r>
            <a:r>
              <a:rPr lang="en-ZA" dirty="0" err="1" smtClean="0"/>
              <a:t>i.m</a:t>
            </a:r>
            <a:r>
              <a:rPr lang="en-ZA" dirty="0" smtClean="0"/>
              <a:t>: 	</a:t>
            </a:r>
            <a:r>
              <a:rPr lang="el-GR" dirty="0" smtClean="0"/>
              <a:t>α</a:t>
            </a:r>
            <a:r>
              <a:rPr lang="en-ZA" dirty="0" smtClean="0"/>
              <a:t>-adrenergic stimulation</a:t>
            </a:r>
          </a:p>
          <a:p>
            <a:pPr marL="514350" indent="-514350" eaLnBrk="1" fontAlgn="auto" hangingPunct="1">
              <a:spcAft>
                <a:spcPts val="0"/>
              </a:spcAft>
              <a:buFont typeface="Arial" pitchFamily="34" charset="0"/>
              <a:buAutoNum type="arabicPeriod" startAt="2"/>
              <a:defRPr/>
            </a:pPr>
            <a:r>
              <a:rPr lang="en-ZA" dirty="0" smtClean="0"/>
              <a:t>Antihistamines: promethazine </a:t>
            </a:r>
            <a:r>
              <a:rPr lang="en-ZA" dirty="0" err="1" smtClean="0"/>
              <a:t>i.v</a:t>
            </a:r>
            <a:r>
              <a:rPr lang="en-ZA" dirty="0" smtClean="0"/>
              <a:t> / </a:t>
            </a:r>
            <a:r>
              <a:rPr lang="en-ZA" dirty="0" err="1" smtClean="0"/>
              <a:t>im</a:t>
            </a:r>
            <a:endParaRPr lang="en-ZA" dirty="0" smtClean="0"/>
          </a:p>
          <a:p>
            <a:pPr marL="514350" indent="-514350" eaLnBrk="1" fontAlgn="auto" hangingPunct="1">
              <a:spcAft>
                <a:spcPts val="0"/>
              </a:spcAft>
              <a:buFont typeface="Arial" pitchFamily="34" charset="0"/>
              <a:buAutoNum type="arabicPeriod" startAt="3"/>
              <a:defRPr/>
            </a:pPr>
            <a:r>
              <a:rPr lang="en-ZA" dirty="0" err="1" smtClean="0"/>
              <a:t>Adrenocorticosteroids</a:t>
            </a:r>
            <a:r>
              <a:rPr lang="en-ZA" dirty="0" smtClean="0"/>
              <a:t>: Hydrocortisone </a:t>
            </a:r>
            <a:r>
              <a:rPr lang="en-ZA" dirty="0" err="1" smtClean="0"/>
              <a:t>i.v</a:t>
            </a:r>
            <a:endParaRPr lang="en-ZA" dirty="0" smtClean="0"/>
          </a:p>
          <a:p>
            <a:pPr marL="514350" indent="-514350" eaLnBrk="1" fontAlgn="auto" hangingPunct="1">
              <a:spcAft>
                <a:spcPts val="0"/>
              </a:spcAft>
              <a:buFont typeface="Arial" pitchFamily="34" charset="0"/>
              <a:buAutoNum type="arabicPeriod" startAt="3"/>
              <a:defRPr/>
            </a:pPr>
            <a:r>
              <a:rPr lang="en-ZA" dirty="0" smtClean="0"/>
              <a:t>B-2 agonist: salbutamol nebulised </a:t>
            </a:r>
          </a:p>
          <a:p>
            <a:pPr marL="514350" indent="-514350"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None/>
              <a:defRPr/>
            </a:pPr>
            <a:endParaRPr lang="en-ZA" dirty="0" smtClean="0"/>
          </a:p>
          <a:p>
            <a:pPr lvl="1" eaLnBrk="1" fontAlgn="auto" hangingPunct="1">
              <a:spcAft>
                <a:spcPts val="0"/>
              </a:spcAft>
              <a:buFont typeface="Arial" pitchFamily="34" charset="0"/>
              <a:buChar char="–"/>
              <a:defRPr/>
            </a:pPr>
            <a:endParaRPr lang="en-ZA" dirty="0"/>
          </a:p>
        </p:txBody>
      </p:sp>
      <p:pic>
        <p:nvPicPr>
          <p:cNvPr id="49156" name="Picture 3" descr="ist2_2989463_injection_4.jpg"/>
          <p:cNvPicPr>
            <a:picLocks noChangeAspect="1"/>
          </p:cNvPicPr>
          <p:nvPr/>
        </p:nvPicPr>
        <p:blipFill>
          <a:blip r:embed="rId3"/>
          <a:srcRect/>
          <a:stretch>
            <a:fillRect/>
          </a:stretch>
        </p:blipFill>
        <p:spPr bwMode="auto">
          <a:xfrm>
            <a:off x="7715250" y="4643438"/>
            <a:ext cx="595313" cy="86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ZA" smtClean="0"/>
              <a:t>Acute laryngeal oedema</a:t>
            </a:r>
          </a:p>
        </p:txBody>
      </p:sp>
      <p:sp>
        <p:nvSpPr>
          <p:cNvPr id="3" name="Content Placeholder 2"/>
          <p:cNvSpPr>
            <a:spLocks noGrp="1"/>
          </p:cNvSpPr>
          <p:nvPr>
            <p:ph idx="1"/>
          </p:nvPr>
        </p:nvSpPr>
        <p:spPr/>
        <p:txBody>
          <a:bodyPr>
            <a:normAutofit lnSpcReduction="10000"/>
          </a:bodyPr>
          <a:lstStyle/>
          <a:p>
            <a:pPr eaLnBrk="1" hangingPunct="1">
              <a:lnSpc>
                <a:spcPct val="80000"/>
              </a:lnSpc>
              <a:defRPr/>
            </a:pPr>
            <a:r>
              <a:rPr lang="en-ZA" sz="2400" smtClean="0">
                <a:solidFill>
                  <a:schemeClr val="tx2"/>
                </a:solidFill>
              </a:rPr>
              <a:t>Adrenaline</a:t>
            </a:r>
          </a:p>
          <a:p>
            <a:pPr lvl="1" eaLnBrk="1" hangingPunct="1">
              <a:lnSpc>
                <a:spcPct val="80000"/>
              </a:lnSpc>
              <a:defRPr/>
            </a:pPr>
            <a:r>
              <a:rPr lang="en-ZA" sz="2400" smtClean="0"/>
              <a:t>Constricts blood vessels, ↑BP</a:t>
            </a:r>
          </a:p>
          <a:p>
            <a:pPr lvl="1" eaLnBrk="1" hangingPunct="1">
              <a:lnSpc>
                <a:spcPct val="80000"/>
              </a:lnSpc>
              <a:buFont typeface="Arial" charset="0"/>
              <a:buNone/>
              <a:defRPr/>
            </a:pPr>
            <a:endParaRPr lang="en-ZA" sz="2400" smtClean="0"/>
          </a:p>
          <a:p>
            <a:pPr eaLnBrk="1" hangingPunct="1">
              <a:lnSpc>
                <a:spcPct val="80000"/>
              </a:lnSpc>
              <a:defRPr/>
            </a:pPr>
            <a:r>
              <a:rPr lang="en-ZA" sz="2400" smtClean="0">
                <a:solidFill>
                  <a:schemeClr val="tx2"/>
                </a:solidFill>
              </a:rPr>
              <a:t>Antihistamines</a:t>
            </a:r>
          </a:p>
          <a:p>
            <a:pPr lvl="1" eaLnBrk="1" hangingPunct="1">
              <a:lnSpc>
                <a:spcPct val="80000"/>
              </a:lnSpc>
              <a:defRPr/>
            </a:pPr>
            <a:r>
              <a:rPr lang="en-ZA" sz="2400" smtClean="0"/>
              <a:t>Antagonise H-1 receptors</a:t>
            </a:r>
          </a:p>
          <a:p>
            <a:pPr lvl="1" eaLnBrk="1" hangingPunct="1">
              <a:lnSpc>
                <a:spcPct val="80000"/>
              </a:lnSpc>
              <a:buFont typeface="Arial" charset="0"/>
              <a:buNone/>
              <a:defRPr/>
            </a:pPr>
            <a:endParaRPr lang="en-ZA" sz="2400" smtClean="0"/>
          </a:p>
          <a:p>
            <a:pPr eaLnBrk="1" hangingPunct="1">
              <a:lnSpc>
                <a:spcPct val="80000"/>
              </a:lnSpc>
              <a:defRPr/>
            </a:pPr>
            <a:r>
              <a:rPr lang="en-ZA" sz="2400" smtClean="0">
                <a:solidFill>
                  <a:schemeClr val="tx2"/>
                </a:solidFill>
              </a:rPr>
              <a:t>Beta-2 agonist</a:t>
            </a:r>
          </a:p>
          <a:p>
            <a:pPr lvl="1" eaLnBrk="1" hangingPunct="1">
              <a:lnSpc>
                <a:spcPct val="80000"/>
              </a:lnSpc>
              <a:defRPr/>
            </a:pPr>
            <a:r>
              <a:rPr lang="en-ZA" sz="2400" smtClean="0"/>
              <a:t>Bronchodilatation</a:t>
            </a:r>
          </a:p>
          <a:p>
            <a:pPr lvl="1" eaLnBrk="1" hangingPunct="1">
              <a:lnSpc>
                <a:spcPct val="80000"/>
              </a:lnSpc>
              <a:buFont typeface="Arial" charset="0"/>
              <a:buNone/>
              <a:defRPr/>
            </a:pPr>
            <a:endParaRPr lang="en-ZA" sz="2400" smtClean="0"/>
          </a:p>
          <a:p>
            <a:pPr eaLnBrk="1" hangingPunct="1">
              <a:lnSpc>
                <a:spcPct val="80000"/>
              </a:lnSpc>
              <a:defRPr/>
            </a:pPr>
            <a:r>
              <a:rPr lang="en-ZA" sz="2400" smtClean="0">
                <a:solidFill>
                  <a:schemeClr val="tx2"/>
                </a:solidFill>
              </a:rPr>
              <a:t>Hydrocortisone</a:t>
            </a:r>
          </a:p>
          <a:p>
            <a:pPr lvl="1" eaLnBrk="1" hangingPunct="1">
              <a:lnSpc>
                <a:spcPct val="80000"/>
              </a:lnSpc>
              <a:defRPr/>
            </a:pPr>
            <a:r>
              <a:rPr lang="en-ZA" sz="2400" smtClean="0"/>
              <a:t>Anti-inflammatory</a:t>
            </a:r>
          </a:p>
          <a:p>
            <a:pPr lvl="1" eaLnBrk="1" hangingPunct="1">
              <a:lnSpc>
                <a:spcPct val="80000"/>
              </a:lnSpc>
              <a:defRPr/>
            </a:pPr>
            <a:r>
              <a:rPr lang="en-ZA" sz="2400" smtClean="0"/>
              <a:t>↓IgE expression on receptors</a:t>
            </a:r>
          </a:p>
          <a:p>
            <a:pPr lvl="1" eaLnBrk="1" hangingPunct="1">
              <a:lnSpc>
                <a:spcPct val="80000"/>
              </a:lnSpc>
              <a:defRPr/>
            </a:pPr>
            <a:r>
              <a:rPr lang="en-ZA" sz="2400" smtClean="0"/>
              <a:t>↓vasodilators PGE₂ and PGI₂</a:t>
            </a:r>
            <a:r>
              <a:rPr lang="en-ZA" sz="2600" smtClean="0"/>
              <a:t> </a:t>
            </a:r>
          </a:p>
          <a:p>
            <a:pPr lvl="1" eaLnBrk="1" hangingPunct="1">
              <a:lnSpc>
                <a:spcPct val="80000"/>
              </a:lnSpc>
              <a:buFont typeface="Arial" charset="0"/>
              <a:buNone/>
              <a:defRPr/>
            </a:pPr>
            <a:endParaRPr lang="en-ZA" sz="2600" smtClean="0"/>
          </a:p>
          <a:p>
            <a:pPr lvl="1" eaLnBrk="1" hangingPunct="1">
              <a:lnSpc>
                <a:spcPct val="80000"/>
              </a:lnSpc>
              <a:buFont typeface="Arial" charset="0"/>
              <a:buNone/>
              <a:defRPr/>
            </a:pPr>
            <a:endParaRPr lang="en-ZA" sz="26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706437"/>
          </a:xfrm>
        </p:spPr>
        <p:txBody>
          <a:bodyPr/>
          <a:lstStyle/>
          <a:p>
            <a:pPr eaLnBrk="1" hangingPunct="1"/>
            <a:r>
              <a:rPr lang="en-ZA" sz="3600" smtClean="0">
                <a:solidFill>
                  <a:schemeClr val="tx2"/>
                </a:solidFill>
              </a:rPr>
              <a:t>B. Drug induced....</a:t>
            </a:r>
          </a:p>
        </p:txBody>
      </p:sp>
      <p:sp>
        <p:nvSpPr>
          <p:cNvPr id="3" name="Content Placeholder 2"/>
          <p:cNvSpPr>
            <a:spLocks noGrp="1"/>
          </p:cNvSpPr>
          <p:nvPr>
            <p:ph idx="1"/>
          </p:nvPr>
        </p:nvSpPr>
        <p:spPr>
          <a:xfrm>
            <a:off x="457200" y="1143000"/>
            <a:ext cx="8229600" cy="4983163"/>
          </a:xfrm>
        </p:spPr>
        <p:txBody>
          <a:bodyPr>
            <a:normAutofit lnSpcReduction="10000"/>
          </a:bodyPr>
          <a:lstStyle/>
          <a:p>
            <a:pPr eaLnBrk="1" hangingPunct="1">
              <a:lnSpc>
                <a:spcPct val="90000"/>
              </a:lnSpc>
              <a:defRPr/>
            </a:pPr>
            <a:r>
              <a:rPr lang="en-ZA" sz="2800" u="sng" dirty="0" err="1" smtClean="0"/>
              <a:t>Immunosuppression</a:t>
            </a:r>
            <a:r>
              <a:rPr lang="en-ZA" sz="2800" u="sng" dirty="0" smtClean="0"/>
              <a:t>: </a:t>
            </a:r>
            <a:r>
              <a:rPr lang="en-ZA" sz="2800" dirty="0" smtClean="0"/>
              <a:t>systemic corticosteroids, </a:t>
            </a:r>
            <a:r>
              <a:rPr lang="en-ZA" sz="2800" dirty="0" err="1" smtClean="0"/>
              <a:t>cytotoxics</a:t>
            </a:r>
            <a:endParaRPr lang="en-ZA" sz="2800" dirty="0" smtClean="0"/>
          </a:p>
          <a:p>
            <a:pPr eaLnBrk="1" hangingPunct="1">
              <a:lnSpc>
                <a:spcPct val="90000"/>
              </a:lnSpc>
              <a:buFont typeface="Arial" charset="0"/>
              <a:buNone/>
              <a:defRPr/>
            </a:pPr>
            <a:endParaRPr lang="en-ZA" sz="2800" dirty="0" smtClean="0"/>
          </a:p>
          <a:p>
            <a:pPr eaLnBrk="1" hangingPunct="1">
              <a:lnSpc>
                <a:spcPct val="90000"/>
              </a:lnSpc>
              <a:defRPr/>
            </a:pPr>
            <a:r>
              <a:rPr lang="en-ZA" sz="2800" u="sng" dirty="0" smtClean="0"/>
              <a:t>Drying of </a:t>
            </a:r>
            <a:r>
              <a:rPr lang="en-ZA" sz="2800" u="sng" dirty="0" err="1" smtClean="0"/>
              <a:t>oropharyngeal</a:t>
            </a:r>
            <a:r>
              <a:rPr lang="en-ZA" sz="2800" u="sng" dirty="0" smtClean="0"/>
              <a:t>, laryngeal mucosa: </a:t>
            </a:r>
            <a:r>
              <a:rPr lang="en-ZA" sz="2800" dirty="0" err="1" smtClean="0"/>
              <a:t>antimuscarinics</a:t>
            </a:r>
            <a:r>
              <a:rPr lang="en-ZA" sz="2800" dirty="0" smtClean="0"/>
              <a:t> </a:t>
            </a:r>
            <a:r>
              <a:rPr lang="en-ZA" sz="2800" dirty="0" err="1" smtClean="0"/>
              <a:t>eg</a:t>
            </a:r>
            <a:r>
              <a:rPr lang="en-ZA" sz="2800" dirty="0" smtClean="0"/>
              <a:t>. atropine</a:t>
            </a:r>
          </a:p>
          <a:p>
            <a:pPr eaLnBrk="1" hangingPunct="1">
              <a:lnSpc>
                <a:spcPct val="90000"/>
              </a:lnSpc>
              <a:buFont typeface="Arial" charset="0"/>
              <a:buNone/>
              <a:defRPr/>
            </a:pPr>
            <a:endParaRPr lang="en-ZA" sz="2800" dirty="0" smtClean="0"/>
          </a:p>
          <a:p>
            <a:pPr eaLnBrk="1" hangingPunct="1">
              <a:lnSpc>
                <a:spcPct val="90000"/>
              </a:lnSpc>
              <a:defRPr/>
            </a:pPr>
            <a:r>
              <a:rPr lang="en-ZA" sz="2800" u="sng" dirty="0" smtClean="0"/>
              <a:t>Fungal overgrowth: </a:t>
            </a:r>
            <a:r>
              <a:rPr lang="en-ZA" sz="2800" dirty="0" smtClean="0"/>
              <a:t>broad spectrum antibiotics, corticosteroids, </a:t>
            </a:r>
            <a:r>
              <a:rPr lang="en-ZA" sz="2800" dirty="0" err="1" smtClean="0"/>
              <a:t>cytotoxics</a:t>
            </a:r>
            <a:endParaRPr lang="en-ZA" sz="2800" dirty="0" smtClean="0"/>
          </a:p>
          <a:p>
            <a:pPr eaLnBrk="1" hangingPunct="1">
              <a:lnSpc>
                <a:spcPct val="90000"/>
              </a:lnSpc>
              <a:buFont typeface="Arial" charset="0"/>
              <a:buNone/>
              <a:defRPr/>
            </a:pPr>
            <a:endParaRPr lang="en-ZA" sz="2800" dirty="0" smtClean="0"/>
          </a:p>
          <a:p>
            <a:pPr eaLnBrk="1" hangingPunct="1">
              <a:lnSpc>
                <a:spcPct val="90000"/>
              </a:lnSpc>
              <a:defRPr/>
            </a:pPr>
            <a:r>
              <a:rPr lang="en-ZA" sz="2800" u="sng" dirty="0" smtClean="0"/>
              <a:t>Vocal cord irritation → chronic cough</a:t>
            </a:r>
            <a:r>
              <a:rPr lang="en-ZA" sz="2800" dirty="0" smtClean="0"/>
              <a:t>: </a:t>
            </a:r>
            <a:r>
              <a:rPr lang="en-ZA" sz="2800" dirty="0" err="1" smtClean="0"/>
              <a:t>captopril</a:t>
            </a:r>
            <a:endParaRPr lang="en-ZA" sz="2800" dirty="0" smtClean="0"/>
          </a:p>
          <a:p>
            <a:pPr eaLnBrk="1" hangingPunct="1">
              <a:lnSpc>
                <a:spcPct val="90000"/>
              </a:lnSpc>
              <a:buFont typeface="Arial" charset="0"/>
              <a:buNone/>
              <a:defRPr/>
            </a:pPr>
            <a:endParaRPr lang="en-ZA" sz="2800" dirty="0" smtClean="0"/>
          </a:p>
          <a:p>
            <a:pPr eaLnBrk="1" hangingPunct="1">
              <a:lnSpc>
                <a:spcPct val="90000"/>
              </a:lnSpc>
              <a:defRPr/>
            </a:pPr>
            <a:r>
              <a:rPr lang="en-ZA" sz="2800" u="sng" dirty="0" err="1" smtClean="0"/>
              <a:t>Agranulocytosis</a:t>
            </a:r>
            <a:r>
              <a:rPr lang="en-ZA" sz="2800" u="sng" dirty="0" smtClean="0"/>
              <a:t> → sore throat: </a:t>
            </a:r>
            <a:r>
              <a:rPr lang="en-ZA" sz="2800" dirty="0" err="1" smtClean="0"/>
              <a:t>chemoRx</a:t>
            </a:r>
            <a:r>
              <a:rPr lang="en-ZA" sz="2800" dirty="0" smtClean="0"/>
              <a:t>, </a:t>
            </a:r>
            <a:r>
              <a:rPr lang="en-ZA" sz="2800" dirty="0" err="1" smtClean="0"/>
              <a:t>clozapine</a:t>
            </a:r>
            <a:endParaRPr lang="en-ZA"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ZA" smtClean="0">
                <a:solidFill>
                  <a:schemeClr val="tx2"/>
                </a:solidFill>
              </a:rPr>
              <a:t>Acute tonsillitis / pharyngitis</a:t>
            </a:r>
            <a:endParaRPr lang="en-ZA" smtClean="0"/>
          </a:p>
        </p:txBody>
      </p:sp>
      <p:sp>
        <p:nvSpPr>
          <p:cNvPr id="6147" name="Text Placeholder 2"/>
          <p:cNvSpPr>
            <a:spLocks noGrp="1"/>
          </p:cNvSpPr>
          <p:nvPr>
            <p:ph type="body" idx="1"/>
          </p:nvPr>
        </p:nvSpPr>
        <p:spPr>
          <a:xfrm>
            <a:off x="500063" y="1428750"/>
            <a:ext cx="4040187" cy="639763"/>
          </a:xfrm>
          <a:ln>
            <a:solidFill>
              <a:schemeClr val="accent1"/>
            </a:solidFill>
          </a:ln>
        </p:spPr>
        <p:txBody>
          <a:bodyPr/>
          <a:lstStyle/>
          <a:p>
            <a:pPr eaLnBrk="1" hangingPunct="1"/>
            <a:endParaRPr lang="en-ZA" u="sng" dirty="0" smtClean="0"/>
          </a:p>
          <a:p>
            <a:pPr eaLnBrk="1" hangingPunct="1"/>
            <a:endParaRPr lang="en-ZA" u="sng" dirty="0" smtClean="0"/>
          </a:p>
          <a:p>
            <a:pPr eaLnBrk="1" hangingPunct="1"/>
            <a:endParaRPr lang="en-ZA" u="sng" dirty="0" smtClean="0"/>
          </a:p>
          <a:p>
            <a:pPr eaLnBrk="1" hangingPunct="1"/>
            <a:endParaRPr lang="en-ZA" u="sng" dirty="0" smtClean="0"/>
          </a:p>
          <a:p>
            <a:pPr eaLnBrk="1" hangingPunct="1"/>
            <a:endParaRPr lang="en-ZA" u="sng" dirty="0" smtClean="0"/>
          </a:p>
          <a:p>
            <a:pPr eaLnBrk="1" hangingPunct="1"/>
            <a:endParaRPr lang="en-ZA" u="sng" dirty="0" smtClean="0"/>
          </a:p>
          <a:p>
            <a:pPr eaLnBrk="1" hangingPunct="1"/>
            <a:endParaRPr lang="en-ZA" u="sng" dirty="0" smtClean="0"/>
          </a:p>
          <a:p>
            <a:pPr eaLnBrk="1" hangingPunct="1"/>
            <a:endParaRPr lang="en-ZA" u="sng" dirty="0" smtClean="0"/>
          </a:p>
          <a:p>
            <a:pPr eaLnBrk="1" hangingPunct="1"/>
            <a:endParaRPr lang="en-ZA" u="sng" dirty="0" smtClean="0"/>
          </a:p>
          <a:p>
            <a:pPr eaLnBrk="1" hangingPunct="1"/>
            <a:r>
              <a:rPr lang="en-ZA" dirty="0" smtClean="0"/>
              <a:t>Viral 80%</a:t>
            </a:r>
          </a:p>
        </p:txBody>
      </p:sp>
      <p:sp>
        <p:nvSpPr>
          <p:cNvPr id="6148" name="Content Placeholder 3"/>
          <p:cNvSpPr>
            <a:spLocks noGrp="1"/>
          </p:cNvSpPr>
          <p:nvPr>
            <p:ph sz="half" idx="2"/>
          </p:nvPr>
        </p:nvSpPr>
        <p:spPr>
          <a:xfrm>
            <a:off x="457200" y="2174875"/>
            <a:ext cx="4040188" cy="1754188"/>
          </a:xfrm>
          <a:ln>
            <a:solidFill>
              <a:schemeClr val="accent1"/>
            </a:solidFill>
          </a:ln>
        </p:spPr>
        <p:txBody>
          <a:bodyPr/>
          <a:lstStyle/>
          <a:p>
            <a:pPr eaLnBrk="1" hangingPunct="1"/>
            <a:r>
              <a:rPr lang="en-ZA" dirty="0" smtClean="0"/>
              <a:t>EBV, </a:t>
            </a:r>
          </a:p>
          <a:p>
            <a:pPr eaLnBrk="1" hangingPunct="1"/>
            <a:r>
              <a:rPr lang="en-ZA" dirty="0" smtClean="0"/>
              <a:t>Cytomegalovirus</a:t>
            </a:r>
          </a:p>
          <a:p>
            <a:pPr eaLnBrk="1" hangingPunct="1"/>
            <a:r>
              <a:rPr lang="en-ZA" dirty="0" smtClean="0"/>
              <a:t>Adenoviruses</a:t>
            </a:r>
          </a:p>
          <a:p>
            <a:pPr eaLnBrk="1" hangingPunct="1"/>
            <a:r>
              <a:rPr lang="en-ZA" dirty="0" smtClean="0"/>
              <a:t>Measles</a:t>
            </a:r>
          </a:p>
          <a:p>
            <a:pPr eaLnBrk="1" hangingPunct="1"/>
            <a:endParaRPr lang="en-ZA" dirty="0" smtClean="0"/>
          </a:p>
        </p:txBody>
      </p:sp>
      <p:sp>
        <p:nvSpPr>
          <p:cNvPr id="6149" name="Text Placeholder 4"/>
          <p:cNvSpPr>
            <a:spLocks noGrp="1"/>
          </p:cNvSpPr>
          <p:nvPr>
            <p:ph type="body" sz="quarter" idx="3"/>
          </p:nvPr>
        </p:nvSpPr>
        <p:spPr>
          <a:xfrm>
            <a:off x="4643438" y="1428750"/>
            <a:ext cx="4041775" cy="639763"/>
          </a:xfrm>
          <a:ln>
            <a:solidFill>
              <a:schemeClr val="accent2"/>
            </a:solidFill>
          </a:ln>
        </p:spPr>
        <p:txBody>
          <a:bodyPr/>
          <a:lstStyle/>
          <a:p>
            <a:pPr eaLnBrk="1" hangingPunct="1"/>
            <a:r>
              <a:rPr lang="en-ZA" u="sng" dirty="0" smtClean="0">
                <a:solidFill>
                  <a:schemeClr val="tx2"/>
                </a:solidFill>
              </a:rPr>
              <a:t> </a:t>
            </a:r>
          </a:p>
          <a:p>
            <a:pPr eaLnBrk="1" hangingPunct="1"/>
            <a:r>
              <a:rPr lang="en-ZA" dirty="0" smtClean="0"/>
              <a:t>Bacterial 20%</a:t>
            </a:r>
          </a:p>
        </p:txBody>
      </p:sp>
      <p:sp>
        <p:nvSpPr>
          <p:cNvPr id="6150" name="Content Placeholder 5"/>
          <p:cNvSpPr>
            <a:spLocks noGrp="1"/>
          </p:cNvSpPr>
          <p:nvPr>
            <p:ph sz="quarter" idx="4"/>
          </p:nvPr>
        </p:nvSpPr>
        <p:spPr>
          <a:xfrm>
            <a:off x="4645025" y="2174875"/>
            <a:ext cx="4041775" cy="2039938"/>
          </a:xfrm>
          <a:ln>
            <a:solidFill>
              <a:schemeClr val="accent2"/>
            </a:solidFill>
          </a:ln>
        </p:spPr>
        <p:txBody>
          <a:bodyPr/>
          <a:lstStyle/>
          <a:p>
            <a:pPr eaLnBrk="1" hangingPunct="1"/>
            <a:r>
              <a:rPr lang="en-ZA" dirty="0" smtClean="0">
                <a:solidFill>
                  <a:srgbClr val="002060"/>
                </a:solidFill>
              </a:rPr>
              <a:t>Streptococcus </a:t>
            </a:r>
            <a:r>
              <a:rPr lang="en-ZA" dirty="0" err="1" smtClean="0">
                <a:solidFill>
                  <a:srgbClr val="002060"/>
                </a:solidFill>
              </a:rPr>
              <a:t>pyogenes</a:t>
            </a:r>
            <a:r>
              <a:rPr lang="en-ZA" dirty="0" smtClean="0">
                <a:solidFill>
                  <a:srgbClr val="002060"/>
                </a:solidFill>
              </a:rPr>
              <a:t> (GABHS)</a:t>
            </a:r>
          </a:p>
          <a:p>
            <a:pPr eaLnBrk="1" hangingPunct="1"/>
            <a:r>
              <a:rPr lang="en-ZA" dirty="0" smtClean="0"/>
              <a:t>Tonsillitis</a:t>
            </a:r>
          </a:p>
          <a:p>
            <a:pPr lvl="1" eaLnBrk="1" hangingPunct="1">
              <a:buFont typeface="Wingdings" pitchFamily="2" charset="2"/>
              <a:buChar char="Ø"/>
            </a:pPr>
            <a:r>
              <a:rPr lang="en-ZA" dirty="0" smtClean="0"/>
              <a:t>Acute glomerulonephritis</a:t>
            </a:r>
          </a:p>
          <a:p>
            <a:pPr lvl="1" eaLnBrk="1" hangingPunct="1">
              <a:buFont typeface="Wingdings" pitchFamily="2" charset="2"/>
              <a:buChar char="Ø"/>
            </a:pPr>
            <a:r>
              <a:rPr lang="en-ZA" dirty="0" smtClean="0"/>
              <a:t>Rheumatic Fever</a:t>
            </a:r>
            <a:endParaRPr lang="en-ZA" i="1" dirty="0" smtClean="0"/>
          </a:p>
          <a:p>
            <a:pPr eaLnBrk="1" hangingPunct="1"/>
            <a:endParaRPr lang="en-ZA" dirty="0" smtClean="0"/>
          </a:p>
        </p:txBody>
      </p:sp>
      <p:sp>
        <p:nvSpPr>
          <p:cNvPr id="6151" name="Rectangle 6"/>
          <p:cNvSpPr>
            <a:spLocks noChangeArrowheads="1"/>
          </p:cNvSpPr>
          <p:nvPr/>
        </p:nvSpPr>
        <p:spPr bwMode="auto">
          <a:xfrm>
            <a:off x="428625" y="4357688"/>
            <a:ext cx="8429625" cy="2032000"/>
          </a:xfrm>
          <a:prstGeom prst="rect">
            <a:avLst/>
          </a:prstGeom>
          <a:noFill/>
          <a:ln w="9525">
            <a:noFill/>
            <a:miter lim="800000"/>
            <a:headEnd/>
            <a:tailEnd/>
          </a:ln>
        </p:spPr>
        <p:txBody>
          <a:bodyPr>
            <a:spAutoFit/>
          </a:bodyPr>
          <a:lstStyle/>
          <a:p>
            <a:pPr>
              <a:buFont typeface="Arial" charset="0"/>
              <a:buNone/>
            </a:pPr>
            <a:r>
              <a:rPr lang="en-ZA" u="sng" dirty="0"/>
              <a:t>Rx aimed at preventing above complications</a:t>
            </a:r>
          </a:p>
          <a:p>
            <a:pPr>
              <a:buFont typeface="Arial" charset="0"/>
              <a:buNone/>
            </a:pPr>
            <a:endParaRPr lang="en-ZA" dirty="0"/>
          </a:p>
          <a:p>
            <a:pPr>
              <a:buFont typeface="Arial" charset="0"/>
              <a:buChar char="•"/>
            </a:pPr>
            <a:r>
              <a:rPr lang="en-ZA" b="1" dirty="0"/>
              <a:t> Pen VK given </a:t>
            </a:r>
            <a:r>
              <a:rPr lang="en-ZA" dirty="0"/>
              <a:t>30 minutes before food, twice daily X 10/7</a:t>
            </a:r>
          </a:p>
          <a:p>
            <a:pPr>
              <a:buFont typeface="Arial" charset="0"/>
              <a:buChar char="•"/>
            </a:pPr>
            <a:r>
              <a:rPr lang="en-ZA" dirty="0"/>
              <a:t> Amoxicillin (rash if EBV present), no food restrictions, once or twice daily X 10/7</a:t>
            </a:r>
          </a:p>
          <a:p>
            <a:pPr>
              <a:buFont typeface="Arial" charset="0"/>
              <a:buNone/>
            </a:pPr>
            <a:endParaRPr lang="en-ZA" dirty="0"/>
          </a:p>
          <a:p>
            <a:pPr>
              <a:buFont typeface="Arial" charset="0"/>
              <a:buChar char="•"/>
            </a:pPr>
            <a:r>
              <a:rPr lang="en-ZA" dirty="0"/>
              <a:t> Clindamycin if allergy</a:t>
            </a:r>
          </a:p>
          <a:p>
            <a:pPr>
              <a:buFont typeface="Arial" charset="0"/>
              <a:buChar char="•"/>
            </a:pPr>
            <a:r>
              <a:rPr lang="en-ZA" dirty="0"/>
              <a:t> (Macrolide if allergy)</a:t>
            </a:r>
          </a:p>
        </p:txBody>
      </p:sp>
      <p:sp>
        <p:nvSpPr>
          <p:cNvPr id="8" name="Rectangle 7"/>
          <p:cNvSpPr/>
          <p:nvPr/>
        </p:nvSpPr>
        <p:spPr>
          <a:xfrm>
            <a:off x="4357688" y="6143625"/>
            <a:ext cx="4572000" cy="523875"/>
          </a:xfrm>
          <a:prstGeom prst="rect">
            <a:avLst/>
          </a:prstGeom>
          <a:ln>
            <a:solidFill>
              <a:schemeClr val="accent3"/>
            </a:solidFill>
          </a:ln>
        </p:spPr>
        <p:txBody>
          <a:bodyPr>
            <a:spAutoFit/>
          </a:bodyPr>
          <a:lstStyle/>
          <a:p>
            <a:pPr>
              <a:defRPr/>
            </a:pPr>
            <a:r>
              <a:rPr lang="en-ZA" sz="1400" dirty="0"/>
              <a:t>Short course (3-5 days) possible with co-amoxiclav, </a:t>
            </a:r>
            <a:r>
              <a:rPr lang="en-ZA" sz="1400" dirty="0" err="1"/>
              <a:t>azithro</a:t>
            </a:r>
            <a:r>
              <a:rPr lang="en-ZA" sz="1400" dirty="0"/>
              <a:t>, </a:t>
            </a:r>
            <a:r>
              <a:rPr lang="en-ZA" sz="1400" dirty="0" err="1"/>
              <a:t>clarithro</a:t>
            </a:r>
            <a:r>
              <a:rPr lang="en-ZA" sz="1400" dirty="0"/>
              <a:t>, </a:t>
            </a:r>
            <a:r>
              <a:rPr lang="en-ZA" sz="1400" dirty="0" err="1"/>
              <a:t>cefpodoxime</a:t>
            </a:r>
            <a:r>
              <a:rPr lang="en-ZA" sz="1400" dirty="0"/>
              <a:t>, cefuroxime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ZA" smtClean="0">
                <a:solidFill>
                  <a:schemeClr val="tx2"/>
                </a:solidFill>
              </a:rPr>
              <a:t>3.  </a:t>
            </a:r>
            <a:r>
              <a:rPr lang="en-ZA" sz="4000" smtClean="0">
                <a:solidFill>
                  <a:schemeClr val="tx2"/>
                </a:solidFill>
              </a:rPr>
              <a:t>Peritonsillitis and abscess</a:t>
            </a:r>
          </a:p>
        </p:txBody>
      </p:sp>
      <p:sp>
        <p:nvSpPr>
          <p:cNvPr id="3" name="Content Placeholder 2"/>
          <p:cNvSpPr>
            <a:spLocks noGrp="1"/>
          </p:cNvSpPr>
          <p:nvPr>
            <p:ph idx="1"/>
          </p:nvPr>
        </p:nvSpPr>
        <p:spPr>
          <a:xfrm>
            <a:off x="457200" y="1600200"/>
            <a:ext cx="7329488" cy="4525963"/>
          </a:xfrm>
        </p:spPr>
        <p:txBody>
          <a:bodyPr rtlCol="0">
            <a:normAutofit fontScale="85000" lnSpcReduction="20000"/>
          </a:bodyPr>
          <a:lstStyle/>
          <a:p>
            <a:pPr eaLnBrk="1" fontAlgn="auto" hangingPunct="1">
              <a:spcAft>
                <a:spcPts val="0"/>
              </a:spcAft>
              <a:buFont typeface="Arial" pitchFamily="34" charset="0"/>
              <a:buNone/>
              <a:defRPr/>
            </a:pPr>
            <a:r>
              <a:rPr lang="en-ZA" dirty="0" smtClean="0">
                <a:solidFill>
                  <a:schemeClr val="tx2"/>
                </a:solidFill>
              </a:rPr>
              <a:t>Peritonsillar abscess (quinsy)</a:t>
            </a:r>
          </a:p>
          <a:p>
            <a:pPr marL="514350" indent="-514350" eaLnBrk="1" fontAlgn="auto" hangingPunct="1">
              <a:spcAft>
                <a:spcPts val="0"/>
              </a:spcAft>
              <a:buFont typeface="+mj-lt"/>
              <a:buAutoNum type="arabicPeriod"/>
              <a:defRPr/>
            </a:pPr>
            <a:r>
              <a:rPr lang="en-ZA" u="sng" dirty="0" smtClean="0"/>
              <a:t>Rx: </a:t>
            </a:r>
            <a:r>
              <a:rPr lang="en-ZA" dirty="0" smtClean="0"/>
              <a:t>throat cellulitis with high dose penicillin, </a:t>
            </a:r>
            <a:r>
              <a:rPr lang="en-ZA" dirty="0" err="1" smtClean="0"/>
              <a:t>macrolides</a:t>
            </a:r>
            <a:endParaRPr lang="en-ZA" dirty="0" smtClean="0"/>
          </a:p>
          <a:p>
            <a:pPr marL="514350" indent="-514350" eaLnBrk="1" fontAlgn="auto" hangingPunct="1">
              <a:spcAft>
                <a:spcPts val="0"/>
              </a:spcAft>
              <a:buFont typeface="+mj-lt"/>
              <a:buAutoNum type="arabicPeriod"/>
              <a:defRPr/>
            </a:pPr>
            <a:r>
              <a:rPr lang="en-ZA" dirty="0" smtClean="0"/>
              <a:t>Ø</a:t>
            </a:r>
          </a:p>
          <a:p>
            <a:pPr eaLnBrk="1" fontAlgn="auto" hangingPunct="1">
              <a:spcAft>
                <a:spcPts val="0"/>
              </a:spcAft>
              <a:buFont typeface="Arial" pitchFamily="34" charset="0"/>
              <a:buNone/>
              <a:defRPr/>
            </a:pPr>
            <a:endParaRPr lang="en-ZA" dirty="0"/>
          </a:p>
          <a:p>
            <a:pPr eaLnBrk="1" fontAlgn="auto" hangingPunct="1">
              <a:spcAft>
                <a:spcPts val="0"/>
              </a:spcAft>
              <a:buFont typeface="Arial" pitchFamily="34" charset="0"/>
              <a:buNone/>
              <a:defRPr/>
            </a:pPr>
            <a:r>
              <a:rPr lang="en-ZA" dirty="0" smtClean="0">
                <a:solidFill>
                  <a:schemeClr val="tx2"/>
                </a:solidFill>
              </a:rPr>
              <a:t>Diphtheria:</a:t>
            </a:r>
            <a:r>
              <a:rPr lang="en-ZA" dirty="0" smtClean="0"/>
              <a:t> adherent tonsillar exudate (pseudomembrane)</a:t>
            </a:r>
          </a:p>
          <a:p>
            <a:pPr eaLnBrk="1" fontAlgn="auto" hangingPunct="1">
              <a:spcAft>
                <a:spcPts val="0"/>
              </a:spcAft>
              <a:buFont typeface="Arial" pitchFamily="34" charset="0"/>
              <a:buNone/>
              <a:defRPr/>
            </a:pPr>
            <a:r>
              <a:rPr lang="en-ZA" dirty="0" smtClean="0"/>
              <a:t>Toxin from </a:t>
            </a:r>
            <a:r>
              <a:rPr lang="en-ZA" i="1" dirty="0" smtClean="0"/>
              <a:t>Corynebacterium diphtheriae</a:t>
            </a:r>
          </a:p>
          <a:p>
            <a:pPr marL="514350" indent="-514350" eaLnBrk="1" fontAlgn="auto" hangingPunct="1">
              <a:spcAft>
                <a:spcPts val="0"/>
              </a:spcAft>
              <a:buFont typeface="Arial" pitchFamily="34" charset="0"/>
              <a:buNone/>
              <a:defRPr/>
            </a:pPr>
            <a:r>
              <a:rPr lang="en-ZA" u="sng" dirty="0" smtClean="0"/>
              <a:t>Rx: </a:t>
            </a:r>
          </a:p>
          <a:p>
            <a:pPr marL="514350" indent="-514350" eaLnBrk="1" fontAlgn="auto" hangingPunct="1">
              <a:spcAft>
                <a:spcPts val="0"/>
              </a:spcAft>
              <a:buFont typeface="+mj-lt"/>
              <a:buAutoNum type="arabicPeriod"/>
              <a:defRPr/>
            </a:pPr>
            <a:r>
              <a:rPr lang="en-ZA" dirty="0" smtClean="0"/>
              <a:t>Diphtheria antitoxin</a:t>
            </a:r>
          </a:p>
          <a:p>
            <a:pPr marL="514350" indent="-514350" eaLnBrk="1" fontAlgn="auto" hangingPunct="1">
              <a:spcAft>
                <a:spcPts val="0"/>
              </a:spcAft>
              <a:buFont typeface="+mj-lt"/>
              <a:buAutoNum type="arabicPeriod"/>
              <a:defRPr/>
            </a:pPr>
            <a:r>
              <a:rPr lang="en-ZA" dirty="0" smtClean="0"/>
              <a:t>Antibiotics : amoxicillin / erythromycin</a:t>
            </a:r>
            <a:endParaRPr lang="en-ZA" dirty="0"/>
          </a:p>
        </p:txBody>
      </p:sp>
      <p:pic>
        <p:nvPicPr>
          <p:cNvPr id="7172" name="Picture 3" descr="diphtheria.gif"/>
          <p:cNvPicPr>
            <a:picLocks noChangeAspect="1"/>
          </p:cNvPicPr>
          <p:nvPr/>
        </p:nvPicPr>
        <p:blipFill>
          <a:blip r:embed="rId2"/>
          <a:srcRect/>
          <a:stretch>
            <a:fillRect/>
          </a:stretch>
        </p:blipFill>
        <p:spPr bwMode="auto">
          <a:xfrm>
            <a:off x="7000875" y="4857750"/>
            <a:ext cx="1905000" cy="1743075"/>
          </a:xfrm>
          <a:prstGeom prst="rect">
            <a:avLst/>
          </a:prstGeom>
          <a:noFill/>
          <a:ln w="9525">
            <a:noFill/>
            <a:miter lim="800000"/>
            <a:headEnd/>
            <a:tailEnd/>
          </a:ln>
        </p:spPr>
      </p:pic>
      <p:pic>
        <p:nvPicPr>
          <p:cNvPr id="7173" name="Picture 4" descr="quinsy.jpg"/>
          <p:cNvPicPr>
            <a:picLocks noChangeAspect="1"/>
          </p:cNvPicPr>
          <p:nvPr/>
        </p:nvPicPr>
        <p:blipFill>
          <a:blip r:embed="rId3"/>
          <a:srcRect/>
          <a:stretch>
            <a:fillRect/>
          </a:stretch>
        </p:blipFill>
        <p:spPr bwMode="auto">
          <a:xfrm>
            <a:off x="6786563" y="2428875"/>
            <a:ext cx="2000250" cy="199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ZA" sz="3200" smtClean="0"/>
              <a:t>Antimicrobial spectrum and indications for erythromycin: gram positives and others</a:t>
            </a:r>
          </a:p>
        </p:txBody>
      </p:sp>
      <p:sp>
        <p:nvSpPr>
          <p:cNvPr id="3" name="Content Placeholder 2"/>
          <p:cNvSpPr>
            <a:spLocks noGrp="1"/>
          </p:cNvSpPr>
          <p:nvPr>
            <p:ph idx="1"/>
          </p:nvPr>
        </p:nvSpPr>
        <p:spPr>
          <a:xfrm>
            <a:off x="457200" y="1928813"/>
            <a:ext cx="8229600" cy="4714875"/>
          </a:xfrm>
        </p:spPr>
        <p:txBody>
          <a:bodyPr rtlCol="0">
            <a:normAutofit/>
          </a:bodyPr>
          <a:lstStyle/>
          <a:p>
            <a:pPr marL="514350" indent="-514350" eaLnBrk="1" fontAlgn="auto" hangingPunct="1">
              <a:spcAft>
                <a:spcPts val="0"/>
              </a:spcAft>
              <a:buFont typeface="Arial" pitchFamily="34" charset="0"/>
              <a:buAutoNum type="alphaLcParenR"/>
              <a:defRPr/>
            </a:pPr>
            <a:r>
              <a:rPr lang="en-ZA" u="sng" dirty="0" smtClean="0">
                <a:solidFill>
                  <a:srgbClr val="002060"/>
                </a:solidFill>
              </a:rPr>
              <a:t>Corynebacterium diphtheriae</a:t>
            </a:r>
          </a:p>
          <a:p>
            <a:pPr marL="514350" indent="-514350" eaLnBrk="1" fontAlgn="auto" hangingPunct="1">
              <a:spcAft>
                <a:spcPts val="0"/>
              </a:spcAft>
              <a:buFont typeface="Arial" pitchFamily="34" charset="0"/>
              <a:buAutoNum type="alphaLcParenR"/>
              <a:defRPr/>
            </a:pPr>
            <a:r>
              <a:rPr lang="en-ZA" dirty="0" smtClean="0"/>
              <a:t>Mycoplasma pneumoniae</a:t>
            </a:r>
            <a:endParaRPr lang="en-ZA" dirty="0" smtClean="0">
              <a:solidFill>
                <a:schemeClr val="accent1"/>
              </a:solidFill>
            </a:endParaRPr>
          </a:p>
          <a:p>
            <a:pPr marL="514350" indent="-514350" eaLnBrk="1" fontAlgn="auto" hangingPunct="1">
              <a:spcAft>
                <a:spcPts val="0"/>
              </a:spcAft>
              <a:buFont typeface="Arial" pitchFamily="34" charset="0"/>
              <a:buNone/>
              <a:defRPr/>
            </a:pPr>
            <a:r>
              <a:rPr lang="en-ZA" dirty="0" smtClean="0"/>
              <a:t>c) 	</a:t>
            </a:r>
            <a:r>
              <a:rPr lang="en-ZA" dirty="0" err="1" smtClean="0"/>
              <a:t>Bordetella</a:t>
            </a:r>
            <a:r>
              <a:rPr lang="en-ZA" dirty="0" smtClean="0"/>
              <a:t> pertussis</a:t>
            </a:r>
          </a:p>
          <a:p>
            <a:pPr marL="514350" indent="-514350" eaLnBrk="1" fontAlgn="auto" hangingPunct="1">
              <a:spcAft>
                <a:spcPts val="0"/>
              </a:spcAft>
              <a:buFont typeface="Arial" pitchFamily="34" charset="0"/>
              <a:buNone/>
              <a:defRPr/>
            </a:pPr>
            <a:r>
              <a:rPr lang="en-ZA" dirty="0" smtClean="0"/>
              <a:t>d) 	</a:t>
            </a:r>
            <a:r>
              <a:rPr lang="en-ZA" dirty="0" err="1" smtClean="0"/>
              <a:t>Legionella</a:t>
            </a:r>
            <a:r>
              <a:rPr lang="en-ZA" dirty="0" smtClean="0"/>
              <a:t> pneumophila</a:t>
            </a:r>
          </a:p>
          <a:p>
            <a:pPr marL="514350" indent="-514350" eaLnBrk="1" fontAlgn="auto" hangingPunct="1">
              <a:spcAft>
                <a:spcPts val="0"/>
              </a:spcAft>
              <a:buFont typeface="Arial" pitchFamily="34" charset="0"/>
              <a:buNone/>
              <a:defRPr/>
            </a:pPr>
            <a:r>
              <a:rPr lang="en-ZA" dirty="0" smtClean="0"/>
              <a:t>e) 	Moraxella catarrhalis</a:t>
            </a:r>
          </a:p>
          <a:p>
            <a:pPr marL="514350" indent="-514350" eaLnBrk="1" fontAlgn="auto" hangingPunct="1">
              <a:spcAft>
                <a:spcPts val="0"/>
              </a:spcAft>
              <a:buFont typeface="Arial" pitchFamily="34" charset="0"/>
              <a:buNone/>
              <a:defRPr/>
            </a:pPr>
            <a:r>
              <a:rPr lang="en-ZA" dirty="0" smtClean="0"/>
              <a:t>f) 	Chlamydia infections</a:t>
            </a:r>
          </a:p>
          <a:p>
            <a:pPr marL="514350" indent="-514350" eaLnBrk="1" fontAlgn="auto" hangingPunct="1">
              <a:spcAft>
                <a:spcPts val="0"/>
              </a:spcAft>
              <a:buFont typeface="Arial" pitchFamily="34" charset="0"/>
              <a:buNone/>
              <a:defRPr/>
            </a:pPr>
            <a:r>
              <a:rPr lang="en-ZA" dirty="0" smtClean="0"/>
              <a:t>g) 	Penicillin allergy </a:t>
            </a:r>
          </a:p>
          <a:p>
            <a:pPr eaLnBrk="1" fontAlgn="auto" hangingPunct="1">
              <a:spcAft>
                <a:spcPts val="0"/>
              </a:spcAft>
              <a:buFont typeface="Arial" pitchFamily="34" charset="0"/>
              <a:buChar char="•"/>
              <a:defRPr/>
            </a:pPr>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ZA" smtClean="0">
                <a:solidFill>
                  <a:schemeClr val="tx2"/>
                </a:solidFill>
              </a:rPr>
              <a:t>Erythromycin types: </a:t>
            </a:r>
          </a:p>
        </p:txBody>
      </p:sp>
      <p:sp>
        <p:nvSpPr>
          <p:cNvPr id="3" name="Content Placeholder 2"/>
          <p:cNvSpPr>
            <a:spLocks noGrp="1"/>
          </p:cNvSpPr>
          <p:nvPr>
            <p:ph idx="1"/>
          </p:nvPr>
        </p:nvSpPr>
        <p:spPr/>
        <p:txBody>
          <a:bodyPr rtlCol="0">
            <a:normAutofit fontScale="85000" lnSpcReduction="20000"/>
          </a:bodyPr>
          <a:lstStyle/>
          <a:p>
            <a:pPr marL="514350" indent="-514350" eaLnBrk="1" fontAlgn="auto" hangingPunct="1">
              <a:spcAft>
                <a:spcPts val="0"/>
              </a:spcAft>
              <a:buFont typeface="+mj-lt"/>
              <a:buAutoNum type="arabicPeriod"/>
              <a:defRPr/>
            </a:pPr>
            <a:r>
              <a:rPr lang="en-ZA" dirty="0" smtClean="0"/>
              <a:t>Erythromycin base</a:t>
            </a:r>
          </a:p>
          <a:p>
            <a:pPr marL="914400" lvl="1" indent="-514350" eaLnBrk="1" fontAlgn="auto" hangingPunct="1">
              <a:spcAft>
                <a:spcPts val="0"/>
              </a:spcAft>
              <a:buFont typeface="Arial" pitchFamily="34" charset="0"/>
              <a:buChar char="–"/>
              <a:defRPr/>
            </a:pPr>
            <a:r>
              <a:rPr lang="en-ZA" dirty="0" smtClean="0"/>
              <a:t>Acid labile</a:t>
            </a:r>
          </a:p>
          <a:p>
            <a:pPr marL="914400" lvl="1" indent="-514350" eaLnBrk="1" fontAlgn="auto" hangingPunct="1">
              <a:spcAft>
                <a:spcPts val="0"/>
              </a:spcAft>
              <a:buFont typeface="Arial" pitchFamily="34" charset="0"/>
              <a:buChar char="–"/>
              <a:defRPr/>
            </a:pPr>
            <a:r>
              <a:rPr lang="en-ZA" dirty="0" smtClean="0"/>
              <a:t>Enteric coated: unpredictable absorption</a:t>
            </a:r>
          </a:p>
          <a:p>
            <a:pPr marL="514350" indent="-514350" eaLnBrk="1" fontAlgn="auto" hangingPunct="1">
              <a:spcAft>
                <a:spcPts val="0"/>
              </a:spcAft>
              <a:buFont typeface="+mj-lt"/>
              <a:buAutoNum type="arabicPeriod"/>
              <a:defRPr/>
            </a:pPr>
            <a:r>
              <a:rPr lang="en-ZA" dirty="0" smtClean="0"/>
              <a:t>Erythromycin stearate</a:t>
            </a:r>
          </a:p>
          <a:p>
            <a:pPr marL="914400" lvl="1" indent="-514350" eaLnBrk="1" fontAlgn="auto" hangingPunct="1">
              <a:spcAft>
                <a:spcPts val="0"/>
              </a:spcAft>
              <a:buFont typeface="Arial" pitchFamily="34" charset="0"/>
              <a:buChar char="–"/>
              <a:defRPr/>
            </a:pPr>
            <a:r>
              <a:rPr lang="en-ZA" dirty="0" smtClean="0"/>
              <a:t>Acid stable</a:t>
            </a:r>
          </a:p>
          <a:p>
            <a:pPr marL="514350" indent="-514350" eaLnBrk="1" fontAlgn="auto" hangingPunct="1">
              <a:spcAft>
                <a:spcPts val="0"/>
              </a:spcAft>
              <a:buFont typeface="+mj-lt"/>
              <a:buAutoNum type="arabicPeriod"/>
              <a:defRPr/>
            </a:pPr>
            <a:r>
              <a:rPr lang="en-ZA" dirty="0" smtClean="0"/>
              <a:t>Erythromycin </a:t>
            </a:r>
            <a:r>
              <a:rPr lang="en-ZA" dirty="0" err="1" smtClean="0"/>
              <a:t>ethylsuccinate</a:t>
            </a:r>
            <a:endParaRPr lang="en-ZA" dirty="0" smtClean="0"/>
          </a:p>
          <a:p>
            <a:pPr marL="914400" lvl="1" indent="-514350" eaLnBrk="1" fontAlgn="auto" hangingPunct="1">
              <a:spcAft>
                <a:spcPts val="0"/>
              </a:spcAft>
              <a:buFont typeface="Arial" pitchFamily="34" charset="0"/>
              <a:buChar char="–"/>
              <a:defRPr/>
            </a:pPr>
            <a:r>
              <a:rPr lang="en-ZA" dirty="0" smtClean="0"/>
              <a:t>Acid stable</a:t>
            </a:r>
          </a:p>
          <a:p>
            <a:pPr marL="514350" indent="-514350" eaLnBrk="1" fontAlgn="auto" hangingPunct="1">
              <a:spcAft>
                <a:spcPts val="0"/>
              </a:spcAft>
              <a:buFont typeface="+mj-lt"/>
              <a:buAutoNum type="arabicPeriod"/>
              <a:defRPr/>
            </a:pPr>
            <a:r>
              <a:rPr lang="en-ZA" dirty="0" smtClean="0"/>
              <a:t>Erythromycin estolate</a:t>
            </a:r>
          </a:p>
          <a:p>
            <a:pPr marL="914400" lvl="1" indent="-514350" eaLnBrk="1" fontAlgn="auto" hangingPunct="1">
              <a:spcAft>
                <a:spcPts val="0"/>
              </a:spcAft>
              <a:buFont typeface="Arial" pitchFamily="34" charset="0"/>
              <a:buChar char="–"/>
              <a:defRPr/>
            </a:pPr>
            <a:r>
              <a:rPr lang="en-ZA" dirty="0" smtClean="0"/>
              <a:t>Best absorption</a:t>
            </a:r>
          </a:p>
          <a:p>
            <a:pPr marL="914400" lvl="1" indent="-514350" eaLnBrk="1" fontAlgn="auto" hangingPunct="1">
              <a:spcAft>
                <a:spcPts val="0"/>
              </a:spcAft>
              <a:buFont typeface="Arial" pitchFamily="34" charset="0"/>
              <a:buChar char="–"/>
              <a:defRPr/>
            </a:pPr>
            <a:r>
              <a:rPr lang="en-ZA" dirty="0" smtClean="0"/>
              <a:t>Higher plasma concentrations</a:t>
            </a:r>
          </a:p>
          <a:p>
            <a:pPr marL="914400" lvl="1" indent="-514350" eaLnBrk="1" fontAlgn="auto" hangingPunct="1">
              <a:spcAft>
                <a:spcPts val="0"/>
              </a:spcAft>
              <a:buFont typeface="Arial" pitchFamily="34" charset="0"/>
              <a:buChar char="–"/>
              <a:defRPr/>
            </a:pPr>
            <a:r>
              <a:rPr lang="en-ZA" dirty="0" smtClean="0"/>
              <a:t>Higher propensity for allergic intrahepatic cholestatic jaundice</a:t>
            </a:r>
          </a:p>
          <a:p>
            <a:pPr marL="914400" lvl="1" indent="-514350" eaLnBrk="1" fontAlgn="auto" hangingPunct="1">
              <a:spcAft>
                <a:spcPts val="0"/>
              </a:spcAft>
              <a:buFont typeface="Arial" pitchFamily="34" charset="0"/>
              <a:buNone/>
              <a:defRPr/>
            </a:pPr>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ZA" sz="2400" smtClean="0"/>
              <a:t>Additional Antimicrobial Spectrum for newer macrolides</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ZA" dirty="0" err="1" smtClean="0">
                <a:solidFill>
                  <a:schemeClr val="tx2"/>
                </a:solidFill>
              </a:rPr>
              <a:t>Clarithromycin</a:t>
            </a:r>
            <a:r>
              <a:rPr lang="en-ZA" dirty="0" smtClean="0">
                <a:solidFill>
                  <a:schemeClr val="tx2"/>
                </a:solidFill>
              </a:rPr>
              <a:t>: and active metabolite:</a:t>
            </a:r>
          </a:p>
          <a:p>
            <a:pPr lvl="1" eaLnBrk="1" fontAlgn="auto" hangingPunct="1">
              <a:spcAft>
                <a:spcPts val="0"/>
              </a:spcAft>
              <a:buFont typeface="Arial" pitchFamily="34" charset="0"/>
              <a:buChar char="–"/>
              <a:defRPr/>
            </a:pPr>
            <a:r>
              <a:rPr lang="en-ZA" dirty="0" err="1" smtClean="0"/>
              <a:t>Staph</a:t>
            </a:r>
            <a:r>
              <a:rPr lang="en-ZA" dirty="0" smtClean="0"/>
              <a:t>.</a:t>
            </a:r>
          </a:p>
          <a:p>
            <a:pPr lvl="1" eaLnBrk="1" fontAlgn="auto" hangingPunct="1">
              <a:spcAft>
                <a:spcPts val="0"/>
              </a:spcAft>
              <a:buFont typeface="Arial" pitchFamily="34" charset="0"/>
              <a:buChar char="–"/>
              <a:defRPr/>
            </a:pPr>
            <a:r>
              <a:rPr lang="en-ZA" dirty="0" smtClean="0"/>
              <a:t>Strep pyogenes</a:t>
            </a:r>
          </a:p>
          <a:p>
            <a:pPr lvl="1" eaLnBrk="1" fontAlgn="auto" hangingPunct="1">
              <a:spcAft>
                <a:spcPts val="0"/>
              </a:spcAft>
              <a:buFont typeface="Arial" pitchFamily="34" charset="0"/>
              <a:buChar char="–"/>
              <a:defRPr/>
            </a:pPr>
            <a:r>
              <a:rPr lang="en-ZA" dirty="0" smtClean="0"/>
              <a:t>Strep. pneumoniae</a:t>
            </a:r>
          </a:p>
          <a:p>
            <a:pPr lvl="1" eaLnBrk="1" fontAlgn="auto" hangingPunct="1">
              <a:spcAft>
                <a:spcPts val="0"/>
              </a:spcAft>
              <a:buFont typeface="Arial" pitchFamily="34" charset="0"/>
              <a:buChar char="–"/>
              <a:defRPr/>
            </a:pPr>
            <a:r>
              <a:rPr lang="en-ZA" dirty="0" smtClean="0"/>
              <a:t>Helicobacter pylori</a:t>
            </a:r>
          </a:p>
          <a:p>
            <a:pPr lvl="1" eaLnBrk="1" fontAlgn="auto" hangingPunct="1">
              <a:spcAft>
                <a:spcPts val="0"/>
              </a:spcAft>
              <a:buFont typeface="Arial" pitchFamily="34" charset="0"/>
              <a:buChar char="–"/>
              <a:defRPr/>
            </a:pPr>
            <a:r>
              <a:rPr lang="en-ZA" dirty="0" smtClean="0"/>
              <a:t>H. influenzae</a:t>
            </a:r>
          </a:p>
          <a:p>
            <a:pPr lvl="1" eaLnBrk="1" fontAlgn="auto" hangingPunct="1">
              <a:spcAft>
                <a:spcPts val="0"/>
              </a:spcAft>
              <a:buFont typeface="Arial" pitchFamily="34" charset="0"/>
              <a:buNone/>
              <a:defRPr/>
            </a:pPr>
            <a:endParaRPr lang="en-ZA" dirty="0" smtClean="0"/>
          </a:p>
          <a:p>
            <a:pPr eaLnBrk="1" fontAlgn="auto" hangingPunct="1">
              <a:spcAft>
                <a:spcPts val="0"/>
              </a:spcAft>
              <a:buFont typeface="Arial" pitchFamily="34" charset="0"/>
              <a:buChar char="•"/>
              <a:defRPr/>
            </a:pPr>
            <a:r>
              <a:rPr lang="en-ZA" dirty="0" smtClean="0">
                <a:solidFill>
                  <a:schemeClr val="tx2"/>
                </a:solidFill>
              </a:rPr>
              <a:t>Azithromycin:</a:t>
            </a:r>
          </a:p>
          <a:p>
            <a:pPr lvl="1" eaLnBrk="1" fontAlgn="auto" hangingPunct="1">
              <a:spcAft>
                <a:spcPts val="0"/>
              </a:spcAft>
              <a:buFont typeface="Arial" pitchFamily="34" charset="0"/>
              <a:buChar char="–"/>
              <a:defRPr/>
            </a:pPr>
            <a:r>
              <a:rPr lang="en-ZA" dirty="0" smtClean="0"/>
              <a:t>H. influenzae, Legionella</a:t>
            </a:r>
            <a:endParaRPr lang="en-ZA" dirty="0"/>
          </a:p>
          <a:p>
            <a:pPr lvl="1" eaLnBrk="1" fontAlgn="auto" hangingPunct="1">
              <a:spcAft>
                <a:spcPts val="0"/>
              </a:spcAft>
              <a:buFont typeface="Arial" pitchFamily="34" charset="0"/>
              <a:buChar char="–"/>
              <a:defRPr/>
            </a:pPr>
            <a:r>
              <a:rPr lang="en-ZA" dirty="0" smtClean="0"/>
              <a:t>Chlamydia trachomatis (urethritis)</a:t>
            </a:r>
          </a:p>
          <a:p>
            <a:pPr lvl="1" eaLnBrk="1" fontAlgn="auto" hangingPunct="1">
              <a:spcAft>
                <a:spcPts val="0"/>
              </a:spcAft>
              <a:buFont typeface="Arial" pitchFamily="34" charset="0"/>
              <a:buNone/>
              <a:defRPr/>
            </a:pPr>
            <a:endParaRPr lang="en-ZA" dirty="0"/>
          </a:p>
          <a:p>
            <a:pPr lvl="1" eaLnBrk="1" fontAlgn="auto" hangingPunct="1">
              <a:spcAft>
                <a:spcPts val="0"/>
              </a:spcAft>
              <a:buFont typeface="Arial" pitchFamily="34" charset="0"/>
              <a:buNone/>
              <a:defRPr/>
            </a:pPr>
            <a:r>
              <a:rPr lang="en-ZA" dirty="0" smtClean="0"/>
              <a:t>Mycobacterium avium in AIDS</a:t>
            </a:r>
          </a:p>
          <a:p>
            <a:pPr lvl="1" eaLnBrk="1" fontAlgn="auto" hangingPunct="1">
              <a:spcAft>
                <a:spcPts val="0"/>
              </a:spcAft>
              <a:buFont typeface="Arial" pitchFamily="34" charset="0"/>
              <a:buNone/>
              <a:defRPr/>
            </a:pPr>
            <a:endParaRPr lang="en-Z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1982</Words>
  <Application>Microsoft Office PowerPoint</Application>
  <PresentationFormat>On-screen Show (4:3)</PresentationFormat>
  <Paragraphs>429</Paragraphs>
  <Slides>49</Slides>
  <Notes>4</Notes>
  <HiddenSlides>9</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  Pharynx, larynx, trachea             Dr K Outhoff</vt:lpstr>
      <vt:lpstr>A.  Local and systemic drugs and their side effects for:</vt:lpstr>
      <vt:lpstr>1. Aphthous ulcers</vt:lpstr>
      <vt:lpstr>Acute tonsillitis</vt:lpstr>
      <vt:lpstr>Acute tonsillitis / pharyngitis</vt:lpstr>
      <vt:lpstr>3.  Peritonsillitis and abscess</vt:lpstr>
      <vt:lpstr>Antimicrobial spectrum and indications for erythromycin: gram positives and others</vt:lpstr>
      <vt:lpstr>Erythromycin types: </vt:lpstr>
      <vt:lpstr>Additional Antimicrobial Spectrum for newer macrolides</vt:lpstr>
      <vt:lpstr>Macrolides inhibit bacterial protein synthesis</vt:lpstr>
      <vt:lpstr>Macrolide mode of action</vt:lpstr>
      <vt:lpstr>Pharmacokinetics of macrolides</vt:lpstr>
      <vt:lpstr>Unwanted effects: macrolides</vt:lpstr>
      <vt:lpstr>4.  Fungal throat infections</vt:lpstr>
      <vt:lpstr>5.  Gastro-oesophageal reflux</vt:lpstr>
      <vt:lpstr>5.   Gastro- oesophageal reflux</vt:lpstr>
      <vt:lpstr>Some points....</vt:lpstr>
      <vt:lpstr>Strategies for initial treatment of GORD</vt:lpstr>
      <vt:lpstr>Hierarchy of efficacy for drug treatments in GORD</vt:lpstr>
      <vt:lpstr>Approaches to drug treatment</vt:lpstr>
      <vt:lpstr>Therapeutic trial of PPI</vt:lpstr>
      <vt:lpstr>After initial 4 week treatment..</vt:lpstr>
      <vt:lpstr>Strategies for long term management</vt:lpstr>
      <vt:lpstr>Proton pump inhibitors</vt:lpstr>
      <vt:lpstr>Proton pump</vt:lpstr>
      <vt:lpstr>Proton pump inhibitors Omeprazole:  </vt:lpstr>
      <vt:lpstr>Proton pump inhibitors Omeprazole</vt:lpstr>
      <vt:lpstr>H-2 receptor antagonists</vt:lpstr>
      <vt:lpstr>H-2-receptor antagonists</vt:lpstr>
      <vt:lpstr>H-2 receptor antagonists Cimetidine: drug interactions: </vt:lpstr>
      <vt:lpstr>Antacids</vt:lpstr>
      <vt:lpstr>Antacids</vt:lpstr>
      <vt:lpstr>Miscellaneous agents for GORD</vt:lpstr>
      <vt:lpstr>Prokinetic drugs</vt:lpstr>
      <vt:lpstr>PowerPoint Presentation</vt:lpstr>
      <vt:lpstr>PowerPoint Presentation</vt:lpstr>
      <vt:lpstr>Acute Epiglottitis 1799</vt:lpstr>
      <vt:lpstr>Acute epiglottitis</vt:lpstr>
      <vt:lpstr>6.  Acute epiglottitis</vt:lpstr>
      <vt:lpstr>Chloramphenicol nuggets</vt:lpstr>
      <vt:lpstr>More Chloramphenicol nuggets</vt:lpstr>
      <vt:lpstr>Chloramphenicol - Adverse effects</vt:lpstr>
      <vt:lpstr>Parenteral Cephalosporins</vt:lpstr>
      <vt:lpstr>Parenteral Cephalosporins</vt:lpstr>
      <vt:lpstr>Pharmacokinetics of Cephalosporins</vt:lpstr>
      <vt:lpstr>Unwanted Effects of Cephalosporins</vt:lpstr>
      <vt:lpstr>7.  Acute laryngeal oedema</vt:lpstr>
      <vt:lpstr>Acute laryngeal oedema</vt:lpstr>
      <vt:lpstr>B. Drug induced....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Pharynx, larynx, trachea</dc:title>
  <dc:creator>Dr Outhoff</dc:creator>
  <cp:lastModifiedBy>Department of Pharmacology</cp:lastModifiedBy>
  <cp:revision>126</cp:revision>
  <dcterms:created xsi:type="dcterms:W3CDTF">2007-08-10T06:59:55Z</dcterms:created>
  <dcterms:modified xsi:type="dcterms:W3CDTF">2012-09-05T12:39:08Z</dcterms:modified>
</cp:coreProperties>
</file>