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65" r:id="rId9"/>
    <p:sldId id="266" r:id="rId10"/>
    <p:sldId id="298" r:id="rId11"/>
    <p:sldId id="297" r:id="rId12"/>
    <p:sldId id="299" r:id="rId13"/>
    <p:sldId id="300" r:id="rId14"/>
    <p:sldId id="270" r:id="rId15"/>
    <p:sldId id="264" r:id="rId16"/>
    <p:sldId id="267" r:id="rId17"/>
    <p:sldId id="268" r:id="rId18"/>
    <p:sldId id="271" r:id="rId19"/>
    <p:sldId id="269" r:id="rId20"/>
    <p:sldId id="272" r:id="rId21"/>
    <p:sldId id="276" r:id="rId22"/>
    <p:sldId id="283" r:id="rId23"/>
    <p:sldId id="273" r:id="rId24"/>
    <p:sldId id="274" r:id="rId25"/>
    <p:sldId id="277" r:id="rId26"/>
    <p:sldId id="278" r:id="rId27"/>
    <p:sldId id="279" r:id="rId28"/>
    <p:sldId id="280" r:id="rId29"/>
    <p:sldId id="281" r:id="rId30"/>
    <p:sldId id="282" r:id="rId31"/>
    <p:sldId id="284" r:id="rId32"/>
    <p:sldId id="285" r:id="rId33"/>
    <p:sldId id="286" r:id="rId34"/>
    <p:sldId id="287" r:id="rId35"/>
    <p:sldId id="288" r:id="rId36"/>
    <p:sldId id="293" r:id="rId37"/>
    <p:sldId id="295" r:id="rId38"/>
    <p:sldId id="303" r:id="rId39"/>
    <p:sldId id="304" r:id="rId40"/>
    <p:sldId id="327" r:id="rId41"/>
    <p:sldId id="305" r:id="rId42"/>
    <p:sldId id="306" r:id="rId43"/>
    <p:sldId id="292" r:id="rId44"/>
    <p:sldId id="314" r:id="rId45"/>
    <p:sldId id="313" r:id="rId46"/>
    <p:sldId id="315" r:id="rId47"/>
    <p:sldId id="316" r:id="rId48"/>
    <p:sldId id="307" r:id="rId49"/>
    <p:sldId id="320" r:id="rId50"/>
    <p:sldId id="321" r:id="rId51"/>
    <p:sldId id="317" r:id="rId52"/>
    <p:sldId id="326" r:id="rId53"/>
    <p:sldId id="318" r:id="rId54"/>
    <p:sldId id="322" r:id="rId55"/>
    <p:sldId id="323" r:id="rId56"/>
    <p:sldId id="324" r:id="rId57"/>
    <p:sldId id="325" r:id="rId58"/>
    <p:sldId id="328" r:id="rId59"/>
    <p:sldId id="308" r:id="rId60"/>
    <p:sldId id="309" r:id="rId61"/>
    <p:sldId id="312" r:id="rId62"/>
    <p:sldId id="329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E58476-E4BD-41E0-836D-B479D33D772A}" type="doc">
      <dgm:prSet loTypeId="urn:microsoft.com/office/officeart/2005/8/layout/v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242CB58-118D-412C-9E1A-A8CEE323EFFC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Delirium</a:t>
          </a:r>
        </a:p>
        <a:p>
          <a:r>
            <a:rPr lang="en-US" dirty="0" smtClean="0">
              <a:solidFill>
                <a:schemeClr val="bg1"/>
              </a:solidFill>
            </a:rPr>
            <a:t>Dementia</a:t>
          </a:r>
        </a:p>
        <a:p>
          <a:r>
            <a:rPr lang="en-US" dirty="0" smtClean="0">
              <a:solidFill>
                <a:schemeClr val="bg1"/>
              </a:solidFill>
            </a:rPr>
            <a:t>Psychotic disorder</a:t>
          </a:r>
        </a:p>
        <a:p>
          <a:r>
            <a:rPr lang="en-US" dirty="0" smtClean="0">
              <a:solidFill>
                <a:schemeClr val="bg1"/>
              </a:solidFill>
            </a:rPr>
            <a:t>Mood Disorder</a:t>
          </a:r>
        </a:p>
        <a:p>
          <a:r>
            <a:rPr lang="en-US" dirty="0" smtClean="0">
              <a:solidFill>
                <a:schemeClr val="bg1"/>
              </a:solidFill>
            </a:rPr>
            <a:t>Anxiety Disorder</a:t>
          </a:r>
        </a:p>
        <a:p>
          <a:r>
            <a:rPr lang="en-US" dirty="0" smtClean="0">
              <a:solidFill>
                <a:schemeClr val="bg1"/>
              </a:solidFill>
            </a:rPr>
            <a:t>Personality Disorder</a:t>
          </a:r>
        </a:p>
        <a:p>
          <a:r>
            <a:rPr lang="en-US" dirty="0" err="1" smtClean="0">
              <a:solidFill>
                <a:schemeClr val="bg1"/>
              </a:solidFill>
            </a:rPr>
            <a:t>Amnestic</a:t>
          </a:r>
          <a:r>
            <a:rPr lang="en-US" dirty="0" smtClean="0">
              <a:solidFill>
                <a:schemeClr val="bg1"/>
              </a:solidFill>
            </a:rPr>
            <a:t> Disorder</a:t>
          </a:r>
        </a:p>
        <a:p>
          <a:r>
            <a:rPr lang="en-US" dirty="0" smtClean="0">
              <a:solidFill>
                <a:schemeClr val="bg1"/>
              </a:solidFill>
            </a:rPr>
            <a:t>Sleep Disorder</a:t>
          </a:r>
        </a:p>
        <a:p>
          <a:r>
            <a:rPr lang="en-US" dirty="0" smtClean="0">
              <a:solidFill>
                <a:schemeClr val="bg1"/>
              </a:solidFill>
            </a:rPr>
            <a:t>Sexual Dysfunction</a:t>
          </a:r>
        </a:p>
        <a:p>
          <a:r>
            <a:rPr lang="en-US" dirty="0" smtClean="0">
              <a:solidFill>
                <a:schemeClr val="bg1"/>
              </a:solidFill>
            </a:rPr>
            <a:t>Catatonia</a:t>
          </a:r>
        </a:p>
        <a:p>
          <a:endParaRPr lang="en-US" dirty="0"/>
        </a:p>
      </dgm:t>
    </dgm:pt>
    <dgm:pt modelId="{1E104899-B90A-4E4A-83F3-024881E2B39B}" type="parTrans" cxnId="{96665BCC-7712-48ED-A563-D289BB4585C6}">
      <dgm:prSet/>
      <dgm:spPr/>
      <dgm:t>
        <a:bodyPr/>
        <a:lstStyle/>
        <a:p>
          <a:endParaRPr lang="en-US"/>
        </a:p>
      </dgm:t>
    </dgm:pt>
    <dgm:pt modelId="{B60FC308-9467-48C7-8B65-9D58027B4C30}" type="sibTrans" cxnId="{96665BCC-7712-48ED-A563-D289BB4585C6}">
      <dgm:prSet/>
      <dgm:spPr/>
      <dgm:t>
        <a:bodyPr/>
        <a:lstStyle/>
        <a:p>
          <a:endParaRPr lang="en-US"/>
        </a:p>
      </dgm:t>
    </dgm:pt>
    <dgm:pt modelId="{12490CE3-0B1F-4C2A-8D26-86591F1C870E}">
      <dgm:prSet phldrT="[Text]" custT="1"/>
      <dgm:spPr/>
      <dgm:t>
        <a:bodyPr/>
        <a:lstStyle/>
        <a:p>
          <a:endParaRPr lang="en-US" sz="4400" dirty="0"/>
        </a:p>
      </dgm:t>
    </dgm:pt>
    <dgm:pt modelId="{CCEE8AFE-112B-45ED-8B0F-29E090DEEA77}" type="parTrans" cxnId="{D1356903-197A-4EF6-BD37-02467C529BE0}">
      <dgm:prSet/>
      <dgm:spPr/>
      <dgm:t>
        <a:bodyPr/>
        <a:lstStyle/>
        <a:p>
          <a:endParaRPr lang="en-US"/>
        </a:p>
      </dgm:t>
    </dgm:pt>
    <dgm:pt modelId="{E509690E-4C67-40EA-B155-75C0307461FF}" type="sibTrans" cxnId="{D1356903-197A-4EF6-BD37-02467C529BE0}">
      <dgm:prSet/>
      <dgm:spPr/>
      <dgm:t>
        <a:bodyPr/>
        <a:lstStyle/>
        <a:p>
          <a:endParaRPr lang="en-US"/>
        </a:p>
      </dgm:t>
    </dgm:pt>
    <dgm:pt modelId="{19D25A4B-52BB-4A6C-8AFD-E6B8A9C20288}">
      <dgm:prSet phldrT="[Text]" custT="1"/>
      <dgm:spPr/>
      <dgm:t>
        <a:bodyPr/>
        <a:lstStyle/>
        <a:p>
          <a:r>
            <a:rPr lang="en-US" sz="4400" dirty="0" smtClean="0"/>
            <a:t>Due to GMC</a:t>
          </a:r>
          <a:endParaRPr lang="en-US" sz="4400" dirty="0"/>
        </a:p>
      </dgm:t>
    </dgm:pt>
    <dgm:pt modelId="{F1916077-73EB-4AA9-AD7E-1C7EEC402BBA}" type="parTrans" cxnId="{D3BFD092-3940-4B25-BCF9-48FF19D0E2BE}">
      <dgm:prSet/>
      <dgm:spPr/>
      <dgm:t>
        <a:bodyPr/>
        <a:lstStyle/>
        <a:p>
          <a:endParaRPr lang="en-US"/>
        </a:p>
      </dgm:t>
    </dgm:pt>
    <dgm:pt modelId="{E9826EEE-14FA-4008-81EC-82A9449FC36D}" type="sibTrans" cxnId="{D3BFD092-3940-4B25-BCF9-48FF19D0E2BE}">
      <dgm:prSet/>
      <dgm:spPr/>
      <dgm:t>
        <a:bodyPr/>
        <a:lstStyle/>
        <a:p>
          <a:endParaRPr lang="en-US"/>
        </a:p>
      </dgm:t>
    </dgm:pt>
    <dgm:pt modelId="{64D0D866-75C3-4995-85E6-CA974F59A9FC}" type="pres">
      <dgm:prSet presAssocID="{6AE58476-E4BD-41E0-836D-B479D33D772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44D913-0C6D-4B52-ACF4-0F5E1C612C69}" type="pres">
      <dgm:prSet presAssocID="{7242CB58-118D-412C-9E1A-A8CEE323EFFC}" presName="linNode" presStyleCnt="0"/>
      <dgm:spPr/>
    </dgm:pt>
    <dgm:pt modelId="{941B3323-4701-48CA-95BA-1BCA39B2CB67}" type="pres">
      <dgm:prSet presAssocID="{7242CB58-118D-412C-9E1A-A8CEE323EFFC}" presName="parentShp" presStyleLbl="node1" presStyleIdx="0" presStyleCnt="1" custScaleX="137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082C9C-C191-45D9-A3DE-F6F40968E4E0}" type="pres">
      <dgm:prSet presAssocID="{7242CB58-118D-412C-9E1A-A8CEE323EFFC}" presName="childShp" presStyleLbl="bgAccFollowNode1" presStyleIdx="0" presStyleCnt="1" custScaleX="70833" custLinFactNeighborX="3125" custLinFactNeighborY="-6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38ED3A-4B4F-4A2E-9081-E1DE6EB868EE}" type="presOf" srcId="{12490CE3-0B1F-4C2A-8D26-86591F1C870E}" destId="{BD082C9C-C191-45D9-A3DE-F6F40968E4E0}" srcOrd="0" destOrd="0" presId="urn:microsoft.com/office/officeart/2005/8/layout/vList6"/>
    <dgm:cxn modelId="{722539B2-3EFC-46C2-93EE-0AB1B8451DDD}" type="presOf" srcId="{7242CB58-118D-412C-9E1A-A8CEE323EFFC}" destId="{941B3323-4701-48CA-95BA-1BCA39B2CB67}" srcOrd="0" destOrd="0" presId="urn:microsoft.com/office/officeart/2005/8/layout/vList6"/>
    <dgm:cxn modelId="{96BCEFFB-E12F-46AF-816F-D554999FC60C}" type="presOf" srcId="{6AE58476-E4BD-41E0-836D-B479D33D772A}" destId="{64D0D866-75C3-4995-85E6-CA974F59A9FC}" srcOrd="0" destOrd="0" presId="urn:microsoft.com/office/officeart/2005/8/layout/vList6"/>
    <dgm:cxn modelId="{96665BCC-7712-48ED-A563-D289BB4585C6}" srcId="{6AE58476-E4BD-41E0-836D-B479D33D772A}" destId="{7242CB58-118D-412C-9E1A-A8CEE323EFFC}" srcOrd="0" destOrd="0" parTransId="{1E104899-B90A-4E4A-83F3-024881E2B39B}" sibTransId="{B60FC308-9467-48C7-8B65-9D58027B4C30}"/>
    <dgm:cxn modelId="{EB8BFCE0-343F-46C3-8A3D-3CF1E33CB9D3}" type="presOf" srcId="{19D25A4B-52BB-4A6C-8AFD-E6B8A9C20288}" destId="{BD082C9C-C191-45D9-A3DE-F6F40968E4E0}" srcOrd="0" destOrd="1" presId="urn:microsoft.com/office/officeart/2005/8/layout/vList6"/>
    <dgm:cxn modelId="{D3BFD092-3940-4B25-BCF9-48FF19D0E2BE}" srcId="{7242CB58-118D-412C-9E1A-A8CEE323EFFC}" destId="{19D25A4B-52BB-4A6C-8AFD-E6B8A9C20288}" srcOrd="1" destOrd="0" parTransId="{F1916077-73EB-4AA9-AD7E-1C7EEC402BBA}" sibTransId="{E9826EEE-14FA-4008-81EC-82A9449FC36D}"/>
    <dgm:cxn modelId="{D1356903-197A-4EF6-BD37-02467C529BE0}" srcId="{7242CB58-118D-412C-9E1A-A8CEE323EFFC}" destId="{12490CE3-0B1F-4C2A-8D26-86591F1C870E}" srcOrd="0" destOrd="0" parTransId="{CCEE8AFE-112B-45ED-8B0F-29E090DEEA77}" sibTransId="{E509690E-4C67-40EA-B155-75C0307461FF}"/>
    <dgm:cxn modelId="{64A82FAD-C2D3-40D4-AB95-F1A7CAAB9C4A}" type="presParOf" srcId="{64D0D866-75C3-4995-85E6-CA974F59A9FC}" destId="{B944D913-0C6D-4B52-ACF4-0F5E1C612C69}" srcOrd="0" destOrd="0" presId="urn:microsoft.com/office/officeart/2005/8/layout/vList6"/>
    <dgm:cxn modelId="{4B28123B-3570-4FC9-9F0D-8EEED3260E0D}" type="presParOf" srcId="{B944D913-0C6D-4B52-ACF4-0F5E1C612C69}" destId="{941B3323-4701-48CA-95BA-1BCA39B2CB67}" srcOrd="0" destOrd="0" presId="urn:microsoft.com/office/officeart/2005/8/layout/vList6"/>
    <dgm:cxn modelId="{C09E6A62-4CDC-4E56-BAB1-1D2FFE7C76C0}" type="presParOf" srcId="{B944D913-0C6D-4B52-ACF4-0F5E1C612C69}" destId="{BD082C9C-C191-45D9-A3DE-F6F40968E4E0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39659C-D4BE-481A-8C24-D737FE14C58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BB3143-4CCA-4795-A439-101CC7E39599}">
      <dgm:prSet phldrT="[Text]"/>
      <dgm:spPr>
        <a:solidFill>
          <a:srgbClr val="FFFF00"/>
        </a:solidFill>
      </dgm:spPr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Hyper</a:t>
          </a:r>
          <a:endParaRPr lang="en-US" b="0" dirty="0">
            <a:solidFill>
              <a:schemeClr val="bg1"/>
            </a:solidFill>
          </a:endParaRPr>
        </a:p>
      </dgm:t>
    </dgm:pt>
    <dgm:pt modelId="{C17D1955-D9B9-4625-A16B-C49CAE5BF22C}" type="parTrans" cxnId="{4F1CFEA8-FE91-4260-9654-734B111A7171}">
      <dgm:prSet/>
      <dgm:spPr/>
      <dgm:t>
        <a:bodyPr/>
        <a:lstStyle/>
        <a:p>
          <a:endParaRPr lang="en-US"/>
        </a:p>
      </dgm:t>
    </dgm:pt>
    <dgm:pt modelId="{AB47CF12-F6C7-49F4-86B5-EF322CD2B4C3}" type="sibTrans" cxnId="{4F1CFEA8-FE91-4260-9654-734B111A7171}">
      <dgm:prSet/>
      <dgm:spPr/>
      <dgm:t>
        <a:bodyPr/>
        <a:lstStyle/>
        <a:p>
          <a:endParaRPr lang="en-US"/>
        </a:p>
      </dgm:t>
    </dgm:pt>
    <dgm:pt modelId="{1C944FB3-5218-4E67-918C-580DC1D892EF}">
      <dgm:prSet phldrT="[Text]" custT="1"/>
      <dgm:spPr/>
      <dgm:t>
        <a:bodyPr/>
        <a:lstStyle/>
        <a:p>
          <a:r>
            <a:rPr lang="en-US" sz="2000" dirty="0" smtClean="0"/>
            <a:t>Anxiety</a:t>
          </a:r>
        </a:p>
        <a:p>
          <a:r>
            <a:rPr lang="en-US" sz="2000" dirty="0" smtClean="0"/>
            <a:t>Insomnia</a:t>
          </a:r>
        </a:p>
        <a:p>
          <a:r>
            <a:rPr lang="en-US" sz="2000" dirty="0" smtClean="0"/>
            <a:t>Mood </a:t>
          </a:r>
          <a:r>
            <a:rPr lang="en-US" sz="2000" dirty="0" err="1" smtClean="0"/>
            <a:t>lability</a:t>
          </a:r>
          <a:endParaRPr lang="en-US" sz="2000" dirty="0" smtClean="0"/>
        </a:p>
        <a:p>
          <a:r>
            <a:rPr lang="en-US" sz="2000" dirty="0" smtClean="0">
              <a:solidFill>
                <a:srgbClr val="FF0000"/>
              </a:solidFill>
            </a:rPr>
            <a:t>Mania actually rare!</a:t>
          </a:r>
        </a:p>
        <a:p>
          <a:r>
            <a:rPr lang="en-US" sz="2000" dirty="0" smtClean="0">
              <a:solidFill>
                <a:srgbClr val="7030A0"/>
              </a:solidFill>
            </a:rPr>
            <a:t>Depression</a:t>
          </a:r>
        </a:p>
        <a:p>
          <a:r>
            <a:rPr lang="en-US" sz="2000" dirty="0" smtClean="0">
              <a:solidFill>
                <a:srgbClr val="7030A0"/>
              </a:solidFill>
            </a:rPr>
            <a:t>Cognitive impairment</a:t>
          </a:r>
        </a:p>
        <a:p>
          <a:r>
            <a:rPr lang="en-US" sz="2000" dirty="0" smtClean="0">
              <a:solidFill>
                <a:srgbClr val="7030A0"/>
              </a:solidFill>
            </a:rPr>
            <a:t>Psychosis</a:t>
          </a:r>
          <a:endParaRPr lang="en-US" sz="2000" dirty="0">
            <a:solidFill>
              <a:srgbClr val="7030A0"/>
            </a:solidFill>
          </a:endParaRPr>
        </a:p>
      </dgm:t>
    </dgm:pt>
    <dgm:pt modelId="{CB50588C-C126-4952-BB78-EDCABA659B83}" type="parTrans" cxnId="{325EF22D-4572-434D-B105-69933A475099}">
      <dgm:prSet/>
      <dgm:spPr/>
      <dgm:t>
        <a:bodyPr/>
        <a:lstStyle/>
        <a:p>
          <a:endParaRPr lang="en-US"/>
        </a:p>
      </dgm:t>
    </dgm:pt>
    <dgm:pt modelId="{11C16A9E-4D4E-4757-B556-45CC88E0CD69}" type="sibTrans" cxnId="{325EF22D-4572-434D-B105-69933A475099}">
      <dgm:prSet/>
      <dgm:spPr/>
      <dgm:t>
        <a:bodyPr/>
        <a:lstStyle/>
        <a:p>
          <a:endParaRPr lang="en-US"/>
        </a:p>
      </dgm:t>
    </dgm:pt>
    <dgm:pt modelId="{926BDA12-C5D9-415D-BF99-DEA8E721D19E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Hypo</a:t>
          </a:r>
          <a:endParaRPr lang="en-US" dirty="0">
            <a:solidFill>
              <a:schemeClr val="bg1"/>
            </a:solidFill>
          </a:endParaRPr>
        </a:p>
      </dgm:t>
    </dgm:pt>
    <dgm:pt modelId="{62567DF4-B2E4-45F4-8C07-AF409A70A7FD}" type="parTrans" cxnId="{C9FD3065-CCA9-4129-B8B4-E5B25D30EEBD}">
      <dgm:prSet/>
      <dgm:spPr/>
      <dgm:t>
        <a:bodyPr/>
        <a:lstStyle/>
        <a:p>
          <a:endParaRPr lang="en-US"/>
        </a:p>
      </dgm:t>
    </dgm:pt>
    <dgm:pt modelId="{BB6C9069-CB22-46A7-A3C1-A1F91B021A3D}" type="sibTrans" cxnId="{C9FD3065-CCA9-4129-B8B4-E5B25D30EEBD}">
      <dgm:prSet/>
      <dgm:spPr/>
      <dgm:t>
        <a:bodyPr/>
        <a:lstStyle/>
        <a:p>
          <a:endParaRPr lang="en-US"/>
        </a:p>
      </dgm:t>
    </dgm:pt>
    <dgm:pt modelId="{EA2C81E4-CBF9-42B8-BF7B-D1BCDB6D477A}">
      <dgm:prSet phldrT="[Text]" custT="1"/>
      <dgm:spPr/>
      <dgm:t>
        <a:bodyPr/>
        <a:lstStyle/>
        <a:p>
          <a:r>
            <a:rPr lang="en-US" sz="2000" dirty="0" smtClean="0"/>
            <a:t>Apathy</a:t>
          </a:r>
        </a:p>
        <a:p>
          <a:r>
            <a:rPr lang="en-US" sz="2000" dirty="0" smtClean="0">
              <a:solidFill>
                <a:srgbClr val="7030A0"/>
              </a:solidFill>
            </a:rPr>
            <a:t>Depression</a:t>
          </a:r>
        </a:p>
        <a:p>
          <a:r>
            <a:rPr lang="en-US" sz="2000" dirty="0" smtClean="0">
              <a:solidFill>
                <a:srgbClr val="7030A0"/>
              </a:solidFill>
            </a:rPr>
            <a:t>Cognitive impairment</a:t>
          </a:r>
        </a:p>
        <a:p>
          <a:r>
            <a:rPr lang="en-US" sz="2000" dirty="0" smtClean="0">
              <a:solidFill>
                <a:srgbClr val="7030A0"/>
              </a:solidFill>
            </a:rPr>
            <a:t>Psychosis </a:t>
          </a:r>
        </a:p>
        <a:p>
          <a:r>
            <a:rPr lang="en-US" sz="2000" dirty="0" smtClean="0"/>
            <a:t>( </a:t>
          </a:r>
          <a:r>
            <a:rPr lang="en-US" sz="2000" dirty="0" err="1" smtClean="0"/>
            <a:t>myxoedema</a:t>
          </a:r>
          <a:r>
            <a:rPr lang="en-US" sz="2000" dirty="0" smtClean="0"/>
            <a:t> madness)</a:t>
          </a:r>
          <a:endParaRPr lang="en-US" sz="2000" dirty="0"/>
        </a:p>
      </dgm:t>
    </dgm:pt>
    <dgm:pt modelId="{F0EDCD1F-BD78-43D4-B784-681B5A948936}" type="parTrans" cxnId="{9BDA5CA4-1213-4C84-AD59-C6121D354404}">
      <dgm:prSet/>
      <dgm:spPr/>
      <dgm:t>
        <a:bodyPr/>
        <a:lstStyle/>
        <a:p>
          <a:endParaRPr lang="en-US"/>
        </a:p>
      </dgm:t>
    </dgm:pt>
    <dgm:pt modelId="{91B1ADBD-35F2-4DC5-BAFD-506077F0A2EF}" type="sibTrans" cxnId="{9BDA5CA4-1213-4C84-AD59-C6121D354404}">
      <dgm:prSet/>
      <dgm:spPr/>
      <dgm:t>
        <a:bodyPr/>
        <a:lstStyle/>
        <a:p>
          <a:endParaRPr lang="en-US"/>
        </a:p>
      </dgm:t>
    </dgm:pt>
    <dgm:pt modelId="{FA1C04C0-713E-4107-A225-8035B9213CB7}" type="pres">
      <dgm:prSet presAssocID="{E439659C-D4BE-481A-8C24-D737FE14C58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9B7F56-3D72-4E22-BC9B-C843C100302A}" type="pres">
      <dgm:prSet presAssocID="{2ABB3143-4CCA-4795-A439-101CC7E39599}" presName="root" presStyleCnt="0"/>
      <dgm:spPr/>
    </dgm:pt>
    <dgm:pt modelId="{78246197-F7C9-4302-AD37-1D97751A89B2}" type="pres">
      <dgm:prSet presAssocID="{2ABB3143-4CCA-4795-A439-101CC7E39599}" presName="rootComposite" presStyleCnt="0"/>
      <dgm:spPr/>
    </dgm:pt>
    <dgm:pt modelId="{A2CAD05C-4D23-4545-B848-7C9BFABB0EE7}" type="pres">
      <dgm:prSet presAssocID="{2ABB3143-4CCA-4795-A439-101CC7E39599}" presName="rootText" presStyleLbl="node1" presStyleIdx="0" presStyleCnt="2" custScaleY="58122"/>
      <dgm:spPr/>
      <dgm:t>
        <a:bodyPr/>
        <a:lstStyle/>
        <a:p>
          <a:endParaRPr lang="en-US"/>
        </a:p>
      </dgm:t>
    </dgm:pt>
    <dgm:pt modelId="{AC804367-EC4C-4404-974E-403C6717E3F4}" type="pres">
      <dgm:prSet presAssocID="{2ABB3143-4CCA-4795-A439-101CC7E39599}" presName="rootConnector" presStyleLbl="node1" presStyleIdx="0" presStyleCnt="2"/>
      <dgm:spPr/>
      <dgm:t>
        <a:bodyPr/>
        <a:lstStyle/>
        <a:p>
          <a:endParaRPr lang="en-US"/>
        </a:p>
      </dgm:t>
    </dgm:pt>
    <dgm:pt modelId="{C9BDC81E-0E26-4372-9310-22B12791368C}" type="pres">
      <dgm:prSet presAssocID="{2ABB3143-4CCA-4795-A439-101CC7E39599}" presName="childShape" presStyleCnt="0"/>
      <dgm:spPr/>
    </dgm:pt>
    <dgm:pt modelId="{9DA7174E-EC13-4AEB-B34D-A18E722F7507}" type="pres">
      <dgm:prSet presAssocID="{CB50588C-C126-4952-BB78-EDCABA659B83}" presName="Name13" presStyleLbl="parChTrans1D2" presStyleIdx="0" presStyleCnt="2"/>
      <dgm:spPr/>
      <dgm:t>
        <a:bodyPr/>
        <a:lstStyle/>
        <a:p>
          <a:endParaRPr lang="en-US"/>
        </a:p>
      </dgm:t>
    </dgm:pt>
    <dgm:pt modelId="{53DFCC76-6DA5-4514-B28C-30AFEB682759}" type="pres">
      <dgm:prSet presAssocID="{1C944FB3-5218-4E67-918C-580DC1D892EF}" presName="childText" presStyleLbl="bgAcc1" presStyleIdx="0" presStyleCnt="2" custScaleX="142282" custScaleY="1713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EF4DEC-A544-4439-A9F5-E2720D9A98DE}" type="pres">
      <dgm:prSet presAssocID="{926BDA12-C5D9-415D-BF99-DEA8E721D19E}" presName="root" presStyleCnt="0"/>
      <dgm:spPr/>
    </dgm:pt>
    <dgm:pt modelId="{154186B8-2E02-4433-852E-257EB2B5981A}" type="pres">
      <dgm:prSet presAssocID="{926BDA12-C5D9-415D-BF99-DEA8E721D19E}" presName="rootComposite" presStyleCnt="0"/>
      <dgm:spPr/>
    </dgm:pt>
    <dgm:pt modelId="{A0F8DC5F-26A4-4BDC-8500-740211F6629A}" type="pres">
      <dgm:prSet presAssocID="{926BDA12-C5D9-415D-BF99-DEA8E721D19E}" presName="rootText" presStyleLbl="node1" presStyleIdx="1" presStyleCnt="2" custScaleY="57418"/>
      <dgm:spPr/>
      <dgm:t>
        <a:bodyPr/>
        <a:lstStyle/>
        <a:p>
          <a:endParaRPr lang="en-US"/>
        </a:p>
      </dgm:t>
    </dgm:pt>
    <dgm:pt modelId="{ABB79F83-586D-4006-A215-8F3C697BF96C}" type="pres">
      <dgm:prSet presAssocID="{926BDA12-C5D9-415D-BF99-DEA8E721D19E}" presName="rootConnector" presStyleLbl="node1" presStyleIdx="1" presStyleCnt="2"/>
      <dgm:spPr/>
      <dgm:t>
        <a:bodyPr/>
        <a:lstStyle/>
        <a:p>
          <a:endParaRPr lang="en-US"/>
        </a:p>
      </dgm:t>
    </dgm:pt>
    <dgm:pt modelId="{934AE528-0095-4C08-8BDA-AB33DF81D2AB}" type="pres">
      <dgm:prSet presAssocID="{926BDA12-C5D9-415D-BF99-DEA8E721D19E}" presName="childShape" presStyleCnt="0"/>
      <dgm:spPr/>
    </dgm:pt>
    <dgm:pt modelId="{5D66F33B-266A-4C0E-B446-33EE0754232B}" type="pres">
      <dgm:prSet presAssocID="{F0EDCD1F-BD78-43D4-B784-681B5A948936}" presName="Name13" presStyleLbl="parChTrans1D2" presStyleIdx="1" presStyleCnt="2"/>
      <dgm:spPr/>
      <dgm:t>
        <a:bodyPr/>
        <a:lstStyle/>
        <a:p>
          <a:endParaRPr lang="en-US"/>
        </a:p>
      </dgm:t>
    </dgm:pt>
    <dgm:pt modelId="{FB81B57E-6DF6-4A83-B0EB-845661B62F51}" type="pres">
      <dgm:prSet presAssocID="{EA2C81E4-CBF9-42B8-BF7B-D1BCDB6D477A}" presName="childText" presStyleLbl="bgAcc1" presStyleIdx="1" presStyleCnt="2" custScaleY="1450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1CFEA8-FE91-4260-9654-734B111A7171}" srcId="{E439659C-D4BE-481A-8C24-D737FE14C582}" destId="{2ABB3143-4CCA-4795-A439-101CC7E39599}" srcOrd="0" destOrd="0" parTransId="{C17D1955-D9B9-4625-A16B-C49CAE5BF22C}" sibTransId="{AB47CF12-F6C7-49F4-86B5-EF322CD2B4C3}"/>
    <dgm:cxn modelId="{005DD3F3-E7AA-4B3C-B023-1769EDF46F4E}" type="presOf" srcId="{E439659C-D4BE-481A-8C24-D737FE14C582}" destId="{FA1C04C0-713E-4107-A225-8035B9213CB7}" srcOrd="0" destOrd="0" presId="urn:microsoft.com/office/officeart/2005/8/layout/hierarchy3"/>
    <dgm:cxn modelId="{E5BE4401-0889-4E12-9DED-9D80E770F56D}" type="presOf" srcId="{926BDA12-C5D9-415D-BF99-DEA8E721D19E}" destId="{ABB79F83-586D-4006-A215-8F3C697BF96C}" srcOrd="1" destOrd="0" presId="urn:microsoft.com/office/officeart/2005/8/layout/hierarchy3"/>
    <dgm:cxn modelId="{F8C7F06F-CCD9-42A0-8A33-AB73C383C1EB}" type="presOf" srcId="{2ABB3143-4CCA-4795-A439-101CC7E39599}" destId="{AC804367-EC4C-4404-974E-403C6717E3F4}" srcOrd="1" destOrd="0" presId="urn:microsoft.com/office/officeart/2005/8/layout/hierarchy3"/>
    <dgm:cxn modelId="{AE6F8C98-C08F-470F-9301-315C6CECDE96}" type="presOf" srcId="{1C944FB3-5218-4E67-918C-580DC1D892EF}" destId="{53DFCC76-6DA5-4514-B28C-30AFEB682759}" srcOrd="0" destOrd="0" presId="urn:microsoft.com/office/officeart/2005/8/layout/hierarchy3"/>
    <dgm:cxn modelId="{63AFD1CF-9A05-4B68-B2D0-E579500F24B6}" type="presOf" srcId="{EA2C81E4-CBF9-42B8-BF7B-D1BCDB6D477A}" destId="{FB81B57E-6DF6-4A83-B0EB-845661B62F51}" srcOrd="0" destOrd="0" presId="urn:microsoft.com/office/officeart/2005/8/layout/hierarchy3"/>
    <dgm:cxn modelId="{1E4C2F01-0A67-4747-88BF-4C03023CB418}" type="presOf" srcId="{CB50588C-C126-4952-BB78-EDCABA659B83}" destId="{9DA7174E-EC13-4AEB-B34D-A18E722F7507}" srcOrd="0" destOrd="0" presId="urn:microsoft.com/office/officeart/2005/8/layout/hierarchy3"/>
    <dgm:cxn modelId="{A834CA79-043D-4B91-A0C4-F8DF7BF8B6BD}" type="presOf" srcId="{926BDA12-C5D9-415D-BF99-DEA8E721D19E}" destId="{A0F8DC5F-26A4-4BDC-8500-740211F6629A}" srcOrd="0" destOrd="0" presId="urn:microsoft.com/office/officeart/2005/8/layout/hierarchy3"/>
    <dgm:cxn modelId="{9BDA5CA4-1213-4C84-AD59-C6121D354404}" srcId="{926BDA12-C5D9-415D-BF99-DEA8E721D19E}" destId="{EA2C81E4-CBF9-42B8-BF7B-D1BCDB6D477A}" srcOrd="0" destOrd="0" parTransId="{F0EDCD1F-BD78-43D4-B784-681B5A948936}" sibTransId="{91B1ADBD-35F2-4DC5-BAFD-506077F0A2EF}"/>
    <dgm:cxn modelId="{C9FD3065-CCA9-4129-B8B4-E5B25D30EEBD}" srcId="{E439659C-D4BE-481A-8C24-D737FE14C582}" destId="{926BDA12-C5D9-415D-BF99-DEA8E721D19E}" srcOrd="1" destOrd="0" parTransId="{62567DF4-B2E4-45F4-8C07-AF409A70A7FD}" sibTransId="{BB6C9069-CB22-46A7-A3C1-A1F91B021A3D}"/>
    <dgm:cxn modelId="{5EEA3AAC-0778-48EC-9CF3-339FE5C592FF}" type="presOf" srcId="{F0EDCD1F-BD78-43D4-B784-681B5A948936}" destId="{5D66F33B-266A-4C0E-B446-33EE0754232B}" srcOrd="0" destOrd="0" presId="urn:microsoft.com/office/officeart/2005/8/layout/hierarchy3"/>
    <dgm:cxn modelId="{2C1BEC32-91A1-4CAF-8AB4-52B1BEC6431C}" type="presOf" srcId="{2ABB3143-4CCA-4795-A439-101CC7E39599}" destId="{A2CAD05C-4D23-4545-B848-7C9BFABB0EE7}" srcOrd="0" destOrd="0" presId="urn:microsoft.com/office/officeart/2005/8/layout/hierarchy3"/>
    <dgm:cxn modelId="{325EF22D-4572-434D-B105-69933A475099}" srcId="{2ABB3143-4CCA-4795-A439-101CC7E39599}" destId="{1C944FB3-5218-4E67-918C-580DC1D892EF}" srcOrd="0" destOrd="0" parTransId="{CB50588C-C126-4952-BB78-EDCABA659B83}" sibTransId="{11C16A9E-4D4E-4757-B556-45CC88E0CD69}"/>
    <dgm:cxn modelId="{92925D01-8D77-4D78-BE0F-FD2A88988FD9}" type="presParOf" srcId="{FA1C04C0-713E-4107-A225-8035B9213CB7}" destId="{A99B7F56-3D72-4E22-BC9B-C843C100302A}" srcOrd="0" destOrd="0" presId="urn:microsoft.com/office/officeart/2005/8/layout/hierarchy3"/>
    <dgm:cxn modelId="{5C816E66-4F34-47BB-80E7-F9F1F52F255A}" type="presParOf" srcId="{A99B7F56-3D72-4E22-BC9B-C843C100302A}" destId="{78246197-F7C9-4302-AD37-1D97751A89B2}" srcOrd="0" destOrd="0" presId="urn:microsoft.com/office/officeart/2005/8/layout/hierarchy3"/>
    <dgm:cxn modelId="{828DB458-6C3D-4940-9CBE-BDF3FF33A289}" type="presParOf" srcId="{78246197-F7C9-4302-AD37-1D97751A89B2}" destId="{A2CAD05C-4D23-4545-B848-7C9BFABB0EE7}" srcOrd="0" destOrd="0" presId="urn:microsoft.com/office/officeart/2005/8/layout/hierarchy3"/>
    <dgm:cxn modelId="{2603E7D8-9BB4-4D14-B445-F12BB7045AD7}" type="presParOf" srcId="{78246197-F7C9-4302-AD37-1D97751A89B2}" destId="{AC804367-EC4C-4404-974E-403C6717E3F4}" srcOrd="1" destOrd="0" presId="urn:microsoft.com/office/officeart/2005/8/layout/hierarchy3"/>
    <dgm:cxn modelId="{454BA30B-5D58-4475-BF45-7E1CE05ACE18}" type="presParOf" srcId="{A99B7F56-3D72-4E22-BC9B-C843C100302A}" destId="{C9BDC81E-0E26-4372-9310-22B12791368C}" srcOrd="1" destOrd="0" presId="urn:microsoft.com/office/officeart/2005/8/layout/hierarchy3"/>
    <dgm:cxn modelId="{F6A0B591-7DE0-43B8-9066-AFB4E0AE1540}" type="presParOf" srcId="{C9BDC81E-0E26-4372-9310-22B12791368C}" destId="{9DA7174E-EC13-4AEB-B34D-A18E722F7507}" srcOrd="0" destOrd="0" presId="urn:microsoft.com/office/officeart/2005/8/layout/hierarchy3"/>
    <dgm:cxn modelId="{39034559-CFD9-4AA6-8F09-200806952A35}" type="presParOf" srcId="{C9BDC81E-0E26-4372-9310-22B12791368C}" destId="{53DFCC76-6DA5-4514-B28C-30AFEB682759}" srcOrd="1" destOrd="0" presId="urn:microsoft.com/office/officeart/2005/8/layout/hierarchy3"/>
    <dgm:cxn modelId="{19938F13-4747-4C4E-A8BA-BF4BD5B8899A}" type="presParOf" srcId="{FA1C04C0-713E-4107-A225-8035B9213CB7}" destId="{91EF4DEC-A544-4439-A9F5-E2720D9A98DE}" srcOrd="1" destOrd="0" presId="urn:microsoft.com/office/officeart/2005/8/layout/hierarchy3"/>
    <dgm:cxn modelId="{031243E6-BEBF-468E-B12E-EF1D8DF84758}" type="presParOf" srcId="{91EF4DEC-A544-4439-A9F5-E2720D9A98DE}" destId="{154186B8-2E02-4433-852E-257EB2B5981A}" srcOrd="0" destOrd="0" presId="urn:microsoft.com/office/officeart/2005/8/layout/hierarchy3"/>
    <dgm:cxn modelId="{6D5AC016-2739-410D-B53A-E10E4D020D7C}" type="presParOf" srcId="{154186B8-2E02-4433-852E-257EB2B5981A}" destId="{A0F8DC5F-26A4-4BDC-8500-740211F6629A}" srcOrd="0" destOrd="0" presId="urn:microsoft.com/office/officeart/2005/8/layout/hierarchy3"/>
    <dgm:cxn modelId="{5D30B19E-C382-476B-80C7-CEAC5AD80F6F}" type="presParOf" srcId="{154186B8-2E02-4433-852E-257EB2B5981A}" destId="{ABB79F83-586D-4006-A215-8F3C697BF96C}" srcOrd="1" destOrd="0" presId="urn:microsoft.com/office/officeart/2005/8/layout/hierarchy3"/>
    <dgm:cxn modelId="{DFB3CA62-5A3C-4119-82FD-FC221C7EE2BC}" type="presParOf" srcId="{91EF4DEC-A544-4439-A9F5-E2720D9A98DE}" destId="{934AE528-0095-4C08-8BDA-AB33DF81D2AB}" srcOrd="1" destOrd="0" presId="urn:microsoft.com/office/officeart/2005/8/layout/hierarchy3"/>
    <dgm:cxn modelId="{CB1F8DD9-F9AC-4985-B9D6-477D7304C266}" type="presParOf" srcId="{934AE528-0095-4C08-8BDA-AB33DF81D2AB}" destId="{5D66F33B-266A-4C0E-B446-33EE0754232B}" srcOrd="0" destOrd="0" presId="urn:microsoft.com/office/officeart/2005/8/layout/hierarchy3"/>
    <dgm:cxn modelId="{31B87E08-BB1C-4F18-82D6-D5711FD0CA51}" type="presParOf" srcId="{934AE528-0095-4C08-8BDA-AB33DF81D2AB}" destId="{FB81B57E-6DF6-4A83-B0EB-845661B62F51}" srcOrd="1" destOrd="0" presId="urn:microsoft.com/office/officeart/2005/8/layout/hierarchy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B9FA9F-BAA1-4EE1-BA4D-80F282A37BD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F2AE32-C5A5-4CE8-83E9-2D066C0CE6D8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6C9D5732-4E53-4719-8542-6BAA6F487283}" type="parTrans" cxnId="{406BC8CB-00F8-4FB2-96DB-66D8D3105FB6}">
      <dgm:prSet/>
      <dgm:spPr/>
      <dgm:t>
        <a:bodyPr/>
        <a:lstStyle/>
        <a:p>
          <a:endParaRPr lang="en-US"/>
        </a:p>
      </dgm:t>
    </dgm:pt>
    <dgm:pt modelId="{6D11A154-5F73-4004-9A22-AD0CC081FE7A}" type="sibTrans" cxnId="{406BC8CB-00F8-4FB2-96DB-66D8D3105FB6}">
      <dgm:prSet/>
      <dgm:spPr/>
      <dgm:t>
        <a:bodyPr/>
        <a:lstStyle/>
        <a:p>
          <a:endParaRPr lang="en-US"/>
        </a:p>
      </dgm:t>
    </dgm:pt>
    <dgm:pt modelId="{0CD55A04-6FC6-4F69-AA05-61ED50F3A471}">
      <dgm:prSet phldrT="[Text]" phldr="1"/>
      <dgm:spPr/>
      <dgm:t>
        <a:bodyPr/>
        <a:lstStyle/>
        <a:p>
          <a:endParaRPr lang="en-US" sz="1600" dirty="0"/>
        </a:p>
      </dgm:t>
    </dgm:pt>
    <dgm:pt modelId="{E3536694-3CEE-471E-9E24-31D62DAE8B34}" type="parTrans" cxnId="{46DFD074-4B7F-4343-A9DD-1C6C367937A4}">
      <dgm:prSet/>
      <dgm:spPr/>
      <dgm:t>
        <a:bodyPr/>
        <a:lstStyle/>
        <a:p>
          <a:endParaRPr lang="en-US"/>
        </a:p>
      </dgm:t>
    </dgm:pt>
    <dgm:pt modelId="{E4DDD6EC-DE8C-4348-9627-66CFC4001C7C}" type="sibTrans" cxnId="{46DFD074-4B7F-4343-A9DD-1C6C367937A4}">
      <dgm:prSet/>
      <dgm:spPr/>
      <dgm:t>
        <a:bodyPr/>
        <a:lstStyle/>
        <a:p>
          <a:endParaRPr lang="en-US"/>
        </a:p>
      </dgm:t>
    </dgm:pt>
    <dgm:pt modelId="{CF5D63C6-E5E6-498B-AF96-11E0C889330F}">
      <dgm:prSet phldrT="[Text]" custT="1"/>
      <dgm:spPr/>
      <dgm:t>
        <a:bodyPr/>
        <a:lstStyle/>
        <a:p>
          <a:r>
            <a:rPr lang="en-US" sz="1600" dirty="0" smtClean="0"/>
            <a:t>First exclude </a:t>
          </a:r>
          <a:r>
            <a:rPr lang="en-US" sz="3600" dirty="0" smtClean="0"/>
            <a:t>Delirium</a:t>
          </a:r>
          <a:endParaRPr lang="en-US" sz="3600" dirty="0"/>
        </a:p>
      </dgm:t>
    </dgm:pt>
    <dgm:pt modelId="{0AD0F3C2-7AB3-4AA2-9F5E-460503A168F7}" type="parTrans" cxnId="{8F3EBF79-2F6A-4CEF-A716-8F587F8FB12A}">
      <dgm:prSet/>
      <dgm:spPr/>
      <dgm:t>
        <a:bodyPr/>
        <a:lstStyle/>
        <a:p>
          <a:endParaRPr lang="en-US"/>
        </a:p>
      </dgm:t>
    </dgm:pt>
    <dgm:pt modelId="{74E9716C-4EBC-456F-8C99-DBF6FE1916C8}" type="sibTrans" cxnId="{8F3EBF79-2F6A-4CEF-A716-8F587F8FB12A}">
      <dgm:prSet/>
      <dgm:spPr/>
      <dgm:t>
        <a:bodyPr/>
        <a:lstStyle/>
        <a:p>
          <a:endParaRPr lang="en-US"/>
        </a:p>
      </dgm:t>
    </dgm:pt>
    <dgm:pt modelId="{AC610D8E-4867-4752-AC54-B9618D3E962F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1CE38D59-EBAA-4C7E-9CDC-34EAB3E1107F}" type="parTrans" cxnId="{BFE0EB67-3623-4424-B1FF-D97406A2F94C}">
      <dgm:prSet/>
      <dgm:spPr/>
      <dgm:t>
        <a:bodyPr/>
        <a:lstStyle/>
        <a:p>
          <a:endParaRPr lang="en-US"/>
        </a:p>
      </dgm:t>
    </dgm:pt>
    <dgm:pt modelId="{FEC1458B-A89A-49F5-B9CE-3E3E39E382D5}" type="sibTrans" cxnId="{BFE0EB67-3623-4424-B1FF-D97406A2F94C}">
      <dgm:prSet/>
      <dgm:spPr/>
      <dgm:t>
        <a:bodyPr/>
        <a:lstStyle/>
        <a:p>
          <a:endParaRPr lang="en-US"/>
        </a:p>
      </dgm:t>
    </dgm:pt>
    <dgm:pt modelId="{8E920F0D-5794-4AEC-9FE1-3A10673BA293}">
      <dgm:prSet phldrT="[Text]" phldr="1"/>
      <dgm:spPr/>
      <dgm:t>
        <a:bodyPr/>
        <a:lstStyle/>
        <a:p>
          <a:endParaRPr lang="en-US" sz="1600" dirty="0"/>
        </a:p>
      </dgm:t>
    </dgm:pt>
    <dgm:pt modelId="{1AD4424F-3EA7-4CAA-A053-C52EA42E669E}" type="parTrans" cxnId="{876A0B24-286D-481F-BAA6-2A46A9026FFE}">
      <dgm:prSet/>
      <dgm:spPr/>
      <dgm:t>
        <a:bodyPr/>
        <a:lstStyle/>
        <a:p>
          <a:endParaRPr lang="en-US"/>
        </a:p>
      </dgm:t>
    </dgm:pt>
    <dgm:pt modelId="{2B2337BE-82E1-4495-84E8-5122648CB86E}" type="sibTrans" cxnId="{876A0B24-286D-481F-BAA6-2A46A9026FFE}">
      <dgm:prSet/>
      <dgm:spPr/>
      <dgm:t>
        <a:bodyPr/>
        <a:lstStyle/>
        <a:p>
          <a:endParaRPr lang="en-US"/>
        </a:p>
      </dgm:t>
    </dgm:pt>
    <dgm:pt modelId="{1BB0773E-E639-43A9-B854-6EA35830B352}">
      <dgm:prSet phldrT="[Text]" custT="1"/>
      <dgm:spPr/>
      <dgm:t>
        <a:bodyPr/>
        <a:lstStyle/>
        <a:p>
          <a:r>
            <a:rPr lang="en-US" sz="1600" dirty="0" smtClean="0"/>
            <a:t>Then exclude </a:t>
          </a:r>
          <a:r>
            <a:rPr lang="en-US" sz="2400" b="1" dirty="0" smtClean="0"/>
            <a:t>medical conditions associated HIV</a:t>
          </a:r>
          <a:r>
            <a:rPr lang="en-US" sz="1600" dirty="0" smtClean="0"/>
            <a:t>; Opportunistic infections</a:t>
          </a:r>
          <a:endParaRPr lang="en-US" sz="1600" dirty="0"/>
        </a:p>
      </dgm:t>
    </dgm:pt>
    <dgm:pt modelId="{9A910BF1-1FCB-4E20-9625-B73303C97F25}" type="parTrans" cxnId="{E5D8A404-2B09-4FD2-AD21-491D14AD267B}">
      <dgm:prSet/>
      <dgm:spPr/>
      <dgm:t>
        <a:bodyPr/>
        <a:lstStyle/>
        <a:p>
          <a:endParaRPr lang="en-US"/>
        </a:p>
      </dgm:t>
    </dgm:pt>
    <dgm:pt modelId="{9E64C15F-4540-4990-A0CE-9702559BBDDB}" type="sibTrans" cxnId="{E5D8A404-2B09-4FD2-AD21-491D14AD267B}">
      <dgm:prSet/>
      <dgm:spPr/>
      <dgm:t>
        <a:bodyPr/>
        <a:lstStyle/>
        <a:p>
          <a:endParaRPr lang="en-US"/>
        </a:p>
      </dgm:t>
    </dgm:pt>
    <dgm:pt modelId="{355CD954-2314-4447-8082-C0D62AB38B13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2E014BCE-7C0E-4D69-AFBE-A0195209EE04}" type="parTrans" cxnId="{47B0E1D2-65A7-42B6-8960-70D85D9BAEC5}">
      <dgm:prSet/>
      <dgm:spPr/>
      <dgm:t>
        <a:bodyPr/>
        <a:lstStyle/>
        <a:p>
          <a:endParaRPr lang="en-US"/>
        </a:p>
      </dgm:t>
    </dgm:pt>
    <dgm:pt modelId="{08254B34-D361-43ED-9BB0-D3229AFFD0A1}" type="sibTrans" cxnId="{47B0E1D2-65A7-42B6-8960-70D85D9BAEC5}">
      <dgm:prSet/>
      <dgm:spPr/>
      <dgm:t>
        <a:bodyPr/>
        <a:lstStyle/>
        <a:p>
          <a:endParaRPr lang="en-US"/>
        </a:p>
      </dgm:t>
    </dgm:pt>
    <dgm:pt modelId="{FF44146C-29CF-4775-8F6B-BF85CB048827}">
      <dgm:prSet phldrT="[Text]" phldr="1"/>
      <dgm:spPr/>
      <dgm:t>
        <a:bodyPr/>
        <a:lstStyle/>
        <a:p>
          <a:endParaRPr lang="en-US" dirty="0"/>
        </a:p>
      </dgm:t>
    </dgm:pt>
    <dgm:pt modelId="{3201EDFD-12C5-4A66-AFF1-608E146215D1}" type="parTrans" cxnId="{871FFD8A-B223-497F-9707-9C6DCCB67B5C}">
      <dgm:prSet/>
      <dgm:spPr/>
      <dgm:t>
        <a:bodyPr/>
        <a:lstStyle/>
        <a:p>
          <a:endParaRPr lang="en-US"/>
        </a:p>
      </dgm:t>
    </dgm:pt>
    <dgm:pt modelId="{48ACB447-DB76-45C7-A916-98A7ED573B2A}" type="sibTrans" cxnId="{871FFD8A-B223-497F-9707-9C6DCCB67B5C}">
      <dgm:prSet/>
      <dgm:spPr/>
      <dgm:t>
        <a:bodyPr/>
        <a:lstStyle/>
        <a:p>
          <a:endParaRPr lang="en-US"/>
        </a:p>
      </dgm:t>
    </dgm:pt>
    <dgm:pt modelId="{A8E32EA7-EA39-4F83-B4B2-39E8F23B00FE}">
      <dgm:prSet phldrT="[Text]"/>
      <dgm:spPr/>
      <dgm:t>
        <a:bodyPr/>
        <a:lstStyle/>
        <a:p>
          <a:r>
            <a:rPr lang="en-US" dirty="0" smtClean="0"/>
            <a:t>Then consider other possibilities</a:t>
          </a:r>
          <a:endParaRPr lang="en-US" dirty="0"/>
        </a:p>
      </dgm:t>
    </dgm:pt>
    <dgm:pt modelId="{68DFAC21-D250-47DE-97BE-82FB5521C72B}" type="parTrans" cxnId="{48C99ABE-FD67-4186-AF11-78303D9D8946}">
      <dgm:prSet/>
      <dgm:spPr/>
      <dgm:t>
        <a:bodyPr/>
        <a:lstStyle/>
        <a:p>
          <a:endParaRPr lang="en-US"/>
        </a:p>
      </dgm:t>
    </dgm:pt>
    <dgm:pt modelId="{874E2893-46B0-4AE0-BC04-8CC8624DFD89}" type="sibTrans" cxnId="{48C99ABE-FD67-4186-AF11-78303D9D8946}">
      <dgm:prSet/>
      <dgm:spPr/>
      <dgm:t>
        <a:bodyPr/>
        <a:lstStyle/>
        <a:p>
          <a:endParaRPr lang="en-US"/>
        </a:p>
      </dgm:t>
    </dgm:pt>
    <dgm:pt modelId="{E5E64937-C509-4517-AB4E-AC919D840FC8}">
      <dgm:prSet phldrT="[Text]"/>
      <dgm:spPr/>
      <dgm:t>
        <a:bodyPr/>
        <a:lstStyle/>
        <a:p>
          <a:r>
            <a:rPr lang="en-US" sz="1600" dirty="0" smtClean="0"/>
            <a:t>Neoplasm etc</a:t>
          </a:r>
          <a:endParaRPr lang="en-US" sz="1600" dirty="0"/>
        </a:p>
      </dgm:t>
    </dgm:pt>
    <dgm:pt modelId="{6CCA6C00-0E54-4063-B44D-8E4B3DA7693B}" type="parTrans" cxnId="{9EDC50BD-8C57-4264-ACFB-8370C94F86C5}">
      <dgm:prSet/>
      <dgm:spPr/>
    </dgm:pt>
    <dgm:pt modelId="{79B19CBA-5509-4942-9F79-90E501FBF269}" type="sibTrans" cxnId="{9EDC50BD-8C57-4264-ACFB-8370C94F86C5}">
      <dgm:prSet/>
      <dgm:spPr/>
    </dgm:pt>
    <dgm:pt modelId="{910F1857-F152-45C5-A80D-D1D5879D894D}" type="pres">
      <dgm:prSet presAssocID="{21B9FA9F-BAA1-4EE1-BA4D-80F282A37BD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0271DB-E877-43D9-AAF2-E76D71C07C46}" type="pres">
      <dgm:prSet presAssocID="{94F2AE32-C5A5-4CE8-83E9-2D066C0CE6D8}" presName="composite" presStyleCnt="0"/>
      <dgm:spPr/>
    </dgm:pt>
    <dgm:pt modelId="{87986044-CF7C-417B-8F78-40FA17329F91}" type="pres">
      <dgm:prSet presAssocID="{94F2AE32-C5A5-4CE8-83E9-2D066C0CE6D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3A2317-7E6B-43C3-A85C-8514F4D3BFE2}" type="pres">
      <dgm:prSet presAssocID="{94F2AE32-C5A5-4CE8-83E9-2D066C0CE6D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195A05-943F-4CEE-9E46-98F869576533}" type="pres">
      <dgm:prSet presAssocID="{6D11A154-5F73-4004-9A22-AD0CC081FE7A}" presName="sp" presStyleCnt="0"/>
      <dgm:spPr/>
    </dgm:pt>
    <dgm:pt modelId="{D2CFEE11-8B8D-4F14-BF5C-668C609A5B66}" type="pres">
      <dgm:prSet presAssocID="{AC610D8E-4867-4752-AC54-B9618D3E962F}" presName="composite" presStyleCnt="0"/>
      <dgm:spPr/>
    </dgm:pt>
    <dgm:pt modelId="{58171B8B-EF4D-4931-ABB9-280B51BDCCAE}" type="pres">
      <dgm:prSet presAssocID="{AC610D8E-4867-4752-AC54-B9618D3E962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93A0B-4459-4A1C-A9DB-B14193EAEA26}" type="pres">
      <dgm:prSet presAssocID="{AC610D8E-4867-4752-AC54-B9618D3E962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D53FF7-65A9-4110-90C2-213CCE189994}" type="pres">
      <dgm:prSet presAssocID="{FEC1458B-A89A-49F5-B9CE-3E3E39E382D5}" presName="sp" presStyleCnt="0"/>
      <dgm:spPr/>
    </dgm:pt>
    <dgm:pt modelId="{48360034-21B4-48B3-B15B-4CFB3B458B75}" type="pres">
      <dgm:prSet presAssocID="{355CD954-2314-4447-8082-C0D62AB38B13}" presName="composite" presStyleCnt="0"/>
      <dgm:spPr/>
    </dgm:pt>
    <dgm:pt modelId="{71F2A44A-9743-46DE-A9DB-A69E506381FF}" type="pres">
      <dgm:prSet presAssocID="{355CD954-2314-4447-8082-C0D62AB38B1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2FC761-FE8B-4A5D-8704-9C19BDC8FCB1}" type="pres">
      <dgm:prSet presAssocID="{355CD954-2314-4447-8082-C0D62AB38B1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C4945A-06F0-439C-ACB6-C6CDB377D5E2}" type="presOf" srcId="{94F2AE32-C5A5-4CE8-83E9-2D066C0CE6D8}" destId="{87986044-CF7C-417B-8F78-40FA17329F91}" srcOrd="0" destOrd="0" presId="urn:microsoft.com/office/officeart/2005/8/layout/chevron2"/>
    <dgm:cxn modelId="{6E04F3A6-8422-41A9-8827-BEDBA5E586A7}" type="presOf" srcId="{355CD954-2314-4447-8082-C0D62AB38B13}" destId="{71F2A44A-9743-46DE-A9DB-A69E506381FF}" srcOrd="0" destOrd="0" presId="urn:microsoft.com/office/officeart/2005/8/layout/chevron2"/>
    <dgm:cxn modelId="{D217F9D8-673C-44D0-A36B-136DE80CE551}" type="presOf" srcId="{8E920F0D-5794-4AEC-9FE1-3A10673BA293}" destId="{6BF93A0B-4459-4A1C-A9DB-B14193EAEA26}" srcOrd="0" destOrd="0" presId="urn:microsoft.com/office/officeart/2005/8/layout/chevron2"/>
    <dgm:cxn modelId="{ED17594A-62D9-4018-9766-DD59C5FEE81C}" type="presOf" srcId="{E5E64937-C509-4517-AB4E-AC919D840FC8}" destId="{6BF93A0B-4459-4A1C-A9DB-B14193EAEA26}" srcOrd="0" destOrd="2" presId="urn:microsoft.com/office/officeart/2005/8/layout/chevron2"/>
    <dgm:cxn modelId="{9743E483-2E1E-4EF3-8A6A-EF5F57A25058}" type="presOf" srcId="{A8E32EA7-EA39-4F83-B4B2-39E8F23B00FE}" destId="{562FC761-FE8B-4A5D-8704-9C19BDC8FCB1}" srcOrd="0" destOrd="1" presId="urn:microsoft.com/office/officeart/2005/8/layout/chevron2"/>
    <dgm:cxn modelId="{E5D8A404-2B09-4FD2-AD21-491D14AD267B}" srcId="{AC610D8E-4867-4752-AC54-B9618D3E962F}" destId="{1BB0773E-E639-43A9-B854-6EA35830B352}" srcOrd="1" destOrd="0" parTransId="{9A910BF1-1FCB-4E20-9625-B73303C97F25}" sibTransId="{9E64C15F-4540-4990-A0CE-9702559BBDDB}"/>
    <dgm:cxn modelId="{9EDC50BD-8C57-4264-ACFB-8370C94F86C5}" srcId="{AC610D8E-4867-4752-AC54-B9618D3E962F}" destId="{E5E64937-C509-4517-AB4E-AC919D840FC8}" srcOrd="2" destOrd="0" parTransId="{6CCA6C00-0E54-4063-B44D-8E4B3DA7693B}" sibTransId="{79B19CBA-5509-4942-9F79-90E501FBF269}"/>
    <dgm:cxn modelId="{34B70CC5-BD50-41DD-8D0A-CF26196F6F00}" type="presOf" srcId="{AC610D8E-4867-4752-AC54-B9618D3E962F}" destId="{58171B8B-EF4D-4931-ABB9-280B51BDCCAE}" srcOrd="0" destOrd="0" presId="urn:microsoft.com/office/officeart/2005/8/layout/chevron2"/>
    <dgm:cxn modelId="{871FFD8A-B223-497F-9707-9C6DCCB67B5C}" srcId="{355CD954-2314-4447-8082-C0D62AB38B13}" destId="{FF44146C-29CF-4775-8F6B-BF85CB048827}" srcOrd="0" destOrd="0" parTransId="{3201EDFD-12C5-4A66-AFF1-608E146215D1}" sibTransId="{48ACB447-DB76-45C7-A916-98A7ED573B2A}"/>
    <dgm:cxn modelId="{026AD5AA-73ED-409B-9682-14B8819C219B}" type="presOf" srcId="{1BB0773E-E639-43A9-B854-6EA35830B352}" destId="{6BF93A0B-4459-4A1C-A9DB-B14193EAEA26}" srcOrd="0" destOrd="1" presId="urn:microsoft.com/office/officeart/2005/8/layout/chevron2"/>
    <dgm:cxn modelId="{F9B204AB-0EA8-4850-B290-FB162927119A}" type="presOf" srcId="{CF5D63C6-E5E6-498B-AF96-11E0C889330F}" destId="{9D3A2317-7E6B-43C3-A85C-8514F4D3BFE2}" srcOrd="0" destOrd="1" presId="urn:microsoft.com/office/officeart/2005/8/layout/chevron2"/>
    <dgm:cxn modelId="{48C99ABE-FD67-4186-AF11-78303D9D8946}" srcId="{355CD954-2314-4447-8082-C0D62AB38B13}" destId="{A8E32EA7-EA39-4F83-B4B2-39E8F23B00FE}" srcOrd="1" destOrd="0" parTransId="{68DFAC21-D250-47DE-97BE-82FB5521C72B}" sibTransId="{874E2893-46B0-4AE0-BC04-8CC8624DFD89}"/>
    <dgm:cxn modelId="{8F3EBF79-2F6A-4CEF-A716-8F587F8FB12A}" srcId="{94F2AE32-C5A5-4CE8-83E9-2D066C0CE6D8}" destId="{CF5D63C6-E5E6-498B-AF96-11E0C889330F}" srcOrd="1" destOrd="0" parTransId="{0AD0F3C2-7AB3-4AA2-9F5E-460503A168F7}" sibTransId="{74E9716C-4EBC-456F-8C99-DBF6FE1916C8}"/>
    <dgm:cxn modelId="{E86D0646-6AB7-43E9-B7E6-E60F73EA6D5A}" type="presOf" srcId="{21B9FA9F-BAA1-4EE1-BA4D-80F282A37BDB}" destId="{910F1857-F152-45C5-A80D-D1D5879D894D}" srcOrd="0" destOrd="0" presId="urn:microsoft.com/office/officeart/2005/8/layout/chevron2"/>
    <dgm:cxn modelId="{406BC8CB-00F8-4FB2-96DB-66D8D3105FB6}" srcId="{21B9FA9F-BAA1-4EE1-BA4D-80F282A37BDB}" destId="{94F2AE32-C5A5-4CE8-83E9-2D066C0CE6D8}" srcOrd="0" destOrd="0" parTransId="{6C9D5732-4E53-4719-8542-6BAA6F487283}" sibTransId="{6D11A154-5F73-4004-9A22-AD0CC081FE7A}"/>
    <dgm:cxn modelId="{BFE0EB67-3623-4424-B1FF-D97406A2F94C}" srcId="{21B9FA9F-BAA1-4EE1-BA4D-80F282A37BDB}" destId="{AC610D8E-4867-4752-AC54-B9618D3E962F}" srcOrd="1" destOrd="0" parTransId="{1CE38D59-EBAA-4C7E-9CDC-34EAB3E1107F}" sibTransId="{FEC1458B-A89A-49F5-B9CE-3E3E39E382D5}"/>
    <dgm:cxn modelId="{876A0B24-286D-481F-BAA6-2A46A9026FFE}" srcId="{AC610D8E-4867-4752-AC54-B9618D3E962F}" destId="{8E920F0D-5794-4AEC-9FE1-3A10673BA293}" srcOrd="0" destOrd="0" parTransId="{1AD4424F-3EA7-4CAA-A053-C52EA42E669E}" sibTransId="{2B2337BE-82E1-4495-84E8-5122648CB86E}"/>
    <dgm:cxn modelId="{46DFD074-4B7F-4343-A9DD-1C6C367937A4}" srcId="{94F2AE32-C5A5-4CE8-83E9-2D066C0CE6D8}" destId="{0CD55A04-6FC6-4F69-AA05-61ED50F3A471}" srcOrd="0" destOrd="0" parTransId="{E3536694-3CEE-471E-9E24-31D62DAE8B34}" sibTransId="{E4DDD6EC-DE8C-4348-9627-66CFC4001C7C}"/>
    <dgm:cxn modelId="{493D511F-277E-4506-B109-D5D19885498D}" type="presOf" srcId="{0CD55A04-6FC6-4F69-AA05-61ED50F3A471}" destId="{9D3A2317-7E6B-43C3-A85C-8514F4D3BFE2}" srcOrd="0" destOrd="0" presId="urn:microsoft.com/office/officeart/2005/8/layout/chevron2"/>
    <dgm:cxn modelId="{321D97F0-B5C1-4AEC-9775-BFC3648183B9}" type="presOf" srcId="{FF44146C-29CF-4775-8F6B-BF85CB048827}" destId="{562FC761-FE8B-4A5D-8704-9C19BDC8FCB1}" srcOrd="0" destOrd="0" presId="urn:microsoft.com/office/officeart/2005/8/layout/chevron2"/>
    <dgm:cxn modelId="{47B0E1D2-65A7-42B6-8960-70D85D9BAEC5}" srcId="{21B9FA9F-BAA1-4EE1-BA4D-80F282A37BDB}" destId="{355CD954-2314-4447-8082-C0D62AB38B13}" srcOrd="2" destOrd="0" parTransId="{2E014BCE-7C0E-4D69-AFBE-A0195209EE04}" sibTransId="{08254B34-D361-43ED-9BB0-D3229AFFD0A1}"/>
    <dgm:cxn modelId="{A8DF873C-12F1-4146-B8B2-2B579B2FE4F3}" type="presParOf" srcId="{910F1857-F152-45C5-A80D-D1D5879D894D}" destId="{090271DB-E877-43D9-AAF2-E76D71C07C46}" srcOrd="0" destOrd="0" presId="urn:microsoft.com/office/officeart/2005/8/layout/chevron2"/>
    <dgm:cxn modelId="{84C5FC58-8454-4C70-A2CC-6FFDD9D47FEE}" type="presParOf" srcId="{090271DB-E877-43D9-AAF2-E76D71C07C46}" destId="{87986044-CF7C-417B-8F78-40FA17329F91}" srcOrd="0" destOrd="0" presId="urn:microsoft.com/office/officeart/2005/8/layout/chevron2"/>
    <dgm:cxn modelId="{B858D1ED-6136-431D-B4E6-7161E511C173}" type="presParOf" srcId="{090271DB-E877-43D9-AAF2-E76D71C07C46}" destId="{9D3A2317-7E6B-43C3-A85C-8514F4D3BFE2}" srcOrd="1" destOrd="0" presId="urn:microsoft.com/office/officeart/2005/8/layout/chevron2"/>
    <dgm:cxn modelId="{E12A2C9C-DCA3-4532-9E91-D618E529EECE}" type="presParOf" srcId="{910F1857-F152-45C5-A80D-D1D5879D894D}" destId="{EC195A05-943F-4CEE-9E46-98F869576533}" srcOrd="1" destOrd="0" presId="urn:microsoft.com/office/officeart/2005/8/layout/chevron2"/>
    <dgm:cxn modelId="{B7C6588D-4E0F-4154-9CAA-8F9C7E1A63CF}" type="presParOf" srcId="{910F1857-F152-45C5-A80D-D1D5879D894D}" destId="{D2CFEE11-8B8D-4F14-BF5C-668C609A5B66}" srcOrd="2" destOrd="0" presId="urn:microsoft.com/office/officeart/2005/8/layout/chevron2"/>
    <dgm:cxn modelId="{C3476C8B-701A-42FF-BA08-DC07BFDBCABD}" type="presParOf" srcId="{D2CFEE11-8B8D-4F14-BF5C-668C609A5B66}" destId="{58171B8B-EF4D-4931-ABB9-280B51BDCCAE}" srcOrd="0" destOrd="0" presId="urn:microsoft.com/office/officeart/2005/8/layout/chevron2"/>
    <dgm:cxn modelId="{3F594A02-5DC0-4568-8108-67D335E3F9EF}" type="presParOf" srcId="{D2CFEE11-8B8D-4F14-BF5C-668C609A5B66}" destId="{6BF93A0B-4459-4A1C-A9DB-B14193EAEA26}" srcOrd="1" destOrd="0" presId="urn:microsoft.com/office/officeart/2005/8/layout/chevron2"/>
    <dgm:cxn modelId="{B4864CFA-2D35-4EC1-ACBB-F814E30EF734}" type="presParOf" srcId="{910F1857-F152-45C5-A80D-D1D5879D894D}" destId="{48D53FF7-65A9-4110-90C2-213CCE189994}" srcOrd="3" destOrd="0" presId="urn:microsoft.com/office/officeart/2005/8/layout/chevron2"/>
    <dgm:cxn modelId="{82DDC5D3-67D6-46BB-A384-B93E15AA6246}" type="presParOf" srcId="{910F1857-F152-45C5-A80D-D1D5879D894D}" destId="{48360034-21B4-48B3-B15B-4CFB3B458B75}" srcOrd="4" destOrd="0" presId="urn:microsoft.com/office/officeart/2005/8/layout/chevron2"/>
    <dgm:cxn modelId="{53D256A9-F9DA-4346-B022-CAFA2987E8F6}" type="presParOf" srcId="{48360034-21B4-48B3-B15B-4CFB3B458B75}" destId="{71F2A44A-9743-46DE-A9DB-A69E506381FF}" srcOrd="0" destOrd="0" presId="urn:microsoft.com/office/officeart/2005/8/layout/chevron2"/>
    <dgm:cxn modelId="{5CE41170-4BB7-4449-A7B6-49E7D18AC7DC}" type="presParOf" srcId="{48360034-21B4-48B3-B15B-4CFB3B458B75}" destId="{562FC761-FE8B-4A5D-8704-9C19BDC8FCB1}" srcOrd="1" destOrd="0" presId="urn:microsoft.com/office/officeart/2005/8/layout/chevr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F9EA77-0799-434E-B7E6-39F6BDB0BF1A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80033497-5734-434E-B564-BEDAA95ECBAF}">
      <dgm:prSet phldrT="[Text]" custT="1"/>
      <dgm:spPr>
        <a:solidFill>
          <a:schemeClr val="accent3">
            <a:alpha val="90000"/>
          </a:schemeClr>
        </a:solidFill>
      </dgm:spPr>
      <dgm:t>
        <a:bodyPr/>
        <a:lstStyle/>
        <a:p>
          <a:r>
            <a:rPr lang="en-US" sz="2000" b="1" u="sng" dirty="0" smtClean="0"/>
            <a:t>HAD:HIV associated Dementia)</a:t>
          </a:r>
        </a:p>
        <a:p>
          <a:r>
            <a:rPr lang="en-US" sz="1800" dirty="0" smtClean="0"/>
            <a:t>2 </a:t>
          </a:r>
          <a:r>
            <a:rPr lang="en-US" sz="1800" dirty="0" err="1" smtClean="0"/>
            <a:t>st</a:t>
          </a:r>
          <a:r>
            <a:rPr lang="en-US" sz="1800" dirty="0" smtClean="0"/>
            <a:t> deviations from the norm</a:t>
          </a:r>
        </a:p>
        <a:p>
          <a:r>
            <a:rPr lang="en-US" sz="1800" dirty="0" smtClean="0"/>
            <a:t>Significant functional impairment</a:t>
          </a:r>
          <a:endParaRPr lang="en-US" sz="1800" dirty="0"/>
        </a:p>
      </dgm:t>
    </dgm:pt>
    <dgm:pt modelId="{27A52410-7D3D-4AB0-835C-CB8A91ADACD2}" type="parTrans" cxnId="{F9FA09A1-433E-41CC-B581-43BAD07008B9}">
      <dgm:prSet/>
      <dgm:spPr/>
      <dgm:t>
        <a:bodyPr/>
        <a:lstStyle/>
        <a:p>
          <a:endParaRPr lang="en-US"/>
        </a:p>
      </dgm:t>
    </dgm:pt>
    <dgm:pt modelId="{03F06414-D86C-4BC9-9298-253DB1FD5ABE}" type="sibTrans" cxnId="{F9FA09A1-433E-41CC-B581-43BAD07008B9}">
      <dgm:prSet/>
      <dgm:spPr/>
      <dgm:t>
        <a:bodyPr/>
        <a:lstStyle/>
        <a:p>
          <a:endParaRPr lang="en-US"/>
        </a:p>
      </dgm:t>
    </dgm:pt>
    <dgm:pt modelId="{B43D3157-C885-4EA5-B114-BEFB25E49BD1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sz="1800" b="1" u="sng" dirty="0" smtClean="0"/>
            <a:t>Minor </a:t>
          </a:r>
          <a:r>
            <a:rPr lang="en-US" sz="1800" b="1" u="sng" dirty="0" err="1" smtClean="0"/>
            <a:t>neurocognitive</a:t>
          </a:r>
          <a:r>
            <a:rPr lang="en-US" sz="1800" b="1" u="sng" dirty="0" smtClean="0"/>
            <a:t> disorder ( MIND)</a:t>
          </a:r>
        </a:p>
        <a:p>
          <a:r>
            <a:rPr lang="en-US" sz="1800" dirty="0" err="1" smtClean="0"/>
            <a:t>Ist</a:t>
          </a:r>
          <a:r>
            <a:rPr lang="en-US" sz="1800" dirty="0" smtClean="0"/>
            <a:t> deviation norm </a:t>
          </a:r>
        </a:p>
        <a:p>
          <a:r>
            <a:rPr lang="en-US" sz="1800" dirty="0" smtClean="0"/>
            <a:t>Mild functional impairment</a:t>
          </a:r>
          <a:endParaRPr lang="en-US" sz="1800" dirty="0"/>
        </a:p>
      </dgm:t>
    </dgm:pt>
    <dgm:pt modelId="{B0D98FD9-CD93-4B36-A1B5-FDECEB7A6326}" type="parTrans" cxnId="{46E32C5A-E517-4228-B1A2-1EC48721393D}">
      <dgm:prSet/>
      <dgm:spPr/>
      <dgm:t>
        <a:bodyPr/>
        <a:lstStyle/>
        <a:p>
          <a:endParaRPr lang="en-US"/>
        </a:p>
      </dgm:t>
    </dgm:pt>
    <dgm:pt modelId="{30E09BCC-DF70-4E76-A881-36AC3A5027E5}" type="sibTrans" cxnId="{46E32C5A-E517-4228-B1A2-1EC48721393D}">
      <dgm:prSet/>
      <dgm:spPr/>
      <dgm:t>
        <a:bodyPr/>
        <a:lstStyle/>
        <a:p>
          <a:endParaRPr lang="en-US"/>
        </a:p>
      </dgm:t>
    </dgm:pt>
    <dgm:pt modelId="{4E9E1C5E-8AD8-40F5-BFF8-8DA5C3B0A7AB}">
      <dgm:prSet phldrT="[Text]"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1800" b="1" u="sng" dirty="0" smtClean="0"/>
            <a:t>Asymptomatic </a:t>
          </a:r>
          <a:r>
            <a:rPr lang="en-US" sz="1800" b="1" u="sng" dirty="0" err="1" smtClean="0"/>
            <a:t>neurocognitive</a:t>
          </a:r>
          <a:r>
            <a:rPr lang="en-US" sz="1800" b="1" u="sng" dirty="0" smtClean="0"/>
            <a:t> deficit</a:t>
          </a:r>
        </a:p>
        <a:p>
          <a:r>
            <a:rPr lang="en-US" sz="1800" dirty="0" smtClean="0"/>
            <a:t>1</a:t>
          </a:r>
          <a:r>
            <a:rPr lang="en-US" sz="1800" baseline="30000" dirty="0" smtClean="0"/>
            <a:t>st</a:t>
          </a:r>
          <a:r>
            <a:rPr lang="en-US" sz="1800" dirty="0" smtClean="0"/>
            <a:t> deviation norm </a:t>
          </a:r>
        </a:p>
        <a:p>
          <a:r>
            <a:rPr lang="en-US" sz="1800" dirty="0" smtClean="0"/>
            <a:t>Minimal/no </a:t>
          </a:r>
          <a:r>
            <a:rPr lang="en-US" sz="1800" dirty="0" err="1" smtClean="0"/>
            <a:t>fx</a:t>
          </a:r>
          <a:r>
            <a:rPr lang="en-US" sz="1800" dirty="0" smtClean="0"/>
            <a:t> impairment</a:t>
          </a:r>
          <a:endParaRPr lang="en-US" sz="1800" dirty="0"/>
        </a:p>
      </dgm:t>
    </dgm:pt>
    <dgm:pt modelId="{89D2E713-6C54-44B5-A2F1-7DB4668506EC}" type="parTrans" cxnId="{BEABA7E5-71A8-4B5A-9EC4-E0005146F428}">
      <dgm:prSet/>
      <dgm:spPr/>
      <dgm:t>
        <a:bodyPr/>
        <a:lstStyle/>
        <a:p>
          <a:endParaRPr lang="en-US"/>
        </a:p>
      </dgm:t>
    </dgm:pt>
    <dgm:pt modelId="{D3511617-F147-4236-8BFA-80184B20AF5F}" type="sibTrans" cxnId="{BEABA7E5-71A8-4B5A-9EC4-E0005146F428}">
      <dgm:prSet/>
      <dgm:spPr/>
      <dgm:t>
        <a:bodyPr/>
        <a:lstStyle/>
        <a:p>
          <a:endParaRPr lang="en-US"/>
        </a:p>
      </dgm:t>
    </dgm:pt>
    <dgm:pt modelId="{D6B2EB6B-FFB6-4AFD-A313-6A91D8603001}" type="pres">
      <dgm:prSet presAssocID="{CFF9EA77-0799-434E-B7E6-39F6BDB0BF1A}" presName="compositeShape" presStyleCnt="0">
        <dgm:presLayoutVars>
          <dgm:dir/>
          <dgm:resizeHandles/>
        </dgm:presLayoutVars>
      </dgm:prSet>
      <dgm:spPr/>
    </dgm:pt>
    <dgm:pt modelId="{984B6A55-072E-4054-BD26-E73369193B46}" type="pres">
      <dgm:prSet presAssocID="{CFF9EA77-0799-434E-B7E6-39F6BDB0BF1A}" presName="pyramid" presStyleLbl="node1" presStyleIdx="0" presStyleCnt="1"/>
      <dgm:spPr>
        <a:solidFill>
          <a:srgbClr val="FF0000"/>
        </a:solidFill>
      </dgm:spPr>
    </dgm:pt>
    <dgm:pt modelId="{35DD2406-71AA-492A-B00B-F5B2650C4E54}" type="pres">
      <dgm:prSet presAssocID="{CFF9EA77-0799-434E-B7E6-39F6BDB0BF1A}" presName="theList" presStyleCnt="0"/>
      <dgm:spPr/>
    </dgm:pt>
    <dgm:pt modelId="{C1C72378-5B1A-4C1F-A0E0-3DB9610D9AA5}" type="pres">
      <dgm:prSet presAssocID="{80033497-5734-434E-B564-BEDAA95ECBAF}" presName="aNode" presStyleLbl="fgAcc1" presStyleIdx="0" presStyleCnt="3" custScaleY="759702" custLinFactY="-61177" custLinFactNeighborX="-1603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F15FBA-A891-4FD5-B8F4-B5FB6F6E38FD}" type="pres">
      <dgm:prSet presAssocID="{80033497-5734-434E-B564-BEDAA95ECBAF}" presName="aSpace" presStyleCnt="0"/>
      <dgm:spPr/>
    </dgm:pt>
    <dgm:pt modelId="{80BDBD48-8E4F-4F94-93D9-7014602BA2AC}" type="pres">
      <dgm:prSet presAssocID="{B43D3157-C885-4EA5-B114-BEFB25E49BD1}" presName="aNode" presStyleLbl="fgAcc1" presStyleIdx="1" presStyleCnt="3" custScaleX="201282" custScaleY="415366" custLinFactY="-26478" custLinFactNeighborX="32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DDD8D3-B106-4F56-8586-C7BAD2C303D0}" type="pres">
      <dgm:prSet presAssocID="{B43D3157-C885-4EA5-B114-BEFB25E49BD1}" presName="aSpace" presStyleCnt="0"/>
      <dgm:spPr/>
    </dgm:pt>
    <dgm:pt modelId="{AED52628-11EE-4FA8-975F-F0E1B0AB973A}" type="pres">
      <dgm:prSet presAssocID="{4E9E1C5E-8AD8-40F5-BFF8-8DA5C3B0A7AB}" presName="aNode" presStyleLbl="fgAcc1" presStyleIdx="2" presStyleCnt="3" custScaleX="110256" custScaleY="534240" custLinFactY="54247" custLinFactNeighborX="1634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A6601F-94DB-4465-87E1-2D0301A08758}" type="pres">
      <dgm:prSet presAssocID="{4E9E1C5E-8AD8-40F5-BFF8-8DA5C3B0A7AB}" presName="aSpace" presStyleCnt="0"/>
      <dgm:spPr/>
    </dgm:pt>
  </dgm:ptLst>
  <dgm:cxnLst>
    <dgm:cxn modelId="{BBF7AF90-49E1-4088-BCF3-C6FD64F46060}" type="presOf" srcId="{4E9E1C5E-8AD8-40F5-BFF8-8DA5C3B0A7AB}" destId="{AED52628-11EE-4FA8-975F-F0E1B0AB973A}" srcOrd="0" destOrd="0" presId="urn:microsoft.com/office/officeart/2005/8/layout/pyramid2"/>
    <dgm:cxn modelId="{F9FA09A1-433E-41CC-B581-43BAD07008B9}" srcId="{CFF9EA77-0799-434E-B7E6-39F6BDB0BF1A}" destId="{80033497-5734-434E-B564-BEDAA95ECBAF}" srcOrd="0" destOrd="0" parTransId="{27A52410-7D3D-4AB0-835C-CB8A91ADACD2}" sibTransId="{03F06414-D86C-4BC9-9298-253DB1FD5ABE}"/>
    <dgm:cxn modelId="{3B42B163-52E4-45AB-ADCF-41A40CE99AC2}" type="presOf" srcId="{CFF9EA77-0799-434E-B7E6-39F6BDB0BF1A}" destId="{D6B2EB6B-FFB6-4AFD-A313-6A91D8603001}" srcOrd="0" destOrd="0" presId="urn:microsoft.com/office/officeart/2005/8/layout/pyramid2"/>
    <dgm:cxn modelId="{46E32C5A-E517-4228-B1A2-1EC48721393D}" srcId="{CFF9EA77-0799-434E-B7E6-39F6BDB0BF1A}" destId="{B43D3157-C885-4EA5-B114-BEFB25E49BD1}" srcOrd="1" destOrd="0" parTransId="{B0D98FD9-CD93-4B36-A1B5-FDECEB7A6326}" sibTransId="{30E09BCC-DF70-4E76-A881-36AC3A5027E5}"/>
    <dgm:cxn modelId="{BEABA7E5-71A8-4B5A-9EC4-E0005146F428}" srcId="{CFF9EA77-0799-434E-B7E6-39F6BDB0BF1A}" destId="{4E9E1C5E-8AD8-40F5-BFF8-8DA5C3B0A7AB}" srcOrd="2" destOrd="0" parTransId="{89D2E713-6C54-44B5-A2F1-7DB4668506EC}" sibTransId="{D3511617-F147-4236-8BFA-80184B20AF5F}"/>
    <dgm:cxn modelId="{C6E3F8D2-61CC-4B0F-8495-577845A9F760}" type="presOf" srcId="{80033497-5734-434E-B564-BEDAA95ECBAF}" destId="{C1C72378-5B1A-4C1F-A0E0-3DB9610D9AA5}" srcOrd="0" destOrd="0" presId="urn:microsoft.com/office/officeart/2005/8/layout/pyramid2"/>
    <dgm:cxn modelId="{2C3B01CC-E95D-4ADA-97D9-84A35196B4BD}" type="presOf" srcId="{B43D3157-C885-4EA5-B114-BEFB25E49BD1}" destId="{80BDBD48-8E4F-4F94-93D9-7014602BA2AC}" srcOrd="0" destOrd="0" presId="urn:microsoft.com/office/officeart/2005/8/layout/pyramid2"/>
    <dgm:cxn modelId="{1196FF2D-320C-41AD-A048-40FCF4236DB8}" type="presParOf" srcId="{D6B2EB6B-FFB6-4AFD-A313-6A91D8603001}" destId="{984B6A55-072E-4054-BD26-E73369193B46}" srcOrd="0" destOrd="0" presId="urn:microsoft.com/office/officeart/2005/8/layout/pyramid2"/>
    <dgm:cxn modelId="{09DE9A74-DDBD-4121-BA8A-26FFE8D05308}" type="presParOf" srcId="{D6B2EB6B-FFB6-4AFD-A313-6A91D8603001}" destId="{35DD2406-71AA-492A-B00B-F5B2650C4E54}" srcOrd="1" destOrd="0" presId="urn:microsoft.com/office/officeart/2005/8/layout/pyramid2"/>
    <dgm:cxn modelId="{1B06CC4F-21A3-4457-B3CA-2EF8B5BE16E2}" type="presParOf" srcId="{35DD2406-71AA-492A-B00B-F5B2650C4E54}" destId="{C1C72378-5B1A-4C1F-A0E0-3DB9610D9AA5}" srcOrd="0" destOrd="0" presId="urn:microsoft.com/office/officeart/2005/8/layout/pyramid2"/>
    <dgm:cxn modelId="{91304FAB-0AD1-45A6-848E-850AD2C81297}" type="presParOf" srcId="{35DD2406-71AA-492A-B00B-F5B2650C4E54}" destId="{FAF15FBA-A891-4FD5-B8F4-B5FB6F6E38FD}" srcOrd="1" destOrd="0" presId="urn:microsoft.com/office/officeart/2005/8/layout/pyramid2"/>
    <dgm:cxn modelId="{978C93FB-D781-466B-8F43-723215D79659}" type="presParOf" srcId="{35DD2406-71AA-492A-B00B-F5B2650C4E54}" destId="{80BDBD48-8E4F-4F94-93D9-7014602BA2AC}" srcOrd="2" destOrd="0" presId="urn:microsoft.com/office/officeart/2005/8/layout/pyramid2"/>
    <dgm:cxn modelId="{FEBB7499-49A0-4028-A797-CF2D8AC14F95}" type="presParOf" srcId="{35DD2406-71AA-492A-B00B-F5B2650C4E54}" destId="{E9DDD8D3-B106-4F56-8586-C7BAD2C303D0}" srcOrd="3" destOrd="0" presId="urn:microsoft.com/office/officeart/2005/8/layout/pyramid2"/>
    <dgm:cxn modelId="{403F34CB-C1E4-4541-9A46-3554466C670D}" type="presParOf" srcId="{35DD2406-71AA-492A-B00B-F5B2650C4E54}" destId="{AED52628-11EE-4FA8-975F-F0E1B0AB973A}" srcOrd="4" destOrd="0" presId="urn:microsoft.com/office/officeart/2005/8/layout/pyramid2"/>
    <dgm:cxn modelId="{6D11EA04-A553-40F5-880C-092434ECA364}" type="presParOf" srcId="{35DD2406-71AA-492A-B00B-F5B2650C4E54}" destId="{DBA6601F-94DB-4465-87E1-2D0301A08758}" srcOrd="5" destOrd="0" presId="urn:microsoft.com/office/officeart/2005/8/layout/pyramid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742E25E-65CA-4F01-B862-FD38407C8071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DB610E-A4BC-43CB-9FA7-DDC85E705CDB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HAND</a:t>
          </a:r>
          <a:endParaRPr lang="en-US" dirty="0">
            <a:solidFill>
              <a:schemeClr val="bg1"/>
            </a:solidFill>
          </a:endParaRPr>
        </a:p>
      </dgm:t>
    </dgm:pt>
    <dgm:pt modelId="{6007A502-3E0D-4957-B30A-6EEC0CAAC1AA}" type="parTrans" cxnId="{9FEB61B1-B0D0-4BDE-8495-EC6A265B63AC}">
      <dgm:prSet/>
      <dgm:spPr/>
      <dgm:t>
        <a:bodyPr/>
        <a:lstStyle/>
        <a:p>
          <a:endParaRPr lang="en-US"/>
        </a:p>
      </dgm:t>
    </dgm:pt>
    <dgm:pt modelId="{0B9A4728-2F0A-4949-A12C-0204273D2E3A}" type="sibTrans" cxnId="{9FEB61B1-B0D0-4BDE-8495-EC6A265B63AC}">
      <dgm:prSet/>
      <dgm:spPr/>
      <dgm:t>
        <a:bodyPr/>
        <a:lstStyle/>
        <a:p>
          <a:endParaRPr lang="en-US"/>
        </a:p>
      </dgm:t>
    </dgm:pt>
    <dgm:pt modelId="{3A6922AE-8488-497E-8CE4-0441F1FEAE7E}">
      <dgm:prSet phldrT="[Text]"/>
      <dgm:spPr>
        <a:solidFill>
          <a:srgbClr val="FF0000"/>
        </a:solidFill>
      </dgm:spPr>
      <dgm:t>
        <a:bodyPr/>
        <a:lstStyle/>
        <a:p>
          <a:r>
            <a:rPr lang="en-US" b="1" u="sng" dirty="0" smtClean="0">
              <a:solidFill>
                <a:schemeClr val="bg1"/>
              </a:solidFill>
            </a:rPr>
            <a:t>Cognitive changes</a:t>
          </a:r>
        </a:p>
        <a:p>
          <a:r>
            <a:rPr lang="en-US" dirty="0" smtClean="0">
              <a:solidFill>
                <a:schemeClr val="bg1"/>
              </a:solidFill>
            </a:rPr>
            <a:t>Psychomotor slowing</a:t>
          </a:r>
        </a:p>
        <a:p>
          <a:r>
            <a:rPr lang="en-US" dirty="0" smtClean="0">
              <a:solidFill>
                <a:schemeClr val="bg1"/>
              </a:solidFill>
            </a:rPr>
            <a:t>Memory</a:t>
          </a:r>
        </a:p>
        <a:p>
          <a:r>
            <a:rPr lang="en-US" dirty="0" smtClean="0">
              <a:solidFill>
                <a:schemeClr val="bg1"/>
              </a:solidFill>
            </a:rPr>
            <a:t>Attention</a:t>
          </a:r>
        </a:p>
        <a:p>
          <a:r>
            <a:rPr lang="en-US" dirty="0" smtClean="0">
              <a:solidFill>
                <a:schemeClr val="bg1"/>
              </a:solidFill>
            </a:rPr>
            <a:t>Executive </a:t>
          </a:r>
          <a:r>
            <a:rPr lang="en-US" dirty="0" err="1" smtClean="0">
              <a:solidFill>
                <a:schemeClr val="bg1"/>
              </a:solidFill>
            </a:rPr>
            <a:t>dysfx</a:t>
          </a:r>
          <a:endParaRPr lang="en-US" dirty="0">
            <a:solidFill>
              <a:schemeClr val="bg1"/>
            </a:solidFill>
          </a:endParaRPr>
        </a:p>
      </dgm:t>
    </dgm:pt>
    <dgm:pt modelId="{93273D17-13B4-4184-B6E4-A7B61DC11D6D}" type="parTrans" cxnId="{9C7DE5EC-6190-46C5-963E-DA0C22B0E32B}">
      <dgm:prSet/>
      <dgm:spPr/>
      <dgm:t>
        <a:bodyPr/>
        <a:lstStyle/>
        <a:p>
          <a:endParaRPr lang="en-US"/>
        </a:p>
      </dgm:t>
    </dgm:pt>
    <dgm:pt modelId="{89F80696-362D-4ED4-84C4-F645B29E789D}" type="sibTrans" cxnId="{9C7DE5EC-6190-46C5-963E-DA0C22B0E32B}">
      <dgm:prSet/>
      <dgm:spPr/>
      <dgm:t>
        <a:bodyPr/>
        <a:lstStyle/>
        <a:p>
          <a:endParaRPr lang="en-US"/>
        </a:p>
      </dgm:t>
    </dgm:pt>
    <dgm:pt modelId="{32A6EC4E-0B6F-409A-9EB4-6414CE79AE6E}">
      <dgm:prSet phldrT="[Text]"/>
      <dgm:spPr>
        <a:solidFill>
          <a:srgbClr val="FF0000"/>
        </a:solidFill>
      </dgm:spPr>
      <dgm:t>
        <a:bodyPr/>
        <a:lstStyle/>
        <a:p>
          <a:r>
            <a:rPr lang="en-US" b="1" u="sng" dirty="0" smtClean="0">
              <a:solidFill>
                <a:schemeClr val="bg1"/>
              </a:solidFill>
            </a:rPr>
            <a:t>Motor changes</a:t>
          </a:r>
        </a:p>
        <a:p>
          <a:r>
            <a:rPr lang="en-US" dirty="0" smtClean="0">
              <a:solidFill>
                <a:schemeClr val="bg1"/>
              </a:solidFill>
            </a:rPr>
            <a:t>Changes hand writing</a:t>
          </a:r>
        </a:p>
        <a:p>
          <a:r>
            <a:rPr lang="en-US" dirty="0" smtClean="0">
              <a:solidFill>
                <a:schemeClr val="bg1"/>
              </a:solidFill>
            </a:rPr>
            <a:t>Tremor</a:t>
          </a:r>
        </a:p>
        <a:p>
          <a:r>
            <a:rPr lang="en-US" dirty="0" smtClean="0">
              <a:solidFill>
                <a:schemeClr val="bg1"/>
              </a:solidFill>
            </a:rPr>
            <a:t>Clumsiness</a:t>
          </a:r>
        </a:p>
        <a:p>
          <a:r>
            <a:rPr lang="en-US" dirty="0" smtClean="0">
              <a:solidFill>
                <a:schemeClr val="bg1"/>
              </a:solidFill>
            </a:rPr>
            <a:t>Gait abnormalities</a:t>
          </a:r>
          <a:endParaRPr lang="en-US" dirty="0">
            <a:solidFill>
              <a:schemeClr val="bg1"/>
            </a:solidFill>
          </a:endParaRPr>
        </a:p>
      </dgm:t>
    </dgm:pt>
    <dgm:pt modelId="{9B877046-4701-4FB4-9F36-6C3FFC243C23}" type="parTrans" cxnId="{510B3D54-30A9-40D9-AFC1-F81BE97B0122}">
      <dgm:prSet/>
      <dgm:spPr/>
      <dgm:t>
        <a:bodyPr/>
        <a:lstStyle/>
        <a:p>
          <a:endParaRPr lang="en-US"/>
        </a:p>
      </dgm:t>
    </dgm:pt>
    <dgm:pt modelId="{98FA3DE1-4FBF-4956-9C0B-1A06E6FC402C}" type="sibTrans" cxnId="{510B3D54-30A9-40D9-AFC1-F81BE97B0122}">
      <dgm:prSet/>
      <dgm:spPr/>
      <dgm:t>
        <a:bodyPr/>
        <a:lstStyle/>
        <a:p>
          <a:endParaRPr lang="en-US"/>
        </a:p>
      </dgm:t>
    </dgm:pt>
    <dgm:pt modelId="{D9D7CB74-7EA0-43DF-A35C-E8E9D79FC17A}">
      <dgm:prSet phldrT="[Text]"/>
      <dgm:spPr>
        <a:solidFill>
          <a:srgbClr val="FF0000"/>
        </a:solidFill>
      </dgm:spPr>
      <dgm:t>
        <a:bodyPr/>
        <a:lstStyle/>
        <a:p>
          <a:r>
            <a:rPr lang="en-US" b="1" u="sng" dirty="0" smtClean="0">
              <a:solidFill>
                <a:schemeClr val="bg1"/>
              </a:solidFill>
            </a:rPr>
            <a:t>Behavior problems</a:t>
          </a:r>
          <a:r>
            <a:rPr lang="en-US" dirty="0" smtClean="0"/>
            <a:t>:</a:t>
          </a:r>
        </a:p>
        <a:p>
          <a:r>
            <a:rPr lang="en-US" dirty="0" smtClean="0">
              <a:solidFill>
                <a:schemeClr val="bg1"/>
              </a:solidFill>
            </a:rPr>
            <a:t>Severe MDD</a:t>
          </a:r>
        </a:p>
        <a:p>
          <a:r>
            <a:rPr lang="en-US" dirty="0" smtClean="0">
              <a:solidFill>
                <a:schemeClr val="bg1"/>
              </a:solidFill>
            </a:rPr>
            <a:t>Apathy</a:t>
          </a:r>
        </a:p>
        <a:p>
          <a:r>
            <a:rPr lang="en-US" dirty="0" smtClean="0">
              <a:solidFill>
                <a:schemeClr val="bg1"/>
              </a:solidFill>
            </a:rPr>
            <a:t>Aggression</a:t>
          </a:r>
        </a:p>
        <a:p>
          <a:endParaRPr lang="en-US" dirty="0">
            <a:solidFill>
              <a:schemeClr val="bg1"/>
            </a:solidFill>
          </a:endParaRPr>
        </a:p>
      </dgm:t>
    </dgm:pt>
    <dgm:pt modelId="{55B51D7B-91DF-410C-BE2F-98E965B0F124}" type="parTrans" cxnId="{CA2765D4-D34D-4DF1-B24D-7E2C22D63AD6}">
      <dgm:prSet/>
      <dgm:spPr/>
      <dgm:t>
        <a:bodyPr/>
        <a:lstStyle/>
        <a:p>
          <a:endParaRPr lang="en-US"/>
        </a:p>
      </dgm:t>
    </dgm:pt>
    <dgm:pt modelId="{C9E04658-D876-421F-9A3C-F4A76C775F30}" type="sibTrans" cxnId="{CA2765D4-D34D-4DF1-B24D-7E2C22D63AD6}">
      <dgm:prSet/>
      <dgm:spPr/>
      <dgm:t>
        <a:bodyPr/>
        <a:lstStyle/>
        <a:p>
          <a:endParaRPr lang="en-US"/>
        </a:p>
      </dgm:t>
    </dgm:pt>
    <dgm:pt modelId="{3E67375B-107B-4133-90DB-0F517A975C19}" type="pres">
      <dgm:prSet presAssocID="{6742E25E-65CA-4F01-B862-FD38407C807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4A8A8F-345B-48D1-B390-DE2518BDE334}" type="pres">
      <dgm:prSet presAssocID="{70DB610E-A4BC-43CB-9FA7-DDC85E705CDB}" presName="roof" presStyleLbl="dkBgShp" presStyleIdx="0" presStyleCnt="2"/>
      <dgm:spPr/>
      <dgm:t>
        <a:bodyPr/>
        <a:lstStyle/>
        <a:p>
          <a:endParaRPr lang="en-US"/>
        </a:p>
      </dgm:t>
    </dgm:pt>
    <dgm:pt modelId="{8FD1DF01-784A-4C73-9890-C2D54171A6A9}" type="pres">
      <dgm:prSet presAssocID="{70DB610E-A4BC-43CB-9FA7-DDC85E705CDB}" presName="pillars" presStyleCnt="0"/>
      <dgm:spPr/>
    </dgm:pt>
    <dgm:pt modelId="{7E89CD11-C9CD-4553-94BE-A55F3C41CF5A}" type="pres">
      <dgm:prSet presAssocID="{70DB610E-A4BC-43CB-9FA7-DDC85E705CDB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4A2FD8-1787-4B88-A8AB-252264DE3A24}" type="pres">
      <dgm:prSet presAssocID="{32A6EC4E-0B6F-409A-9EB4-6414CE79AE6E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EEE190-53CD-44C0-92D5-37FEE90322F0}" type="pres">
      <dgm:prSet presAssocID="{D9D7CB74-7EA0-43DF-A35C-E8E9D79FC17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F20E1E-0B42-46E8-B31E-68602A5C5D61}" type="pres">
      <dgm:prSet presAssocID="{70DB610E-A4BC-43CB-9FA7-DDC85E705CDB}" presName="base" presStyleLbl="dkBgShp" presStyleIdx="1" presStyleCnt="2"/>
      <dgm:spPr/>
    </dgm:pt>
  </dgm:ptLst>
  <dgm:cxnLst>
    <dgm:cxn modelId="{6B2486CB-DFE2-4B43-9DD0-4BCC02A57AEA}" type="presOf" srcId="{32A6EC4E-0B6F-409A-9EB4-6414CE79AE6E}" destId="{274A2FD8-1787-4B88-A8AB-252264DE3A24}" srcOrd="0" destOrd="0" presId="urn:microsoft.com/office/officeart/2005/8/layout/hList3"/>
    <dgm:cxn modelId="{510B3D54-30A9-40D9-AFC1-F81BE97B0122}" srcId="{70DB610E-A4BC-43CB-9FA7-DDC85E705CDB}" destId="{32A6EC4E-0B6F-409A-9EB4-6414CE79AE6E}" srcOrd="1" destOrd="0" parTransId="{9B877046-4701-4FB4-9F36-6C3FFC243C23}" sibTransId="{98FA3DE1-4FBF-4956-9C0B-1A06E6FC402C}"/>
    <dgm:cxn modelId="{067FEDDA-CA71-4D2C-8E4C-A97C3F843AEE}" type="presOf" srcId="{3A6922AE-8488-497E-8CE4-0441F1FEAE7E}" destId="{7E89CD11-C9CD-4553-94BE-A55F3C41CF5A}" srcOrd="0" destOrd="0" presId="urn:microsoft.com/office/officeart/2005/8/layout/hList3"/>
    <dgm:cxn modelId="{056C7D11-19B8-4E00-988F-925FCC1FB2D3}" type="presOf" srcId="{6742E25E-65CA-4F01-B862-FD38407C8071}" destId="{3E67375B-107B-4133-90DB-0F517A975C19}" srcOrd="0" destOrd="0" presId="urn:microsoft.com/office/officeart/2005/8/layout/hList3"/>
    <dgm:cxn modelId="{9C7DE5EC-6190-46C5-963E-DA0C22B0E32B}" srcId="{70DB610E-A4BC-43CB-9FA7-DDC85E705CDB}" destId="{3A6922AE-8488-497E-8CE4-0441F1FEAE7E}" srcOrd="0" destOrd="0" parTransId="{93273D17-13B4-4184-B6E4-A7B61DC11D6D}" sibTransId="{89F80696-362D-4ED4-84C4-F645B29E789D}"/>
    <dgm:cxn modelId="{691ADF55-7CB8-4461-961E-A61E5B0183C0}" type="presOf" srcId="{D9D7CB74-7EA0-43DF-A35C-E8E9D79FC17A}" destId="{FCEEE190-53CD-44C0-92D5-37FEE90322F0}" srcOrd="0" destOrd="0" presId="urn:microsoft.com/office/officeart/2005/8/layout/hList3"/>
    <dgm:cxn modelId="{CA2765D4-D34D-4DF1-B24D-7E2C22D63AD6}" srcId="{70DB610E-A4BC-43CB-9FA7-DDC85E705CDB}" destId="{D9D7CB74-7EA0-43DF-A35C-E8E9D79FC17A}" srcOrd="2" destOrd="0" parTransId="{55B51D7B-91DF-410C-BE2F-98E965B0F124}" sibTransId="{C9E04658-D876-421F-9A3C-F4A76C775F30}"/>
    <dgm:cxn modelId="{47CFEDC5-D3DD-47DA-B118-97526A6535B5}" type="presOf" srcId="{70DB610E-A4BC-43CB-9FA7-DDC85E705CDB}" destId="{BB4A8A8F-345B-48D1-B390-DE2518BDE334}" srcOrd="0" destOrd="0" presId="urn:microsoft.com/office/officeart/2005/8/layout/hList3"/>
    <dgm:cxn modelId="{9FEB61B1-B0D0-4BDE-8495-EC6A265B63AC}" srcId="{6742E25E-65CA-4F01-B862-FD38407C8071}" destId="{70DB610E-A4BC-43CB-9FA7-DDC85E705CDB}" srcOrd="0" destOrd="0" parTransId="{6007A502-3E0D-4957-B30A-6EEC0CAAC1AA}" sibTransId="{0B9A4728-2F0A-4949-A12C-0204273D2E3A}"/>
    <dgm:cxn modelId="{88B2B273-89B5-4D64-89AC-F919F063F169}" type="presParOf" srcId="{3E67375B-107B-4133-90DB-0F517A975C19}" destId="{BB4A8A8F-345B-48D1-B390-DE2518BDE334}" srcOrd="0" destOrd="0" presId="urn:microsoft.com/office/officeart/2005/8/layout/hList3"/>
    <dgm:cxn modelId="{66BD7744-44BD-455A-876D-8F478DE12F87}" type="presParOf" srcId="{3E67375B-107B-4133-90DB-0F517A975C19}" destId="{8FD1DF01-784A-4C73-9890-C2D54171A6A9}" srcOrd="1" destOrd="0" presId="urn:microsoft.com/office/officeart/2005/8/layout/hList3"/>
    <dgm:cxn modelId="{94360A0D-6033-4EB2-8991-3F43ED9F6473}" type="presParOf" srcId="{8FD1DF01-784A-4C73-9890-C2D54171A6A9}" destId="{7E89CD11-C9CD-4553-94BE-A55F3C41CF5A}" srcOrd="0" destOrd="0" presId="urn:microsoft.com/office/officeart/2005/8/layout/hList3"/>
    <dgm:cxn modelId="{FFB2A7D9-110D-4F0D-B4A0-809789375195}" type="presParOf" srcId="{8FD1DF01-784A-4C73-9890-C2D54171A6A9}" destId="{274A2FD8-1787-4B88-A8AB-252264DE3A24}" srcOrd="1" destOrd="0" presId="urn:microsoft.com/office/officeart/2005/8/layout/hList3"/>
    <dgm:cxn modelId="{D955B3BE-E9A2-4403-9061-35A6101567D8}" type="presParOf" srcId="{8FD1DF01-784A-4C73-9890-C2D54171A6A9}" destId="{FCEEE190-53CD-44C0-92D5-37FEE90322F0}" srcOrd="2" destOrd="0" presId="urn:microsoft.com/office/officeart/2005/8/layout/hList3"/>
    <dgm:cxn modelId="{F2E3B784-1FBA-4804-B53A-F8BFF5FECED2}" type="presParOf" srcId="{3E67375B-107B-4133-90DB-0F517A975C19}" destId="{9EF20E1E-0B42-46E8-B31E-68602A5C5D61}" srcOrd="2" destOrd="0" presId="urn:microsoft.com/office/officeart/2005/8/layout/hList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AE58476-E4BD-41E0-836D-B479D33D772A}" type="doc">
      <dgm:prSet loTypeId="urn:microsoft.com/office/officeart/2005/8/layout/v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242CB58-118D-412C-9E1A-A8CEE323EFFC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700" dirty="0" smtClean="0">
              <a:solidFill>
                <a:schemeClr val="bg1"/>
              </a:solidFill>
            </a:rPr>
            <a:t>Delirium</a:t>
          </a:r>
        </a:p>
        <a:p>
          <a:r>
            <a:rPr lang="en-US" sz="2800" b="1" dirty="0" smtClean="0">
              <a:solidFill>
                <a:schemeClr val="bg1"/>
              </a:solidFill>
            </a:rPr>
            <a:t>Dementia</a:t>
          </a:r>
        </a:p>
        <a:p>
          <a:r>
            <a:rPr lang="en-US" sz="1700" dirty="0" smtClean="0">
              <a:solidFill>
                <a:schemeClr val="bg1"/>
              </a:solidFill>
            </a:rPr>
            <a:t>Psychotic disorder</a:t>
          </a:r>
        </a:p>
        <a:p>
          <a:r>
            <a:rPr lang="en-US" sz="1700" dirty="0" smtClean="0">
              <a:solidFill>
                <a:schemeClr val="bg1"/>
              </a:solidFill>
            </a:rPr>
            <a:t>Mood Disorder</a:t>
          </a:r>
        </a:p>
        <a:p>
          <a:r>
            <a:rPr lang="en-US" sz="1700" dirty="0" smtClean="0">
              <a:solidFill>
                <a:schemeClr val="bg1"/>
              </a:solidFill>
            </a:rPr>
            <a:t>Anxiety Disorder</a:t>
          </a:r>
        </a:p>
        <a:p>
          <a:r>
            <a:rPr lang="en-US" sz="1700" dirty="0" smtClean="0">
              <a:solidFill>
                <a:schemeClr val="bg1"/>
              </a:solidFill>
            </a:rPr>
            <a:t>Personality Disorder</a:t>
          </a:r>
        </a:p>
        <a:p>
          <a:r>
            <a:rPr lang="en-US" sz="1700" dirty="0" err="1" smtClean="0">
              <a:solidFill>
                <a:schemeClr val="bg1"/>
              </a:solidFill>
            </a:rPr>
            <a:t>Amnestic</a:t>
          </a:r>
          <a:r>
            <a:rPr lang="en-US" sz="1700" dirty="0" smtClean="0">
              <a:solidFill>
                <a:schemeClr val="bg1"/>
              </a:solidFill>
            </a:rPr>
            <a:t> Disorder</a:t>
          </a:r>
        </a:p>
        <a:p>
          <a:r>
            <a:rPr lang="en-US" sz="1700" dirty="0" smtClean="0">
              <a:solidFill>
                <a:schemeClr val="bg1"/>
              </a:solidFill>
            </a:rPr>
            <a:t>Sleep Disorder</a:t>
          </a:r>
        </a:p>
        <a:p>
          <a:r>
            <a:rPr lang="en-US" sz="1700" dirty="0" smtClean="0">
              <a:solidFill>
                <a:schemeClr val="bg1"/>
              </a:solidFill>
            </a:rPr>
            <a:t>Sexual Dysfunction</a:t>
          </a:r>
        </a:p>
        <a:p>
          <a:r>
            <a:rPr lang="en-US" sz="1700" dirty="0" smtClean="0">
              <a:solidFill>
                <a:schemeClr val="bg1"/>
              </a:solidFill>
            </a:rPr>
            <a:t>Catatonia</a:t>
          </a:r>
        </a:p>
        <a:p>
          <a:endParaRPr lang="en-US" sz="1700" dirty="0"/>
        </a:p>
      </dgm:t>
    </dgm:pt>
    <dgm:pt modelId="{1E104899-B90A-4E4A-83F3-024881E2B39B}" type="parTrans" cxnId="{96665BCC-7712-48ED-A563-D289BB4585C6}">
      <dgm:prSet/>
      <dgm:spPr/>
      <dgm:t>
        <a:bodyPr/>
        <a:lstStyle/>
        <a:p>
          <a:endParaRPr lang="en-US"/>
        </a:p>
      </dgm:t>
    </dgm:pt>
    <dgm:pt modelId="{B60FC308-9467-48C7-8B65-9D58027B4C30}" type="sibTrans" cxnId="{96665BCC-7712-48ED-A563-D289BB4585C6}">
      <dgm:prSet/>
      <dgm:spPr/>
      <dgm:t>
        <a:bodyPr/>
        <a:lstStyle/>
        <a:p>
          <a:endParaRPr lang="en-US"/>
        </a:p>
      </dgm:t>
    </dgm:pt>
    <dgm:pt modelId="{12490CE3-0B1F-4C2A-8D26-86591F1C870E}">
      <dgm:prSet phldrT="[Text]" custT="1"/>
      <dgm:spPr/>
      <dgm:t>
        <a:bodyPr/>
        <a:lstStyle/>
        <a:p>
          <a:endParaRPr lang="en-US" sz="4400" dirty="0"/>
        </a:p>
      </dgm:t>
    </dgm:pt>
    <dgm:pt modelId="{CCEE8AFE-112B-45ED-8B0F-29E090DEEA77}" type="parTrans" cxnId="{D1356903-197A-4EF6-BD37-02467C529BE0}">
      <dgm:prSet/>
      <dgm:spPr/>
      <dgm:t>
        <a:bodyPr/>
        <a:lstStyle/>
        <a:p>
          <a:endParaRPr lang="en-US"/>
        </a:p>
      </dgm:t>
    </dgm:pt>
    <dgm:pt modelId="{E509690E-4C67-40EA-B155-75C0307461FF}" type="sibTrans" cxnId="{D1356903-197A-4EF6-BD37-02467C529BE0}">
      <dgm:prSet/>
      <dgm:spPr/>
      <dgm:t>
        <a:bodyPr/>
        <a:lstStyle/>
        <a:p>
          <a:endParaRPr lang="en-US"/>
        </a:p>
      </dgm:t>
    </dgm:pt>
    <dgm:pt modelId="{19D25A4B-52BB-4A6C-8AFD-E6B8A9C20288}">
      <dgm:prSet phldrT="[Text]" custT="1"/>
      <dgm:spPr/>
      <dgm:t>
        <a:bodyPr/>
        <a:lstStyle/>
        <a:p>
          <a:r>
            <a:rPr lang="en-US" sz="4400" dirty="0" smtClean="0"/>
            <a:t>Due to GMC</a:t>
          </a:r>
          <a:endParaRPr lang="en-US" sz="4400" dirty="0"/>
        </a:p>
      </dgm:t>
    </dgm:pt>
    <dgm:pt modelId="{F1916077-73EB-4AA9-AD7E-1C7EEC402BBA}" type="parTrans" cxnId="{D3BFD092-3940-4B25-BCF9-48FF19D0E2BE}">
      <dgm:prSet/>
      <dgm:spPr/>
      <dgm:t>
        <a:bodyPr/>
        <a:lstStyle/>
        <a:p>
          <a:endParaRPr lang="en-US"/>
        </a:p>
      </dgm:t>
    </dgm:pt>
    <dgm:pt modelId="{E9826EEE-14FA-4008-81EC-82A9449FC36D}" type="sibTrans" cxnId="{D3BFD092-3940-4B25-BCF9-48FF19D0E2BE}">
      <dgm:prSet/>
      <dgm:spPr/>
      <dgm:t>
        <a:bodyPr/>
        <a:lstStyle/>
        <a:p>
          <a:endParaRPr lang="en-US"/>
        </a:p>
      </dgm:t>
    </dgm:pt>
    <dgm:pt modelId="{64D0D866-75C3-4995-85E6-CA974F59A9FC}" type="pres">
      <dgm:prSet presAssocID="{6AE58476-E4BD-41E0-836D-B479D33D772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44D913-0C6D-4B52-ACF4-0F5E1C612C69}" type="pres">
      <dgm:prSet presAssocID="{7242CB58-118D-412C-9E1A-A8CEE323EFFC}" presName="linNode" presStyleCnt="0"/>
      <dgm:spPr/>
    </dgm:pt>
    <dgm:pt modelId="{941B3323-4701-48CA-95BA-1BCA39B2CB67}" type="pres">
      <dgm:prSet presAssocID="{7242CB58-118D-412C-9E1A-A8CEE323EFFC}" presName="parentShp" presStyleLbl="node1" presStyleIdx="0" presStyleCnt="1" custScaleX="137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082C9C-C191-45D9-A3DE-F6F40968E4E0}" type="pres">
      <dgm:prSet presAssocID="{7242CB58-118D-412C-9E1A-A8CEE323EFFC}" presName="childShp" presStyleLbl="bgAccFollowNode1" presStyleIdx="0" presStyleCnt="1" custScaleX="70833" custLinFactNeighborX="3125" custLinFactNeighborY="-6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69278F-17BE-46AA-AA90-68933EDAE337}" type="presOf" srcId="{6AE58476-E4BD-41E0-836D-B479D33D772A}" destId="{64D0D866-75C3-4995-85E6-CA974F59A9FC}" srcOrd="0" destOrd="0" presId="urn:microsoft.com/office/officeart/2005/8/layout/vList6"/>
    <dgm:cxn modelId="{EEDDBA1E-273F-403B-8908-62C4F17A6CF2}" type="presOf" srcId="{7242CB58-118D-412C-9E1A-A8CEE323EFFC}" destId="{941B3323-4701-48CA-95BA-1BCA39B2CB67}" srcOrd="0" destOrd="0" presId="urn:microsoft.com/office/officeart/2005/8/layout/vList6"/>
    <dgm:cxn modelId="{6FFCAFE1-A3E2-4D0F-BCAC-0EFEDA30A8B0}" type="presOf" srcId="{19D25A4B-52BB-4A6C-8AFD-E6B8A9C20288}" destId="{BD082C9C-C191-45D9-A3DE-F6F40968E4E0}" srcOrd="0" destOrd="1" presId="urn:microsoft.com/office/officeart/2005/8/layout/vList6"/>
    <dgm:cxn modelId="{96665BCC-7712-48ED-A563-D289BB4585C6}" srcId="{6AE58476-E4BD-41E0-836D-B479D33D772A}" destId="{7242CB58-118D-412C-9E1A-A8CEE323EFFC}" srcOrd="0" destOrd="0" parTransId="{1E104899-B90A-4E4A-83F3-024881E2B39B}" sibTransId="{B60FC308-9467-48C7-8B65-9D58027B4C30}"/>
    <dgm:cxn modelId="{2AB3B318-5FC1-4D98-BA92-C426ACBF470B}" type="presOf" srcId="{12490CE3-0B1F-4C2A-8D26-86591F1C870E}" destId="{BD082C9C-C191-45D9-A3DE-F6F40968E4E0}" srcOrd="0" destOrd="0" presId="urn:microsoft.com/office/officeart/2005/8/layout/vList6"/>
    <dgm:cxn modelId="{D3BFD092-3940-4B25-BCF9-48FF19D0E2BE}" srcId="{7242CB58-118D-412C-9E1A-A8CEE323EFFC}" destId="{19D25A4B-52BB-4A6C-8AFD-E6B8A9C20288}" srcOrd="1" destOrd="0" parTransId="{F1916077-73EB-4AA9-AD7E-1C7EEC402BBA}" sibTransId="{E9826EEE-14FA-4008-81EC-82A9449FC36D}"/>
    <dgm:cxn modelId="{D1356903-197A-4EF6-BD37-02467C529BE0}" srcId="{7242CB58-118D-412C-9E1A-A8CEE323EFFC}" destId="{12490CE3-0B1F-4C2A-8D26-86591F1C870E}" srcOrd="0" destOrd="0" parTransId="{CCEE8AFE-112B-45ED-8B0F-29E090DEEA77}" sibTransId="{E509690E-4C67-40EA-B155-75C0307461FF}"/>
    <dgm:cxn modelId="{86F05538-D02E-4739-9950-63793270F9F9}" type="presParOf" srcId="{64D0D866-75C3-4995-85E6-CA974F59A9FC}" destId="{B944D913-0C6D-4B52-ACF4-0F5E1C612C69}" srcOrd="0" destOrd="0" presId="urn:microsoft.com/office/officeart/2005/8/layout/vList6"/>
    <dgm:cxn modelId="{3595DBDC-C670-40EC-A063-B129F80B7D0B}" type="presParOf" srcId="{B944D913-0C6D-4B52-ACF4-0F5E1C612C69}" destId="{941B3323-4701-48CA-95BA-1BCA39B2CB67}" srcOrd="0" destOrd="0" presId="urn:microsoft.com/office/officeart/2005/8/layout/vList6"/>
    <dgm:cxn modelId="{6C36AC18-A401-430A-AE08-1D8E2FE2C170}" type="presParOf" srcId="{B944D913-0C6D-4B52-ACF4-0F5E1C612C69}" destId="{BD082C9C-C191-45D9-A3DE-F6F40968E4E0}" srcOrd="1" destOrd="0" presId="urn:microsoft.com/office/officeart/2005/8/layout/vList6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AE58476-E4BD-41E0-836D-B479D33D772A}" type="doc">
      <dgm:prSet loTypeId="urn:microsoft.com/office/officeart/2005/8/layout/v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242CB58-118D-412C-9E1A-A8CEE323EFFC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700" dirty="0" smtClean="0">
              <a:solidFill>
                <a:schemeClr val="bg1"/>
              </a:solidFill>
            </a:rPr>
            <a:t>Delirium</a:t>
          </a:r>
        </a:p>
        <a:p>
          <a:r>
            <a:rPr lang="en-US" sz="1700" dirty="0" smtClean="0">
              <a:solidFill>
                <a:schemeClr val="bg1"/>
              </a:solidFill>
            </a:rPr>
            <a:t>Dementia</a:t>
          </a:r>
        </a:p>
        <a:p>
          <a:r>
            <a:rPr lang="en-US" sz="1700" dirty="0" smtClean="0">
              <a:solidFill>
                <a:schemeClr val="bg1"/>
              </a:solidFill>
            </a:rPr>
            <a:t>Psychotic disorder</a:t>
          </a:r>
        </a:p>
        <a:p>
          <a:r>
            <a:rPr lang="en-US" sz="1700" dirty="0" smtClean="0">
              <a:solidFill>
                <a:schemeClr val="bg1"/>
              </a:solidFill>
            </a:rPr>
            <a:t>Mood Disorder</a:t>
          </a:r>
        </a:p>
        <a:p>
          <a:r>
            <a:rPr lang="en-US" sz="1700" dirty="0" smtClean="0">
              <a:solidFill>
                <a:schemeClr val="bg1"/>
              </a:solidFill>
            </a:rPr>
            <a:t>Anxiety Disorder</a:t>
          </a:r>
        </a:p>
        <a:p>
          <a:r>
            <a:rPr lang="en-US" sz="1700" dirty="0" smtClean="0">
              <a:solidFill>
                <a:schemeClr val="bg1"/>
              </a:solidFill>
            </a:rPr>
            <a:t>Personality Disorder</a:t>
          </a:r>
        </a:p>
        <a:p>
          <a:r>
            <a:rPr lang="en-US" sz="1700" dirty="0" err="1" smtClean="0">
              <a:solidFill>
                <a:schemeClr val="bg1"/>
              </a:solidFill>
            </a:rPr>
            <a:t>Amnestic</a:t>
          </a:r>
          <a:r>
            <a:rPr lang="en-US" sz="1700" dirty="0" smtClean="0">
              <a:solidFill>
                <a:schemeClr val="bg1"/>
              </a:solidFill>
            </a:rPr>
            <a:t> Disorder</a:t>
          </a:r>
        </a:p>
        <a:p>
          <a:r>
            <a:rPr lang="en-US" sz="1700" dirty="0" smtClean="0">
              <a:solidFill>
                <a:schemeClr val="bg1"/>
              </a:solidFill>
            </a:rPr>
            <a:t>Sleep Disorder</a:t>
          </a:r>
        </a:p>
        <a:p>
          <a:r>
            <a:rPr lang="en-US" sz="1700" dirty="0" smtClean="0">
              <a:solidFill>
                <a:schemeClr val="bg1"/>
              </a:solidFill>
            </a:rPr>
            <a:t>Sexual Dysfunction</a:t>
          </a:r>
        </a:p>
        <a:p>
          <a:r>
            <a:rPr lang="en-US" sz="2800" b="1" dirty="0" smtClean="0">
              <a:solidFill>
                <a:schemeClr val="bg1"/>
              </a:solidFill>
            </a:rPr>
            <a:t>Catatonia</a:t>
          </a:r>
        </a:p>
        <a:p>
          <a:endParaRPr lang="en-US" sz="1700" dirty="0"/>
        </a:p>
      </dgm:t>
    </dgm:pt>
    <dgm:pt modelId="{1E104899-B90A-4E4A-83F3-024881E2B39B}" type="parTrans" cxnId="{96665BCC-7712-48ED-A563-D289BB4585C6}">
      <dgm:prSet/>
      <dgm:spPr/>
      <dgm:t>
        <a:bodyPr/>
        <a:lstStyle/>
        <a:p>
          <a:endParaRPr lang="en-US"/>
        </a:p>
      </dgm:t>
    </dgm:pt>
    <dgm:pt modelId="{B60FC308-9467-48C7-8B65-9D58027B4C30}" type="sibTrans" cxnId="{96665BCC-7712-48ED-A563-D289BB4585C6}">
      <dgm:prSet/>
      <dgm:spPr/>
      <dgm:t>
        <a:bodyPr/>
        <a:lstStyle/>
        <a:p>
          <a:endParaRPr lang="en-US"/>
        </a:p>
      </dgm:t>
    </dgm:pt>
    <dgm:pt modelId="{12490CE3-0B1F-4C2A-8D26-86591F1C870E}">
      <dgm:prSet phldrT="[Text]" custT="1"/>
      <dgm:spPr/>
      <dgm:t>
        <a:bodyPr/>
        <a:lstStyle/>
        <a:p>
          <a:endParaRPr lang="en-US" sz="4400" dirty="0"/>
        </a:p>
      </dgm:t>
    </dgm:pt>
    <dgm:pt modelId="{CCEE8AFE-112B-45ED-8B0F-29E090DEEA77}" type="parTrans" cxnId="{D1356903-197A-4EF6-BD37-02467C529BE0}">
      <dgm:prSet/>
      <dgm:spPr/>
      <dgm:t>
        <a:bodyPr/>
        <a:lstStyle/>
        <a:p>
          <a:endParaRPr lang="en-US"/>
        </a:p>
      </dgm:t>
    </dgm:pt>
    <dgm:pt modelId="{E509690E-4C67-40EA-B155-75C0307461FF}" type="sibTrans" cxnId="{D1356903-197A-4EF6-BD37-02467C529BE0}">
      <dgm:prSet/>
      <dgm:spPr/>
      <dgm:t>
        <a:bodyPr/>
        <a:lstStyle/>
        <a:p>
          <a:endParaRPr lang="en-US"/>
        </a:p>
      </dgm:t>
    </dgm:pt>
    <dgm:pt modelId="{19D25A4B-52BB-4A6C-8AFD-E6B8A9C20288}">
      <dgm:prSet phldrT="[Text]" custT="1"/>
      <dgm:spPr/>
      <dgm:t>
        <a:bodyPr/>
        <a:lstStyle/>
        <a:p>
          <a:r>
            <a:rPr lang="en-US" sz="4400" dirty="0" smtClean="0"/>
            <a:t>Due to GMC</a:t>
          </a:r>
          <a:endParaRPr lang="en-US" sz="4400" dirty="0"/>
        </a:p>
      </dgm:t>
    </dgm:pt>
    <dgm:pt modelId="{F1916077-73EB-4AA9-AD7E-1C7EEC402BBA}" type="parTrans" cxnId="{D3BFD092-3940-4B25-BCF9-48FF19D0E2BE}">
      <dgm:prSet/>
      <dgm:spPr/>
      <dgm:t>
        <a:bodyPr/>
        <a:lstStyle/>
        <a:p>
          <a:endParaRPr lang="en-US"/>
        </a:p>
      </dgm:t>
    </dgm:pt>
    <dgm:pt modelId="{E9826EEE-14FA-4008-81EC-82A9449FC36D}" type="sibTrans" cxnId="{D3BFD092-3940-4B25-BCF9-48FF19D0E2BE}">
      <dgm:prSet/>
      <dgm:spPr/>
      <dgm:t>
        <a:bodyPr/>
        <a:lstStyle/>
        <a:p>
          <a:endParaRPr lang="en-US"/>
        </a:p>
      </dgm:t>
    </dgm:pt>
    <dgm:pt modelId="{64D0D866-75C3-4995-85E6-CA974F59A9FC}" type="pres">
      <dgm:prSet presAssocID="{6AE58476-E4BD-41E0-836D-B479D33D772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44D913-0C6D-4B52-ACF4-0F5E1C612C69}" type="pres">
      <dgm:prSet presAssocID="{7242CB58-118D-412C-9E1A-A8CEE323EFFC}" presName="linNode" presStyleCnt="0"/>
      <dgm:spPr/>
    </dgm:pt>
    <dgm:pt modelId="{941B3323-4701-48CA-95BA-1BCA39B2CB67}" type="pres">
      <dgm:prSet presAssocID="{7242CB58-118D-412C-9E1A-A8CEE323EFFC}" presName="parentShp" presStyleLbl="node1" presStyleIdx="0" presStyleCnt="1" custScaleX="137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082C9C-C191-45D9-A3DE-F6F40968E4E0}" type="pres">
      <dgm:prSet presAssocID="{7242CB58-118D-412C-9E1A-A8CEE323EFFC}" presName="childShp" presStyleLbl="bgAccFollowNode1" presStyleIdx="0" presStyleCnt="1" custScaleX="70833" custLinFactNeighborX="3125" custLinFactNeighborY="-6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E678B4-6556-4B52-882F-F70CDD2AE88F}" type="presOf" srcId="{12490CE3-0B1F-4C2A-8D26-86591F1C870E}" destId="{BD082C9C-C191-45D9-A3DE-F6F40968E4E0}" srcOrd="0" destOrd="0" presId="urn:microsoft.com/office/officeart/2005/8/layout/vList6"/>
    <dgm:cxn modelId="{16ADF528-1EAC-4867-965B-1BE0F9714099}" type="presOf" srcId="{19D25A4B-52BB-4A6C-8AFD-E6B8A9C20288}" destId="{BD082C9C-C191-45D9-A3DE-F6F40968E4E0}" srcOrd="0" destOrd="1" presId="urn:microsoft.com/office/officeart/2005/8/layout/vList6"/>
    <dgm:cxn modelId="{55F1A5B0-8F2F-40A9-B7C9-CA12896B3318}" type="presOf" srcId="{6AE58476-E4BD-41E0-836D-B479D33D772A}" destId="{64D0D866-75C3-4995-85E6-CA974F59A9FC}" srcOrd="0" destOrd="0" presId="urn:microsoft.com/office/officeart/2005/8/layout/vList6"/>
    <dgm:cxn modelId="{96665BCC-7712-48ED-A563-D289BB4585C6}" srcId="{6AE58476-E4BD-41E0-836D-B479D33D772A}" destId="{7242CB58-118D-412C-9E1A-A8CEE323EFFC}" srcOrd="0" destOrd="0" parTransId="{1E104899-B90A-4E4A-83F3-024881E2B39B}" sibTransId="{B60FC308-9467-48C7-8B65-9D58027B4C30}"/>
    <dgm:cxn modelId="{D3BFD092-3940-4B25-BCF9-48FF19D0E2BE}" srcId="{7242CB58-118D-412C-9E1A-A8CEE323EFFC}" destId="{19D25A4B-52BB-4A6C-8AFD-E6B8A9C20288}" srcOrd="1" destOrd="0" parTransId="{F1916077-73EB-4AA9-AD7E-1C7EEC402BBA}" sibTransId="{E9826EEE-14FA-4008-81EC-82A9449FC36D}"/>
    <dgm:cxn modelId="{D5CEBAA1-EDF8-4238-8964-2EAD23C558E1}" type="presOf" srcId="{7242CB58-118D-412C-9E1A-A8CEE323EFFC}" destId="{941B3323-4701-48CA-95BA-1BCA39B2CB67}" srcOrd="0" destOrd="0" presId="urn:microsoft.com/office/officeart/2005/8/layout/vList6"/>
    <dgm:cxn modelId="{D1356903-197A-4EF6-BD37-02467C529BE0}" srcId="{7242CB58-118D-412C-9E1A-A8CEE323EFFC}" destId="{12490CE3-0B1F-4C2A-8D26-86591F1C870E}" srcOrd="0" destOrd="0" parTransId="{CCEE8AFE-112B-45ED-8B0F-29E090DEEA77}" sibTransId="{E509690E-4C67-40EA-B155-75C0307461FF}"/>
    <dgm:cxn modelId="{2FCAEB32-500A-42DA-8CBF-EBD994C3F67A}" type="presParOf" srcId="{64D0D866-75C3-4995-85E6-CA974F59A9FC}" destId="{B944D913-0C6D-4B52-ACF4-0F5E1C612C69}" srcOrd="0" destOrd="0" presId="urn:microsoft.com/office/officeart/2005/8/layout/vList6"/>
    <dgm:cxn modelId="{8DC3CD65-BDE3-4EEA-8CE5-BA5C45699EED}" type="presParOf" srcId="{B944D913-0C6D-4B52-ACF4-0F5E1C612C69}" destId="{941B3323-4701-48CA-95BA-1BCA39B2CB67}" srcOrd="0" destOrd="0" presId="urn:microsoft.com/office/officeart/2005/8/layout/vList6"/>
    <dgm:cxn modelId="{35FF1748-3BE3-43CA-8739-0E435F458D46}" type="presParOf" srcId="{B944D913-0C6D-4B52-ACF4-0F5E1C612C69}" destId="{BD082C9C-C191-45D9-A3DE-F6F40968E4E0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BD3FCD-0298-4C24-96B3-055098A1FF5D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113CE-8AB5-4C13-87AC-894E6637E8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BD3FCD-0298-4C24-96B3-055098A1FF5D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113CE-8AB5-4C13-87AC-894E6637E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BD3FCD-0298-4C24-96B3-055098A1FF5D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113CE-8AB5-4C13-87AC-894E6637E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BD3FCD-0298-4C24-96B3-055098A1FF5D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113CE-8AB5-4C13-87AC-894E6637E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BD3FCD-0298-4C24-96B3-055098A1FF5D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113CE-8AB5-4C13-87AC-894E6637E8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BD3FCD-0298-4C24-96B3-055098A1FF5D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113CE-8AB5-4C13-87AC-894E6637E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BD3FCD-0298-4C24-96B3-055098A1FF5D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113CE-8AB5-4C13-87AC-894E6637E8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BD3FCD-0298-4C24-96B3-055098A1FF5D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113CE-8AB5-4C13-87AC-894E6637E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BD3FCD-0298-4C24-96B3-055098A1FF5D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113CE-8AB5-4C13-87AC-894E6637E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BD3FCD-0298-4C24-96B3-055098A1FF5D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113CE-8AB5-4C13-87AC-894E6637E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BBD3FCD-0298-4C24-96B3-055098A1FF5D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6C113CE-8AB5-4C13-87AC-894E6637E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BBD3FCD-0298-4C24-96B3-055098A1FF5D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6C113CE-8AB5-4C13-87AC-894E6637E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Psychiatric disorders due to General Medical Conditions.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 </a:t>
            </a:r>
            <a:r>
              <a:rPr lang="en-US" dirty="0" err="1" smtClean="0"/>
              <a:t>Marinda</a:t>
            </a:r>
            <a:r>
              <a:rPr lang="en-US" dirty="0" smtClean="0"/>
              <a:t> </a:t>
            </a:r>
            <a:r>
              <a:rPr lang="en-US" dirty="0" err="1" smtClean="0"/>
              <a:t>Joubert</a:t>
            </a:r>
            <a:r>
              <a:rPr lang="en-US" dirty="0" smtClean="0"/>
              <a:t> </a:t>
            </a:r>
          </a:p>
          <a:p>
            <a:r>
              <a:rPr lang="en-US" dirty="0" smtClean="0"/>
              <a:t>( Specialist Psychiatrist SBAH)</a:t>
            </a:r>
          </a:p>
          <a:p>
            <a:r>
              <a:rPr lang="en-US" dirty="0" smtClean="0"/>
              <a:t>17/1/2012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914400"/>
          </a:xfrm>
        </p:spPr>
        <p:txBody>
          <a:bodyPr/>
          <a:lstStyle/>
          <a:p>
            <a:r>
              <a:rPr lang="en-US" dirty="0" smtClean="0"/>
              <a:t>Diagnostic Considerations:</a:t>
            </a:r>
            <a:br>
              <a:rPr lang="en-US" dirty="0" smtClean="0"/>
            </a:br>
            <a:r>
              <a:rPr lang="en-US" sz="1600" dirty="0" smtClean="0"/>
              <a:t>Signs/</a:t>
            </a:r>
            <a:r>
              <a:rPr lang="en-US" sz="1600" dirty="0" err="1" smtClean="0"/>
              <a:t>Dx</a:t>
            </a:r>
            <a:r>
              <a:rPr lang="en-US" sz="1600" dirty="0" smtClean="0"/>
              <a:t> both Psychiatric </a:t>
            </a:r>
            <a:r>
              <a:rPr lang="en-US" sz="1600" dirty="0" err="1" smtClean="0"/>
              <a:t>sx</a:t>
            </a:r>
            <a:r>
              <a:rPr lang="en-US" sz="1600" dirty="0" smtClean="0"/>
              <a:t> &amp; GMC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8315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67200" y="3200400"/>
            <a:ext cx="914400" cy="1295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Psych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bg1"/>
                </a:solidFill>
              </a:rPr>
              <a:t>Sx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&amp;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GMC</a:t>
            </a:r>
          </a:p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791200" y="1981200"/>
            <a:ext cx="1600200" cy="1219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GMC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causing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Psychc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bg1"/>
                </a:solidFill>
              </a:rPr>
              <a:t>Sx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477000" y="4038600"/>
            <a:ext cx="1524000" cy="1524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GMC  &amp; psych </a:t>
            </a:r>
            <a:r>
              <a:rPr lang="en-US" dirty="0" err="1" smtClean="0">
                <a:solidFill>
                  <a:schemeClr val="bg1"/>
                </a:solidFill>
              </a:rPr>
              <a:t>sx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co-exist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(co-morbid)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733800" y="5105400"/>
            <a:ext cx="1905000" cy="990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psychological’ response to GMC</a:t>
            </a:r>
            <a:r>
              <a:rPr lang="en-US" dirty="0" smtClean="0"/>
              <a:t>‘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838200" y="3886200"/>
            <a:ext cx="2209800" cy="1295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Medication  causing  </a:t>
            </a:r>
          </a:p>
          <a:p>
            <a:pPr algn="ctr"/>
            <a:r>
              <a:rPr lang="en-US" dirty="0" smtClean="0"/>
              <a:t>Psych  </a:t>
            </a:r>
            <a:r>
              <a:rPr lang="en-US" dirty="0" err="1" smtClean="0"/>
              <a:t>sx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438400" y="1828800"/>
            <a:ext cx="1752600" cy="1143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Delirium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257800" y="3124200"/>
            <a:ext cx="9144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257800" y="4343400"/>
            <a:ext cx="10668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4343400" y="4800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 flipV="1">
            <a:off x="3200400" y="3962400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V="1">
            <a:off x="3695700" y="30861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773936"/>
          </a:xfrm>
        </p:spPr>
        <p:txBody>
          <a:bodyPr/>
          <a:lstStyle/>
          <a:p>
            <a:r>
              <a:rPr lang="en-US" sz="3600" dirty="0" smtClean="0"/>
              <a:t>Some drugs associated with neuropsychiatric side effects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772400" cy="39933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914400" y="1828800"/>
            <a:ext cx="7543800" cy="45720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b="1" u="sng" dirty="0" smtClean="0"/>
              <a:t>Corticosteroids</a:t>
            </a:r>
            <a:r>
              <a:rPr lang="en-US" dirty="0" smtClean="0"/>
              <a:t>:lability,euphoria,irritability,anxiety,insomnia,depression,psychosis,delirium,cognitive </a:t>
            </a:r>
            <a:r>
              <a:rPr lang="en-US" dirty="0" err="1" smtClean="0"/>
              <a:t>dysfx</a:t>
            </a:r>
            <a:r>
              <a:rPr lang="en-US" dirty="0" smtClean="0"/>
              <a:t>.</a:t>
            </a:r>
          </a:p>
          <a:p>
            <a:pPr algn="ctr">
              <a:buFont typeface="Arial" pitchFamily="34" charset="0"/>
              <a:buChar char="•"/>
            </a:pPr>
            <a:r>
              <a:rPr lang="en-US" b="1" u="sng" dirty="0" err="1" smtClean="0"/>
              <a:t>Amphotericin</a:t>
            </a:r>
            <a:r>
              <a:rPr lang="en-US" b="1" u="sng" dirty="0" smtClean="0"/>
              <a:t> B</a:t>
            </a:r>
            <a:r>
              <a:rPr lang="en-US" dirty="0" smtClean="0"/>
              <a:t>: Psychosis</a:t>
            </a:r>
          </a:p>
          <a:p>
            <a:pPr algn="ctr">
              <a:buFont typeface="Arial" pitchFamily="34" charset="0"/>
              <a:buChar char="•"/>
            </a:pPr>
            <a:r>
              <a:rPr lang="en-US" b="1" u="sng" dirty="0" smtClean="0"/>
              <a:t>Anti TB drugs</a:t>
            </a:r>
            <a:r>
              <a:rPr lang="en-US" b="1" dirty="0" smtClean="0"/>
              <a:t>:</a:t>
            </a:r>
            <a:r>
              <a:rPr lang="en-US" dirty="0" smtClean="0"/>
              <a:t>(</a:t>
            </a:r>
            <a:r>
              <a:rPr lang="en-US" dirty="0" err="1" smtClean="0"/>
              <a:t>Isoniazid,ethiomide,ethambutol</a:t>
            </a:r>
            <a:r>
              <a:rPr lang="en-US" dirty="0" smtClean="0"/>
              <a:t>:))psychosis</a:t>
            </a:r>
          </a:p>
          <a:p>
            <a:pPr algn="ctr">
              <a:buFont typeface="Arial" pitchFamily="34" charset="0"/>
              <a:buChar char="•"/>
            </a:pPr>
            <a:r>
              <a:rPr lang="en-US" b="1" dirty="0" err="1" smtClean="0"/>
              <a:t>Antiepileptics</a:t>
            </a:r>
            <a:r>
              <a:rPr lang="en-US" dirty="0" smtClean="0"/>
              <a:t> ( see later)</a:t>
            </a:r>
          </a:p>
          <a:p>
            <a:pPr algn="ctr">
              <a:buFont typeface="Arial" pitchFamily="34" charset="0"/>
              <a:buChar char="•"/>
            </a:pPr>
            <a:r>
              <a:rPr lang="en-US" b="1" u="sng" dirty="0" err="1" smtClean="0"/>
              <a:t>Antihypertensives</a:t>
            </a:r>
            <a:r>
              <a:rPr lang="en-US" dirty="0" smtClean="0"/>
              <a:t>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err="1" smtClean="0"/>
              <a:t>propanalol,clonidine</a:t>
            </a:r>
            <a:r>
              <a:rPr lang="en-US" dirty="0" smtClean="0"/>
              <a:t>: Depression</a:t>
            </a:r>
          </a:p>
          <a:p>
            <a:pPr algn="ctr">
              <a:buFont typeface="Arial" pitchFamily="34" charset="0"/>
              <a:buChar char="•"/>
            </a:pPr>
            <a:r>
              <a:rPr lang="en-US" b="1" u="sng" dirty="0" smtClean="0"/>
              <a:t>Oral contraceptives</a:t>
            </a:r>
            <a:r>
              <a:rPr lang="en-US" dirty="0" smtClean="0"/>
              <a:t>; depression</a:t>
            </a:r>
          </a:p>
          <a:p>
            <a:pPr algn="ctr">
              <a:buFont typeface="Arial" pitchFamily="34" charset="0"/>
              <a:buChar char="•"/>
            </a:pPr>
            <a:r>
              <a:rPr lang="en-US" b="1" u="sng" dirty="0" smtClean="0"/>
              <a:t>Antibiotics</a:t>
            </a:r>
            <a:r>
              <a:rPr lang="en-US" dirty="0" smtClean="0"/>
              <a:t> ( </a:t>
            </a:r>
            <a:r>
              <a:rPr lang="en-US" dirty="0" err="1" smtClean="0"/>
              <a:t>metronidazole,sulphonamides</a:t>
            </a:r>
            <a:r>
              <a:rPr lang="en-US" dirty="0" smtClean="0"/>
              <a:t>: Depression</a:t>
            </a:r>
          </a:p>
          <a:p>
            <a:pPr algn="ctr">
              <a:buFont typeface="Arial" pitchFamily="34" charset="0"/>
              <a:buChar char="•"/>
            </a:pPr>
            <a:r>
              <a:rPr lang="en-US" b="1" u="sng" dirty="0" smtClean="0"/>
              <a:t>Histamine R antagonists</a:t>
            </a:r>
            <a:r>
              <a:rPr lang="en-US" dirty="0" smtClean="0"/>
              <a:t>: </a:t>
            </a:r>
            <a:r>
              <a:rPr lang="en-US" dirty="0" err="1" smtClean="0"/>
              <a:t>Cimetidine,Rantidine</a:t>
            </a:r>
            <a:endParaRPr lang="en-US" dirty="0" smtClean="0"/>
          </a:p>
          <a:p>
            <a:pPr algn="ctr">
              <a:buFont typeface="Arial" pitchFamily="34" charset="0"/>
              <a:buChar char="•"/>
            </a:pPr>
            <a:r>
              <a:rPr lang="en-US" b="1" u="sng" dirty="0" err="1" smtClean="0"/>
              <a:t>Antineoplastic</a:t>
            </a:r>
            <a:r>
              <a:rPr lang="en-US" b="1" u="sng" dirty="0" smtClean="0"/>
              <a:t> drugs</a:t>
            </a:r>
          </a:p>
          <a:p>
            <a:pPr algn="ctr">
              <a:buFont typeface="Arial" pitchFamily="34" charset="0"/>
              <a:buChar char="•"/>
            </a:pPr>
            <a:r>
              <a:rPr lang="en-US" b="1" u="sng" dirty="0" err="1" smtClean="0"/>
              <a:t>Antiretrovirals</a:t>
            </a:r>
            <a:r>
              <a:rPr lang="en-US" b="1" u="sng" dirty="0" smtClean="0"/>
              <a:t>: </a:t>
            </a:r>
            <a:r>
              <a:rPr lang="en-US" dirty="0" smtClean="0"/>
              <a:t>( see later)</a:t>
            </a:r>
            <a:endParaRPr lang="en-US" b="1" u="sng" dirty="0"/>
          </a:p>
        </p:txBody>
      </p:sp>
      <p:sp>
        <p:nvSpPr>
          <p:cNvPr id="6" name="Oval 5"/>
          <p:cNvSpPr/>
          <p:nvPr/>
        </p:nvSpPr>
        <p:spPr>
          <a:xfrm>
            <a:off x="6172200" y="5715000"/>
            <a:ext cx="29718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Look at temporal relationship of </a:t>
            </a:r>
            <a:r>
              <a:rPr lang="en-US" dirty="0" err="1" smtClean="0">
                <a:solidFill>
                  <a:schemeClr val="bg1"/>
                </a:solidFill>
              </a:rPr>
              <a:t>sx</a:t>
            </a:r>
            <a:r>
              <a:rPr lang="en-US" dirty="0" smtClean="0">
                <a:solidFill>
                  <a:schemeClr val="bg1"/>
                </a:solidFill>
              </a:rPr>
              <a:t> to the start of drinking meds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914400"/>
          </a:xfrm>
        </p:spPr>
        <p:txBody>
          <a:bodyPr/>
          <a:lstStyle/>
          <a:p>
            <a:r>
              <a:rPr lang="en-US" dirty="0" smtClean="0"/>
              <a:t>Diagnostic Considerations:</a:t>
            </a:r>
            <a:br>
              <a:rPr lang="en-US" dirty="0" smtClean="0"/>
            </a:br>
            <a:r>
              <a:rPr lang="en-US" sz="1600" dirty="0" smtClean="0"/>
              <a:t>Signs/</a:t>
            </a:r>
            <a:r>
              <a:rPr lang="en-US" sz="1600" dirty="0" err="1" smtClean="0"/>
              <a:t>Dx</a:t>
            </a:r>
            <a:r>
              <a:rPr lang="en-US" sz="1600" dirty="0" smtClean="0"/>
              <a:t> both Psychiatric </a:t>
            </a:r>
            <a:r>
              <a:rPr lang="en-US" sz="1600" dirty="0" err="1" smtClean="0"/>
              <a:t>sx</a:t>
            </a:r>
            <a:r>
              <a:rPr lang="en-US" sz="1600" dirty="0" smtClean="0"/>
              <a:t> &amp; GMC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83156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800" dirty="0" smtClean="0"/>
              <a:t>MDD</a:t>
            </a:r>
          </a:p>
          <a:p>
            <a:r>
              <a:rPr lang="en-US" sz="1800" dirty="0" smtClean="0"/>
              <a:t>Adjustment d/o</a:t>
            </a:r>
          </a:p>
          <a:p>
            <a:r>
              <a:rPr lang="en-US" sz="1800" dirty="0" smtClean="0"/>
              <a:t>Anxiety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4267200" y="3200400"/>
            <a:ext cx="914400" cy="1295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Psych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bg1"/>
                </a:solidFill>
              </a:rPr>
              <a:t>Sx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&amp;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GMC</a:t>
            </a:r>
          </a:p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791200" y="1981200"/>
            <a:ext cx="1600200" cy="1219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GMC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causing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Psychc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bg1"/>
                </a:solidFill>
              </a:rPr>
              <a:t>Sx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477000" y="4038600"/>
            <a:ext cx="1524000" cy="1524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GMC  &amp; psych </a:t>
            </a:r>
            <a:r>
              <a:rPr lang="en-US" dirty="0" err="1" smtClean="0">
                <a:solidFill>
                  <a:schemeClr val="bg1"/>
                </a:solidFill>
              </a:rPr>
              <a:t>sx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co-exist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(co-morbid)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733800" y="5105400"/>
            <a:ext cx="1905000" cy="990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psychological’ response to GMC</a:t>
            </a:r>
            <a:r>
              <a:rPr lang="en-US" dirty="0" smtClean="0"/>
              <a:t>‘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00200" y="3429000"/>
            <a:ext cx="1676400" cy="1295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Medication  causing 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Psych  </a:t>
            </a:r>
            <a:r>
              <a:rPr lang="en-US" dirty="0" err="1" smtClean="0"/>
              <a:t>sx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438400" y="1828800"/>
            <a:ext cx="1752600" cy="1143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Delirium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257800" y="3124200"/>
            <a:ext cx="9144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257800" y="4343400"/>
            <a:ext cx="10668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4343400" y="4800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 flipV="1">
            <a:off x="3200400" y="3962400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V="1">
            <a:off x="3695700" y="30861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Left Brace 16"/>
          <p:cNvSpPr/>
          <p:nvPr/>
        </p:nvSpPr>
        <p:spPr>
          <a:xfrm>
            <a:off x="3276600" y="5105400"/>
            <a:ext cx="304800" cy="990600"/>
          </a:xfrm>
          <a:prstGeom prst="leftBrac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914400"/>
          </a:xfrm>
        </p:spPr>
        <p:txBody>
          <a:bodyPr/>
          <a:lstStyle/>
          <a:p>
            <a:r>
              <a:rPr lang="en-US" dirty="0" smtClean="0"/>
              <a:t>Diagnostic Considerations:</a:t>
            </a:r>
            <a:br>
              <a:rPr lang="en-US" dirty="0" smtClean="0"/>
            </a:br>
            <a:r>
              <a:rPr lang="en-US" sz="1600" dirty="0" smtClean="0"/>
              <a:t>Signs/</a:t>
            </a:r>
            <a:r>
              <a:rPr lang="en-US" sz="1600" dirty="0" err="1" smtClean="0"/>
              <a:t>Dx</a:t>
            </a:r>
            <a:r>
              <a:rPr lang="en-US" sz="1600" dirty="0" smtClean="0"/>
              <a:t> both Psychiatric </a:t>
            </a:r>
            <a:r>
              <a:rPr lang="en-US" sz="1600" dirty="0" err="1" smtClean="0"/>
              <a:t>sx</a:t>
            </a:r>
            <a:r>
              <a:rPr lang="en-US" sz="1600" dirty="0" smtClean="0"/>
              <a:t> &amp; GMC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8315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67200" y="3200400"/>
            <a:ext cx="914400" cy="1295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Psych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bg1"/>
                </a:solidFill>
              </a:rPr>
              <a:t>Sx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&amp;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GMC</a:t>
            </a:r>
          </a:p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791200" y="1981200"/>
            <a:ext cx="1600200" cy="1219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GMC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causing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Psychc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bg1"/>
                </a:solidFill>
              </a:rPr>
              <a:t>Sx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477000" y="4038600"/>
            <a:ext cx="1524000" cy="1524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GMC  &amp; psych </a:t>
            </a:r>
            <a:r>
              <a:rPr lang="en-US" dirty="0" err="1" smtClean="0">
                <a:solidFill>
                  <a:schemeClr val="bg1"/>
                </a:solidFill>
              </a:rPr>
              <a:t>sx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co-exist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(co-morbid)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733800" y="5105400"/>
            <a:ext cx="1905000" cy="990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psychological’ response to GMC</a:t>
            </a:r>
            <a:r>
              <a:rPr lang="en-US" dirty="0" smtClean="0"/>
              <a:t>‘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371600" y="3886200"/>
            <a:ext cx="1676400" cy="1295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Medication  causing 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Psych  </a:t>
            </a:r>
            <a:r>
              <a:rPr lang="en-US" dirty="0" err="1" smtClean="0">
                <a:solidFill>
                  <a:schemeClr val="bg1"/>
                </a:solidFill>
              </a:rPr>
              <a:t>sx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38400" y="1828800"/>
            <a:ext cx="1752600" cy="1143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Delirium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257800" y="3124200"/>
            <a:ext cx="9144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257800" y="4343400"/>
            <a:ext cx="10668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4343400" y="4800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 flipV="1">
            <a:off x="3200400" y="3962400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V="1">
            <a:off x="3695700" y="30861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considerations: </a:t>
            </a:r>
            <a:r>
              <a:rPr lang="en-US" dirty="0" err="1" smtClean="0"/>
              <a:t>Mx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Treat underlying GMC</a:t>
            </a:r>
          </a:p>
          <a:p>
            <a:r>
              <a:rPr lang="en-US" dirty="0" smtClean="0"/>
              <a:t>If need psychotropic medication: consider its effect on GMC </a:t>
            </a:r>
          </a:p>
          <a:p>
            <a:pPr lvl="1"/>
            <a:r>
              <a:rPr lang="en-US" dirty="0" smtClean="0"/>
              <a:t>e.g. medication effect on epileptic threshold in epilepsy</a:t>
            </a:r>
          </a:p>
          <a:p>
            <a:r>
              <a:rPr lang="en-US" dirty="0" smtClean="0"/>
              <a:t>Think of Drug-drug interactions</a:t>
            </a:r>
          </a:p>
          <a:p>
            <a:r>
              <a:rPr lang="en-US" dirty="0" smtClean="0"/>
              <a:t>Does the GMC have effect on </a:t>
            </a:r>
            <a:r>
              <a:rPr lang="en-US" dirty="0" err="1" smtClean="0"/>
              <a:t>pharmacodynamics</a:t>
            </a:r>
            <a:r>
              <a:rPr lang="en-US" dirty="0" smtClean="0"/>
              <a:t>/ pharmacokinetics of </a:t>
            </a:r>
            <a:r>
              <a:rPr lang="en-US" dirty="0" err="1" smtClean="0"/>
              <a:t>psychotropics</a:t>
            </a:r>
            <a:endParaRPr lang="en-US" dirty="0" smtClean="0"/>
          </a:p>
          <a:p>
            <a:pPr lvl="1"/>
            <a:r>
              <a:rPr lang="en-US" dirty="0" err="1" smtClean="0"/>
              <a:t>E.g.Hypothyroidism</a:t>
            </a:r>
            <a:r>
              <a:rPr lang="en-US" dirty="0" smtClean="0"/>
              <a:t> slower metabolism of medication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common conditions known to cause psychiatric symptoms: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Neurological: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Neurodegenerative disorders ( see lecture on cognitive disorders)</a:t>
            </a:r>
          </a:p>
          <a:p>
            <a:r>
              <a:rPr lang="en-US" dirty="0" smtClean="0"/>
              <a:t>Epilepsy</a:t>
            </a:r>
          </a:p>
          <a:p>
            <a:r>
              <a:rPr lang="en-US" dirty="0" smtClean="0"/>
              <a:t>Brain tumors</a:t>
            </a:r>
          </a:p>
          <a:p>
            <a:r>
              <a:rPr lang="en-US" dirty="0" smtClean="0"/>
              <a:t>Head Injuries </a:t>
            </a:r>
          </a:p>
          <a:p>
            <a:r>
              <a:rPr lang="en-US" dirty="0" smtClean="0"/>
              <a:t>CVI’s</a:t>
            </a:r>
          </a:p>
          <a:p>
            <a:r>
              <a:rPr lang="en-US" dirty="0" smtClean="0"/>
              <a:t>Multiple sclerosis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Epilepsy: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30-50% of pt have psychiatric symptoms during the course of illness.</a:t>
            </a:r>
          </a:p>
          <a:p>
            <a:r>
              <a:rPr lang="en-US" dirty="0" smtClean="0"/>
              <a:t>NB approach to understanding psychopathology:</a:t>
            </a:r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3733800" y="3429000"/>
            <a:ext cx="4953000" cy="2438400"/>
          </a:xfrm>
          <a:prstGeom prst="wedgeEllipse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Must understand temporal relationship of psych symptoms to the seizure!!!!!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Pre-</a:t>
            </a:r>
            <a:r>
              <a:rPr lang="en-US" b="1" dirty="0" err="1" smtClean="0">
                <a:solidFill>
                  <a:schemeClr val="bg1"/>
                </a:solidFill>
              </a:rPr>
              <a:t>ictal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Ictal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Post- </a:t>
            </a:r>
            <a:r>
              <a:rPr lang="en-US" b="1" dirty="0" err="1" smtClean="0">
                <a:solidFill>
                  <a:schemeClr val="bg1"/>
                </a:solidFill>
              </a:rPr>
              <a:t>ictal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Inter-</a:t>
            </a:r>
            <a:r>
              <a:rPr lang="en-US" b="1" dirty="0" err="1" smtClean="0">
                <a:solidFill>
                  <a:schemeClr val="bg1"/>
                </a:solidFill>
              </a:rPr>
              <a:t>ictal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1143000" y="4191000"/>
            <a:ext cx="2286000" cy="2286000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Must  understand epilepsy classification( simple, complex partial, generalized)</a:t>
            </a:r>
            <a:endParaRPr lang="en-US" dirty="0"/>
          </a:p>
        </p:txBody>
      </p:sp>
      <p:sp>
        <p:nvSpPr>
          <p:cNvPr id="7" name="Smiley Face 6"/>
          <p:cNvSpPr/>
          <p:nvPr/>
        </p:nvSpPr>
        <p:spPr>
          <a:xfrm>
            <a:off x="4343400" y="5562600"/>
            <a:ext cx="1066800" cy="10668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6781800" y="4495800"/>
            <a:ext cx="381000" cy="1143000"/>
          </a:xfrm>
          <a:prstGeom prst="down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Epilepsy: (continue)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Phenobarbiatal</a:t>
            </a:r>
            <a:r>
              <a:rPr lang="en-U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&amp; </a:t>
            </a:r>
            <a:r>
              <a:rPr lang="en-US" sz="2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phenytoin</a:t>
            </a:r>
            <a:endParaRPr lang="en-US" sz="20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1"/>
            <a:r>
              <a:rPr lang="en-U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Cognitive impairment</a:t>
            </a:r>
          </a:p>
          <a:p>
            <a:r>
              <a:rPr lang="en-US" sz="2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Topiramate</a:t>
            </a:r>
            <a:r>
              <a:rPr lang="en-U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:</a:t>
            </a:r>
          </a:p>
          <a:p>
            <a:pPr lvl="1"/>
            <a:r>
              <a:rPr lang="en-U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Cognitive impairment</a:t>
            </a:r>
          </a:p>
          <a:p>
            <a:pPr lvl="1"/>
            <a:r>
              <a:rPr lang="en-U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Depression</a:t>
            </a:r>
          </a:p>
          <a:p>
            <a:pPr lvl="1"/>
            <a:r>
              <a:rPr lang="en-U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Psychosis</a:t>
            </a:r>
          </a:p>
          <a:p>
            <a:pPr lvl="1"/>
            <a:endParaRPr lang="en-US" sz="20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1"/>
            <a:endParaRPr lang="en-US" sz="20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1"/>
            <a:endParaRPr lang="en-US" sz="20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1">
              <a:buNone/>
            </a:pPr>
            <a:endParaRPr lang="en-US" sz="20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en-U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Anti epileptics</a:t>
            </a:r>
          </a:p>
          <a:p>
            <a:pPr lvl="1">
              <a:buNone/>
            </a:pPr>
            <a:r>
              <a:rPr lang="en-U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Can lower </a:t>
            </a:r>
            <a:r>
              <a:rPr lang="en-US" sz="2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folate</a:t>
            </a:r>
            <a:r>
              <a:rPr lang="en-U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:</a:t>
            </a:r>
          </a:p>
          <a:p>
            <a:pPr lvl="1">
              <a:buNone/>
            </a:pPr>
            <a:r>
              <a:rPr lang="en-U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Can also lead to e.g. depression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Forced normalization</a:t>
            </a:r>
          </a:p>
          <a:p>
            <a:pPr lvl="1"/>
            <a:endParaRPr lang="en-US" sz="20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67200" y="3200400"/>
            <a:ext cx="1143000" cy="129540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Psych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bg1"/>
                </a:solidFill>
              </a:rPr>
              <a:t>Sx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&amp;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Epilepsy</a:t>
            </a:r>
          </a:p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791200" y="1981200"/>
            <a:ext cx="1600200" cy="1219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GMC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caused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Psychc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bg1"/>
                </a:solidFill>
              </a:rPr>
              <a:t>Sx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477000" y="4038600"/>
            <a:ext cx="1524000" cy="1524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GMC  &amp; psych </a:t>
            </a:r>
            <a:r>
              <a:rPr lang="en-US" dirty="0" err="1" smtClean="0">
                <a:solidFill>
                  <a:schemeClr val="bg1"/>
                </a:solidFill>
              </a:rPr>
              <a:t>sx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co-exist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343400" y="4800600"/>
            <a:ext cx="1905000" cy="990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psychological’ response to GMC</a:t>
            </a:r>
            <a:r>
              <a:rPr lang="en-US" dirty="0" smtClean="0"/>
              <a:t>‘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990600" y="3657600"/>
            <a:ext cx="1676400" cy="1295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Medication  causing 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Psych  </a:t>
            </a:r>
            <a:r>
              <a:rPr lang="en-US" dirty="0" err="1" smtClean="0">
                <a:solidFill>
                  <a:schemeClr val="bg1"/>
                </a:solidFill>
              </a:rPr>
              <a:t>sx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724400" y="1066800"/>
            <a:ext cx="1752600" cy="1143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Delirium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257800" y="3124200"/>
            <a:ext cx="9144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257800" y="4343400"/>
            <a:ext cx="10668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4343400" y="4800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3124200" y="3962400"/>
            <a:ext cx="9906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4724400" y="2438400"/>
            <a:ext cx="8382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Psychopathology most commonly found with Complex partial Seizures.( TLE)</a:t>
            </a:r>
            <a:br>
              <a:rPr lang="en-US" sz="2000" dirty="0" smtClean="0"/>
            </a:br>
            <a:r>
              <a:rPr lang="en-US" sz="2000" dirty="0" smtClean="0"/>
              <a:t>But same principle applies for generalized Tonic </a:t>
            </a:r>
            <a:r>
              <a:rPr lang="en-US" sz="2000" dirty="0" err="1" smtClean="0"/>
              <a:t>clonic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seizures.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b="1" dirty="0" smtClean="0"/>
              <a:t>Pre-</a:t>
            </a:r>
            <a:r>
              <a:rPr lang="en-US" sz="2000" b="1" dirty="0" err="1" smtClean="0"/>
              <a:t>Ictal</a:t>
            </a:r>
            <a:r>
              <a:rPr lang="en-US" sz="2000" b="1" dirty="0" smtClean="0"/>
              <a:t>(Aura)                        </a:t>
            </a:r>
            <a:r>
              <a:rPr lang="en-US" sz="2000" b="1" dirty="0" err="1" smtClean="0"/>
              <a:t>Ictal</a:t>
            </a:r>
            <a:r>
              <a:rPr lang="en-US" sz="2000" b="1" dirty="0" smtClean="0"/>
              <a:t>                   Post-</a:t>
            </a:r>
            <a:r>
              <a:rPr lang="en-US" sz="2000" b="1" dirty="0" err="1" smtClean="0"/>
              <a:t>ictal</a:t>
            </a:r>
            <a:r>
              <a:rPr lang="en-US" sz="2000" b="1" dirty="0" smtClean="0"/>
              <a:t>                  </a:t>
            </a:r>
            <a:r>
              <a:rPr lang="en-US" sz="2000" b="1" dirty="0" err="1" smtClean="0"/>
              <a:t>Interictal</a:t>
            </a:r>
            <a:r>
              <a:rPr lang="en-US" sz="2000" b="1" dirty="0" smtClean="0"/>
              <a:t>      </a:t>
            </a:r>
          </a:p>
          <a:p>
            <a:pPr>
              <a:buNone/>
            </a:pPr>
            <a:r>
              <a:rPr lang="en-US" sz="2000" b="1" dirty="0" smtClean="0"/>
              <a:t>(simple/focal seizure)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7010400" y="762000"/>
            <a:ext cx="2133600" cy="838200"/>
          </a:xfrm>
          <a:prstGeom prst="wedgeEllipse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Temporal relationship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7391400" y="1447800"/>
            <a:ext cx="533400" cy="533400"/>
          </a:xfrm>
          <a:prstGeom prst="smileyFac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19400" y="36576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648200" y="36576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629400" y="3657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Right Arrow 11"/>
          <p:cNvSpPr/>
          <p:nvPr/>
        </p:nvSpPr>
        <p:spPr>
          <a:xfrm>
            <a:off x="609600" y="4038600"/>
            <a:ext cx="2209800" cy="2590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Fear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Mood </a:t>
            </a:r>
            <a:r>
              <a:rPr lang="en-US" dirty="0" err="1" smtClean="0">
                <a:solidFill>
                  <a:schemeClr val="bg1"/>
                </a:solidFill>
              </a:rPr>
              <a:t>sx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De </a:t>
            </a:r>
            <a:r>
              <a:rPr lang="en-US" dirty="0" err="1" smtClean="0">
                <a:solidFill>
                  <a:schemeClr val="bg1"/>
                </a:solidFill>
              </a:rPr>
              <a:t>ja</a:t>
            </a:r>
            <a:r>
              <a:rPr lang="en-US" dirty="0" smtClean="0">
                <a:solidFill>
                  <a:schemeClr val="bg1"/>
                </a:solidFill>
              </a:rPr>
              <a:t> vu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Illusions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hallucinations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2209800" y="3886200"/>
            <a:ext cx="2209800" cy="26670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Automatisms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(coordinated involuntary movements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114800" y="3810000"/>
            <a:ext cx="2743200" cy="30480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Might be Delirious i.e.  confusion, poor concentration, psychosis  ,</a:t>
            </a:r>
            <a:r>
              <a:rPr lang="en-US" dirty="0" err="1" smtClean="0">
                <a:solidFill>
                  <a:schemeClr val="bg1"/>
                </a:solidFill>
              </a:rPr>
              <a:t>dysphoria</a:t>
            </a:r>
            <a:r>
              <a:rPr lang="en-US" dirty="0" smtClean="0">
                <a:solidFill>
                  <a:schemeClr val="bg1"/>
                </a:solidFill>
              </a:rPr>
              <a:t>  etc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6096000" y="3733800"/>
            <a:ext cx="3048000" cy="3733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Mood </a:t>
            </a:r>
            <a:r>
              <a:rPr lang="en-US" dirty="0" err="1" smtClean="0">
                <a:solidFill>
                  <a:schemeClr val="bg1"/>
                </a:solidFill>
              </a:rPr>
              <a:t>sx</a:t>
            </a:r>
            <a:r>
              <a:rPr lang="en-US" dirty="0" smtClean="0">
                <a:solidFill>
                  <a:schemeClr val="bg1"/>
                </a:solidFill>
              </a:rPr>
              <a:t>( most common depression)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Anxiety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Cognitive decline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Psychosis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Personality change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Down Arrow Callout 16"/>
          <p:cNvSpPr/>
          <p:nvPr/>
        </p:nvSpPr>
        <p:spPr>
          <a:xfrm>
            <a:off x="1219200" y="2133600"/>
            <a:ext cx="3200400" cy="13716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No additional </a:t>
            </a:r>
            <a:r>
              <a:rPr lang="en-US" dirty="0" err="1" smtClean="0">
                <a:solidFill>
                  <a:schemeClr val="bg1"/>
                </a:solidFill>
              </a:rPr>
              <a:t>dx</a:t>
            </a:r>
            <a:r>
              <a:rPr lang="en-US" dirty="0" smtClean="0">
                <a:solidFill>
                  <a:schemeClr val="bg1"/>
                </a:solidFill>
              </a:rPr>
              <a:t>: just part of Epilepsy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Tx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en-US" dirty="0" err="1" smtClean="0">
                <a:solidFill>
                  <a:schemeClr val="bg1"/>
                </a:solidFill>
              </a:rPr>
              <a:t>antiepileptics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Down Arrow Callout 17"/>
          <p:cNvSpPr/>
          <p:nvPr/>
        </p:nvSpPr>
        <p:spPr>
          <a:xfrm>
            <a:off x="4648200" y="1905000"/>
            <a:ext cx="1905000" cy="16002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Most likely </a:t>
            </a:r>
            <a:r>
              <a:rPr lang="en-US" dirty="0" err="1" smtClean="0">
                <a:solidFill>
                  <a:schemeClr val="bg1"/>
                </a:solidFill>
              </a:rPr>
              <a:t>Dx</a:t>
            </a:r>
            <a:r>
              <a:rPr lang="en-US" dirty="0" smtClean="0">
                <a:solidFill>
                  <a:schemeClr val="bg1"/>
                </a:solidFill>
              </a:rPr>
              <a:t>: Delirium if psychiatric </a:t>
            </a:r>
            <a:r>
              <a:rPr lang="en-US" dirty="0" err="1" smtClean="0">
                <a:solidFill>
                  <a:schemeClr val="bg1"/>
                </a:solidFill>
              </a:rPr>
              <a:t>sx</a:t>
            </a:r>
            <a:r>
              <a:rPr lang="en-US" dirty="0" smtClean="0">
                <a:solidFill>
                  <a:schemeClr val="bg1"/>
                </a:solidFill>
              </a:rPr>
              <a:t> present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Down Arrow Callout 18"/>
          <p:cNvSpPr/>
          <p:nvPr/>
        </p:nvSpPr>
        <p:spPr>
          <a:xfrm>
            <a:off x="7010400" y="2133600"/>
            <a:ext cx="1905000" cy="1295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Possible </a:t>
            </a:r>
            <a:r>
              <a:rPr lang="en-US" dirty="0" err="1" smtClean="0">
                <a:solidFill>
                  <a:schemeClr val="bg1"/>
                </a:solidFill>
              </a:rPr>
              <a:t>Dx</a:t>
            </a:r>
            <a:r>
              <a:rPr lang="en-US" dirty="0" smtClean="0">
                <a:solidFill>
                  <a:schemeClr val="bg1"/>
                </a:solidFill>
              </a:rPr>
              <a:t> Psych d/o due to GMC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Psychiatric symptoms basically caused by Brain dysfunction: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The ‘Brain Dysfunction ‘in many psychiatric conditions still poorly understood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But any GMC that influence the function of the brain can cause psychiatric symptoms: e.g. </a:t>
            </a:r>
          </a:p>
        </p:txBody>
      </p:sp>
      <p:sp>
        <p:nvSpPr>
          <p:cNvPr id="5" name="Smiley Face 4"/>
          <p:cNvSpPr/>
          <p:nvPr/>
        </p:nvSpPr>
        <p:spPr>
          <a:xfrm>
            <a:off x="2514600" y="4495800"/>
            <a:ext cx="1295400" cy="15240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Callout 5"/>
          <p:cNvSpPr/>
          <p:nvPr/>
        </p:nvSpPr>
        <p:spPr>
          <a:xfrm>
            <a:off x="2362200" y="3505200"/>
            <a:ext cx="6400800" cy="31242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Neurological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Function of  any of the Brain cells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Electrolytes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Endocrine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Toxins (endogenous/exogenous)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 infections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Autoimmune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Nutritional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Infections </a:t>
            </a:r>
          </a:p>
          <a:p>
            <a:pPr lvl="2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3276600" y="5943600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brain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1200"/>
            <a:ext cx="32766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773936"/>
          </a:xfrm>
        </p:spPr>
        <p:txBody>
          <a:bodyPr/>
          <a:lstStyle/>
          <a:p>
            <a:r>
              <a:rPr lang="en-US" dirty="0" smtClean="0"/>
              <a:t>Neuropsychiatric </a:t>
            </a:r>
            <a:r>
              <a:rPr lang="en-US" dirty="0" err="1" smtClean="0"/>
              <a:t>Cx</a:t>
            </a:r>
            <a:r>
              <a:rPr lang="en-US" dirty="0" smtClean="0"/>
              <a:t> in Epilepsy: Treatment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819400"/>
            <a:ext cx="7772400" cy="35361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Remember </a:t>
            </a:r>
            <a:r>
              <a:rPr lang="en-US" dirty="0" err="1" smtClean="0"/>
              <a:t>Carbamazapine</a:t>
            </a:r>
            <a:r>
              <a:rPr lang="en-US" dirty="0" smtClean="0"/>
              <a:t> enzyme inducer: might lower psychotropic levels</a:t>
            </a:r>
          </a:p>
          <a:p>
            <a:r>
              <a:rPr lang="en-US" dirty="0" smtClean="0"/>
              <a:t>Do not give </a:t>
            </a:r>
            <a:r>
              <a:rPr lang="en-US" dirty="0" err="1" smtClean="0"/>
              <a:t>psychotropics</a:t>
            </a:r>
            <a:r>
              <a:rPr lang="en-US" dirty="0" smtClean="0"/>
              <a:t> that lower Seizure threshold</a:t>
            </a:r>
          </a:p>
          <a:p>
            <a:pPr lvl="1"/>
            <a:r>
              <a:rPr lang="en-US" dirty="0" smtClean="0"/>
              <a:t>E.g. TCA, </a:t>
            </a:r>
            <a:r>
              <a:rPr lang="en-US" dirty="0" err="1" smtClean="0"/>
              <a:t>Bupropion</a:t>
            </a:r>
            <a:endParaRPr lang="en-US" dirty="0" smtClean="0"/>
          </a:p>
          <a:p>
            <a:pPr lvl="1"/>
            <a:r>
              <a:rPr lang="en-US" dirty="0" smtClean="0"/>
              <a:t>Low potency typical antipsychotics</a:t>
            </a:r>
          </a:p>
          <a:p>
            <a:pPr lvl="1"/>
            <a:r>
              <a:rPr lang="en-US" dirty="0" err="1" smtClean="0"/>
              <a:t>Clozapine</a:t>
            </a: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Some good choices: SSRI</a:t>
            </a:r>
            <a:r>
              <a:rPr lang="en-US" dirty="0"/>
              <a:t> </a:t>
            </a:r>
            <a:r>
              <a:rPr lang="en-US" dirty="0" smtClean="0"/>
              <a:t>,haloperidol ( low </a:t>
            </a:r>
            <a:r>
              <a:rPr lang="en-US" dirty="0" err="1" smtClean="0"/>
              <a:t>proconvulsive</a:t>
            </a:r>
            <a:r>
              <a:rPr lang="en-US" dirty="0" smtClean="0"/>
              <a:t> effect)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Injuries: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Pathology: helpful to note type of injury/ pathology i.e. Diffuse axonal injury, subdural hematomas, cerebral contusions etc..</a:t>
            </a:r>
          </a:p>
          <a:p>
            <a:r>
              <a:rPr lang="en-US" dirty="0" smtClean="0"/>
              <a:t>Also helpful to note if pt developed seizures that can also contribute to psychiatric symptoms.</a:t>
            </a:r>
          </a:p>
          <a:p>
            <a:r>
              <a:rPr lang="en-US" dirty="0" smtClean="0"/>
              <a:t>Remember what you see on the scan is not an indication if the pt will develop neuropsychiatric complications: Can still have significant symptoms despite little evidence of trauma on scan. E.g. DAI</a:t>
            </a:r>
          </a:p>
          <a:p>
            <a:pPr lvl="1"/>
            <a:r>
              <a:rPr lang="en-US" dirty="0" smtClean="0"/>
              <a:t>Note if LOC                      Can be better indication of                           </a:t>
            </a:r>
          </a:p>
          <a:p>
            <a:pPr lvl="1"/>
            <a:r>
              <a:rPr lang="en-US" dirty="0" smtClean="0"/>
              <a:t>Period of amnesia             Future Disability</a:t>
            </a:r>
          </a:p>
        </p:txBody>
      </p:sp>
      <p:sp>
        <p:nvSpPr>
          <p:cNvPr id="4" name="Right Brace 3"/>
          <p:cNvSpPr/>
          <p:nvPr/>
        </p:nvSpPr>
        <p:spPr>
          <a:xfrm>
            <a:off x="4114800" y="5334000"/>
            <a:ext cx="457200" cy="685800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Injures (continue)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Common neuropsychiatric complications include:</a:t>
            </a:r>
          </a:p>
          <a:p>
            <a:r>
              <a:rPr lang="en-US" dirty="0" smtClean="0"/>
              <a:t>Personality change</a:t>
            </a:r>
          </a:p>
          <a:p>
            <a:pPr lvl="1"/>
            <a:r>
              <a:rPr lang="en-US" dirty="0" smtClean="0"/>
              <a:t>Apathy                                                                     To some extent </a:t>
            </a:r>
          </a:p>
          <a:p>
            <a:pPr lvl="1"/>
            <a:r>
              <a:rPr lang="en-US" dirty="0" smtClean="0"/>
              <a:t>Poor emotional modulation( </a:t>
            </a:r>
            <a:r>
              <a:rPr lang="en-US" dirty="0" err="1" smtClean="0"/>
              <a:t>lability</a:t>
            </a:r>
            <a:r>
              <a:rPr lang="en-US" dirty="0" smtClean="0"/>
              <a:t>)                depend on</a:t>
            </a:r>
          </a:p>
          <a:p>
            <a:pPr lvl="1"/>
            <a:r>
              <a:rPr lang="en-US" dirty="0" smtClean="0"/>
              <a:t>impulsive ,</a:t>
            </a:r>
            <a:r>
              <a:rPr lang="en-US" dirty="0" err="1" smtClean="0"/>
              <a:t>disinhibited</a:t>
            </a:r>
            <a:r>
              <a:rPr lang="en-US" dirty="0" smtClean="0"/>
              <a:t>,                                              </a:t>
            </a:r>
            <a:r>
              <a:rPr lang="en-US" dirty="0" smtClean="0"/>
              <a:t>location of </a:t>
            </a:r>
          </a:p>
          <a:p>
            <a:pPr lvl="1"/>
            <a:r>
              <a:rPr lang="en-US" dirty="0" smtClean="0"/>
              <a:t>irritability, aggression.                                              Trauma</a:t>
            </a:r>
          </a:p>
          <a:p>
            <a:endParaRPr lang="en-US" dirty="0" smtClean="0"/>
          </a:p>
          <a:p>
            <a:r>
              <a:rPr lang="en-US" dirty="0" smtClean="0"/>
              <a:t>Depression common -most frequent </a:t>
            </a:r>
            <a:r>
              <a:rPr lang="en-US" dirty="0" err="1" smtClean="0"/>
              <a:t>Cx</a:t>
            </a:r>
            <a:r>
              <a:rPr lang="en-US" dirty="0" smtClean="0"/>
              <a:t> ( mania less frequent</a:t>
            </a:r>
          </a:p>
          <a:p>
            <a:r>
              <a:rPr lang="en-US" dirty="0" smtClean="0"/>
              <a:t>Psychosis</a:t>
            </a:r>
          </a:p>
          <a:p>
            <a:r>
              <a:rPr lang="en-US" dirty="0" smtClean="0"/>
              <a:t>Cognitive impairment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6400800" y="2819400"/>
            <a:ext cx="381000" cy="1371600"/>
          </a:xfrm>
          <a:prstGeom prst="righ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3276600" y="4953000"/>
            <a:ext cx="914400" cy="4572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CVI’s &amp; CNS Tumors: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Note Location of lesions less important than one thinks: Disruption of neural circuits.</a:t>
            </a:r>
          </a:p>
          <a:p>
            <a:pPr marL="1572768" lvl="6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dirty="0" smtClean="0"/>
              <a:t>Thus can develop almost any psych </a:t>
            </a:r>
            <a:r>
              <a:rPr lang="en-US" dirty="0" err="1" smtClean="0"/>
              <a:t>sx</a:t>
            </a:r>
            <a:r>
              <a:rPr lang="en-US" dirty="0" smtClean="0"/>
              <a:t> after CVI and CNS Tumors</a:t>
            </a:r>
          </a:p>
          <a:p>
            <a:pPr lvl="1"/>
            <a:r>
              <a:rPr lang="en-US" dirty="0" smtClean="0"/>
              <a:t>But when considering </a:t>
            </a:r>
            <a:r>
              <a:rPr lang="en-US" dirty="0" smtClean="0">
                <a:solidFill>
                  <a:srgbClr val="FF0000"/>
                </a:solidFill>
              </a:rPr>
              <a:t>tumors</a:t>
            </a:r>
            <a:r>
              <a:rPr lang="en-US" dirty="0" smtClean="0"/>
              <a:t>: </a:t>
            </a:r>
            <a:r>
              <a:rPr lang="en-US" dirty="0" err="1" smtClean="0"/>
              <a:t>neuropsych</a:t>
            </a:r>
            <a:r>
              <a:rPr lang="en-US" dirty="0" smtClean="0"/>
              <a:t> </a:t>
            </a:r>
            <a:r>
              <a:rPr lang="en-US" dirty="0" err="1" smtClean="0"/>
              <a:t>sx</a:t>
            </a:r>
            <a:r>
              <a:rPr lang="en-US" dirty="0" smtClean="0"/>
              <a:t> more common in frontal and temporal tumors</a:t>
            </a:r>
          </a:p>
          <a:p>
            <a:pPr lvl="1"/>
            <a:r>
              <a:rPr lang="en-US" dirty="0" smtClean="0"/>
              <a:t>Other factors:</a:t>
            </a:r>
          </a:p>
          <a:p>
            <a:pPr lvl="2"/>
            <a:r>
              <a:rPr lang="en-US" dirty="0" smtClean="0"/>
              <a:t>Rate tumor growth( e.g. Delirium vs. personality change)</a:t>
            </a:r>
          </a:p>
          <a:p>
            <a:pPr lvl="2"/>
            <a:r>
              <a:rPr lang="en-US" dirty="0" smtClean="0"/>
              <a:t>Number of lesions</a:t>
            </a:r>
          </a:p>
          <a:p>
            <a:pPr lvl="2"/>
            <a:r>
              <a:rPr lang="en-US" dirty="0" smtClean="0"/>
              <a:t>Tumor type ( </a:t>
            </a:r>
            <a:r>
              <a:rPr lang="en-US" dirty="0" err="1" smtClean="0"/>
              <a:t>Glioblastomas</a:t>
            </a:r>
            <a:r>
              <a:rPr lang="en-US" dirty="0" smtClean="0"/>
              <a:t> </a:t>
            </a:r>
            <a:r>
              <a:rPr lang="en-US" dirty="0" err="1" smtClean="0"/>
              <a:t>meningiomas</a:t>
            </a:r>
            <a:r>
              <a:rPr lang="en-US" dirty="0" smtClean="0"/>
              <a:t> known  </a:t>
            </a:r>
            <a:r>
              <a:rPr lang="en-US" dirty="0" err="1" smtClean="0"/>
              <a:t>neuropsych</a:t>
            </a:r>
            <a:r>
              <a:rPr lang="en-US" dirty="0" smtClean="0"/>
              <a:t> </a:t>
            </a:r>
            <a:r>
              <a:rPr lang="en-US" dirty="0" err="1" smtClean="0"/>
              <a:t>sx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Personality change, mood ,anxiety, </a:t>
            </a:r>
            <a:r>
              <a:rPr lang="en-US" dirty="0" smtClean="0"/>
              <a:t>psychosis, cognitive impairment</a:t>
            </a:r>
            <a:endParaRPr lang="en-US" dirty="0" smtClean="0"/>
          </a:p>
          <a:p>
            <a:r>
              <a:rPr lang="en-US" dirty="0" smtClean="0"/>
              <a:t>Depression very common after </a:t>
            </a:r>
            <a:r>
              <a:rPr lang="en-US" dirty="0" smtClean="0">
                <a:solidFill>
                  <a:srgbClr val="FF0000"/>
                </a:solidFill>
              </a:rPr>
              <a:t>CVI</a:t>
            </a:r>
          </a:p>
          <a:p>
            <a:pPr lvl="1"/>
            <a:r>
              <a:rPr lang="en-US" dirty="0" smtClean="0"/>
              <a:t>Significantly influences morbidity.</a:t>
            </a:r>
          </a:p>
          <a:p>
            <a:pPr lvl="2"/>
            <a:r>
              <a:rPr lang="en-US" dirty="0" smtClean="0"/>
              <a:t>Can be difficult to </a:t>
            </a:r>
            <a:r>
              <a:rPr lang="en-US" dirty="0" err="1" smtClean="0"/>
              <a:t>dx</a:t>
            </a:r>
            <a:r>
              <a:rPr lang="en-US" dirty="0" smtClean="0"/>
              <a:t> e.g. aphasias but look for it and treat!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164336"/>
          </a:xfrm>
        </p:spPr>
        <p:txBody>
          <a:bodyPr/>
          <a:lstStyle/>
          <a:p>
            <a:r>
              <a:rPr lang="en-US" dirty="0" smtClean="0"/>
              <a:t>Treatment Considerations:</a:t>
            </a:r>
            <a:br>
              <a:rPr lang="en-US" dirty="0" smtClean="0"/>
            </a:br>
            <a:r>
              <a:rPr lang="en-US" dirty="0" smtClean="0"/>
              <a:t>CVI, Tumors, HI)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Remember a Compromised brain is sensitive to side effects </a:t>
            </a:r>
            <a:r>
              <a:rPr lang="en-US" dirty="0" smtClean="0"/>
              <a:t>of </a:t>
            </a:r>
            <a:r>
              <a:rPr lang="en-US" dirty="0" smtClean="0"/>
              <a:t>medications </a:t>
            </a:r>
            <a:r>
              <a:rPr lang="en-US" dirty="0" smtClean="0"/>
              <a:t>and increased risk to develop Delirium!</a:t>
            </a:r>
          </a:p>
          <a:p>
            <a:endParaRPr lang="en-US" dirty="0" smtClean="0"/>
          </a:p>
          <a:p>
            <a:r>
              <a:rPr lang="en-US" dirty="0" smtClean="0"/>
              <a:t>Be  vigilant for drugs that increased risk for Delirium</a:t>
            </a:r>
          </a:p>
          <a:p>
            <a:pPr lvl="1"/>
            <a:r>
              <a:rPr lang="en-US" dirty="0" err="1" smtClean="0"/>
              <a:t>Anticholinergics</a:t>
            </a:r>
            <a:endParaRPr lang="en-US" dirty="0" smtClean="0"/>
          </a:p>
          <a:p>
            <a:pPr lvl="1"/>
            <a:r>
              <a:rPr lang="en-US" dirty="0" smtClean="0"/>
              <a:t>Benzodiazepines</a:t>
            </a:r>
          </a:p>
          <a:p>
            <a:r>
              <a:rPr lang="en-US" dirty="0" smtClean="0"/>
              <a:t>Watch out for drugs that can lower Seizure Threshold</a:t>
            </a:r>
          </a:p>
          <a:p>
            <a:pPr lvl="1"/>
            <a:r>
              <a:rPr lang="en-US" dirty="0" smtClean="0"/>
              <a:t>TCA’s </a:t>
            </a:r>
          </a:p>
          <a:p>
            <a:pPr lvl="1"/>
            <a:r>
              <a:rPr lang="en-US" dirty="0" err="1" smtClean="0"/>
              <a:t>Bupropion</a:t>
            </a:r>
            <a:endParaRPr lang="en-US" dirty="0" smtClean="0"/>
          </a:p>
          <a:p>
            <a:pPr lvl="1"/>
            <a:r>
              <a:rPr lang="en-US" dirty="0" smtClean="0"/>
              <a:t>Low potency antipsychotics</a:t>
            </a:r>
          </a:p>
          <a:p>
            <a:pPr lvl="1"/>
            <a:r>
              <a:rPr lang="en-US" dirty="0" smtClean="0"/>
              <a:t>Lithium etc..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2667000" y="2209800"/>
            <a:ext cx="990600" cy="533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Sclerosis: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Multifocal </a:t>
            </a:r>
            <a:r>
              <a:rPr lang="en-US" dirty="0" err="1" smtClean="0"/>
              <a:t>Demyelinating</a:t>
            </a:r>
            <a:r>
              <a:rPr lang="en-US" dirty="0" smtClean="0"/>
              <a:t> disorder: Often have neuropsychiatric symptoms.</a:t>
            </a:r>
          </a:p>
          <a:p>
            <a:r>
              <a:rPr lang="en-US" dirty="0" smtClean="0"/>
              <a:t>Complication: Its treatment e.g. steroids can also cause/contribute neuropsychiatric symptoms</a:t>
            </a:r>
          </a:p>
          <a:p>
            <a:r>
              <a:rPr lang="en-US" dirty="0" smtClean="0"/>
              <a:t>Can often have neurological and psychiatric </a:t>
            </a:r>
            <a:r>
              <a:rPr lang="en-US" dirty="0" err="1" smtClean="0"/>
              <a:t>sx</a:t>
            </a:r>
            <a:r>
              <a:rPr lang="en-US" dirty="0" smtClean="0"/>
              <a:t> that “does not make sense” and be misdiagnosed as factitious/malingered symptoms!</a:t>
            </a:r>
          </a:p>
          <a:p>
            <a:r>
              <a:rPr lang="en-US" dirty="0" smtClean="0"/>
              <a:t>Can have any psychiatric symptom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depression</a:t>
            </a:r>
            <a:r>
              <a:rPr lang="en-US" dirty="0" smtClean="0"/>
              <a:t> is very common</a:t>
            </a:r>
          </a:p>
          <a:p>
            <a:pPr lvl="1"/>
            <a:r>
              <a:rPr lang="en-US" dirty="0" smtClean="0"/>
              <a:t>Mood  </a:t>
            </a:r>
            <a:r>
              <a:rPr lang="en-US" dirty="0" err="1" smtClean="0"/>
              <a:t>lability</a:t>
            </a:r>
            <a:r>
              <a:rPr lang="en-US" dirty="0" smtClean="0"/>
              <a:t>/bipolar d/o</a:t>
            </a:r>
          </a:p>
          <a:p>
            <a:pPr lvl="1"/>
            <a:r>
              <a:rPr lang="en-US" dirty="0" smtClean="0"/>
              <a:t>Personality change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Cognitive decline</a:t>
            </a:r>
          </a:p>
          <a:p>
            <a:pPr lvl="1"/>
            <a:r>
              <a:rPr lang="en-US" dirty="0" smtClean="0"/>
              <a:t>Psychosis( but not common)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Fatigue</a:t>
            </a:r>
            <a:r>
              <a:rPr lang="en-US" dirty="0" smtClean="0"/>
              <a:t> is common </a:t>
            </a:r>
            <a:r>
              <a:rPr lang="en-US" dirty="0" err="1" smtClean="0"/>
              <a:t>sx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Nutritional Disorders: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 deficiencies important in psychiatry: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Vit</a:t>
            </a:r>
            <a:r>
              <a:rPr lang="en-US" dirty="0" smtClean="0"/>
              <a:t> B1(thiamine)</a:t>
            </a:r>
          </a:p>
          <a:p>
            <a:r>
              <a:rPr lang="en-US" dirty="0" err="1" smtClean="0"/>
              <a:t>Vit</a:t>
            </a:r>
            <a:r>
              <a:rPr lang="en-US" dirty="0" smtClean="0"/>
              <a:t> B 3 </a:t>
            </a:r>
          </a:p>
          <a:p>
            <a:r>
              <a:rPr lang="en-US" dirty="0" err="1" smtClean="0"/>
              <a:t>Vit</a:t>
            </a:r>
            <a:r>
              <a:rPr lang="en-US" dirty="0" smtClean="0"/>
              <a:t> B6</a:t>
            </a:r>
          </a:p>
          <a:p>
            <a:r>
              <a:rPr lang="en-US" dirty="0" err="1" smtClean="0"/>
              <a:t>Vit</a:t>
            </a:r>
            <a:r>
              <a:rPr lang="en-US" dirty="0" smtClean="0"/>
              <a:t> B12</a:t>
            </a:r>
          </a:p>
          <a:p>
            <a:r>
              <a:rPr lang="en-US" dirty="0" err="1" smtClean="0"/>
              <a:t>Folate</a:t>
            </a:r>
            <a:endParaRPr lang="en-US" dirty="0" smtClean="0"/>
          </a:p>
          <a:p>
            <a:r>
              <a:rPr lang="en-US" dirty="0" err="1" smtClean="0"/>
              <a:t>Vit</a:t>
            </a:r>
            <a:r>
              <a:rPr lang="en-US" dirty="0" smtClean="0"/>
              <a:t> D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4191000" y="1676400"/>
            <a:ext cx="4724400" cy="3581400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Always consider in patients that might be malnourished</a:t>
            </a:r>
            <a:r>
              <a:rPr lang="en-US" sz="2000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u="sng" dirty="0" smtClean="0">
                <a:solidFill>
                  <a:schemeClr val="bg1"/>
                </a:solidFill>
              </a:rPr>
              <a:t>Poor food intake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Anorexia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Vegan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Chronic alcoholism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Etc</a:t>
            </a:r>
          </a:p>
          <a:p>
            <a:pPr algn="ctr"/>
            <a:r>
              <a:rPr lang="en-US" u="sng" dirty="0" smtClean="0">
                <a:solidFill>
                  <a:schemeClr val="bg1"/>
                </a:solidFill>
              </a:rPr>
              <a:t>Poor absorption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Autoimmune </a:t>
            </a:r>
            <a:r>
              <a:rPr lang="en-US" dirty="0" err="1" smtClean="0">
                <a:solidFill>
                  <a:schemeClr val="bg1"/>
                </a:solidFill>
              </a:rPr>
              <a:t>dx</a:t>
            </a:r>
            <a:endParaRPr lang="en-US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Chron’s</a:t>
            </a:r>
            <a:endParaRPr lang="en-US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Pancreatitis etc</a:t>
            </a:r>
          </a:p>
          <a:p>
            <a:pPr algn="ctr"/>
            <a:r>
              <a:rPr lang="en-US" u="sng" dirty="0" smtClean="0">
                <a:solidFill>
                  <a:schemeClr val="bg1"/>
                </a:solidFill>
              </a:rPr>
              <a:t>Drugs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isoniazid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4343400" y="5562600"/>
            <a:ext cx="1143000" cy="838200"/>
          </a:xfrm>
          <a:prstGeom prst="smileyFac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Vit</a:t>
            </a:r>
            <a:r>
              <a:rPr lang="en-US" dirty="0" smtClean="0"/>
              <a:t> B1 ( thiamine Def)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83560"/>
            <a:ext cx="8153400" cy="4572000"/>
          </a:xfrm>
        </p:spPr>
        <p:txBody>
          <a:bodyPr/>
          <a:lstStyle/>
          <a:p>
            <a:pPr lvl="1"/>
            <a:r>
              <a:rPr lang="en-US" u="sng" dirty="0" err="1" smtClean="0"/>
              <a:t>Wernickes</a:t>
            </a:r>
            <a:r>
              <a:rPr lang="en-US" u="sng" dirty="0" smtClean="0"/>
              <a:t> encephalopathy in acute state:</a:t>
            </a:r>
          </a:p>
          <a:p>
            <a:pPr>
              <a:buNone/>
            </a:pPr>
            <a:r>
              <a:rPr lang="en-US" dirty="0" smtClean="0"/>
              <a:t>                                       </a:t>
            </a:r>
            <a:r>
              <a:rPr lang="en-US" sz="2000" dirty="0" smtClean="0"/>
              <a:t>Confusion</a:t>
            </a:r>
          </a:p>
          <a:p>
            <a:r>
              <a:rPr lang="en-US" sz="2000" dirty="0" smtClean="0"/>
              <a:t>                                                                                                                     DSM: Delirium</a:t>
            </a:r>
          </a:p>
          <a:p>
            <a:pPr>
              <a:buNone/>
            </a:pPr>
            <a:r>
              <a:rPr lang="en-US" sz="2000" dirty="0" smtClean="0"/>
              <a:t>                     Gait disturbance                            ocular </a:t>
            </a:r>
            <a:r>
              <a:rPr lang="en-US" sz="2000" dirty="0" err="1" smtClean="0"/>
              <a:t>Sx</a:t>
            </a:r>
            <a:r>
              <a:rPr lang="en-US" sz="2000" dirty="0" smtClean="0"/>
              <a:t>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</a:t>
            </a:r>
            <a:r>
              <a:rPr lang="en-US" sz="2000" dirty="0" err="1" smtClean="0"/>
              <a:t>Tx</a:t>
            </a:r>
            <a:r>
              <a:rPr lang="en-US" sz="2000" dirty="0" smtClean="0"/>
              <a:t>: IVI Thiamine, Do Not give Glucose Drip without Thiamine</a:t>
            </a:r>
          </a:p>
          <a:p>
            <a:pPr lvl="1"/>
            <a:r>
              <a:rPr lang="en-US" u="sng" dirty="0" err="1" smtClean="0"/>
              <a:t>Korsakofs</a:t>
            </a:r>
            <a:r>
              <a:rPr lang="en-US" u="sng" dirty="0" smtClean="0"/>
              <a:t> Psychosis in chronic state:</a:t>
            </a:r>
          </a:p>
          <a:p>
            <a:pPr lvl="2"/>
            <a:r>
              <a:rPr lang="en-US" dirty="0" smtClean="0"/>
              <a:t>Chronic </a:t>
            </a:r>
            <a:r>
              <a:rPr lang="en-US" dirty="0" err="1" smtClean="0"/>
              <a:t>Amnestic</a:t>
            </a:r>
            <a:r>
              <a:rPr lang="en-US" dirty="0" smtClean="0"/>
              <a:t> Disorder</a:t>
            </a:r>
          </a:p>
          <a:p>
            <a:pPr lvl="3"/>
            <a:r>
              <a:rPr lang="en-US" dirty="0" smtClean="0"/>
              <a:t>Basically </a:t>
            </a:r>
            <a:r>
              <a:rPr lang="en-US" dirty="0" smtClean="0"/>
              <a:t>can’t </a:t>
            </a:r>
            <a:r>
              <a:rPr lang="en-US" dirty="0" smtClean="0"/>
              <a:t>make new memories</a:t>
            </a:r>
          </a:p>
          <a:p>
            <a:pPr lvl="3"/>
            <a:r>
              <a:rPr lang="en-US" dirty="0" smtClean="0"/>
              <a:t>Very debilitating!!!!!!!!!!!!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3505200" y="2971800"/>
            <a:ext cx="1295400" cy="6858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33400" y="2057400"/>
            <a:ext cx="304800" cy="4267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5943600" y="2438400"/>
            <a:ext cx="838200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 B12 and </a:t>
            </a:r>
            <a:r>
              <a:rPr lang="en-US" dirty="0" err="1" smtClean="0"/>
              <a:t>Folate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Vit</a:t>
            </a:r>
            <a:r>
              <a:rPr lang="en-US" sz="2400" dirty="0" smtClean="0"/>
              <a:t> B12 and </a:t>
            </a:r>
            <a:r>
              <a:rPr lang="en-US" sz="2400" dirty="0" err="1" smtClean="0"/>
              <a:t>Folate</a:t>
            </a:r>
            <a:r>
              <a:rPr lang="en-US" sz="2400" dirty="0" smtClean="0"/>
              <a:t> works together in very important cellular reactions: DNA repair, synthesis proteins, phospholipids, NT etc</a:t>
            </a:r>
          </a:p>
          <a:p>
            <a:r>
              <a:rPr lang="en-US" sz="2400" dirty="0" smtClean="0"/>
              <a:t>Many neurological </a:t>
            </a:r>
            <a:r>
              <a:rPr lang="en-US" sz="2400" dirty="0" err="1" smtClean="0"/>
              <a:t>cx</a:t>
            </a:r>
            <a:r>
              <a:rPr lang="en-US" sz="2400" dirty="0" smtClean="0"/>
              <a:t>  e.g. </a:t>
            </a:r>
            <a:r>
              <a:rPr lang="en-US" sz="2400" dirty="0" smtClean="0"/>
              <a:t>neuropathy, neuritis etc</a:t>
            </a:r>
            <a:endParaRPr lang="en-US" sz="2400" dirty="0" smtClean="0"/>
          </a:p>
          <a:p>
            <a:r>
              <a:rPr lang="en-US" sz="2400" dirty="0" smtClean="0"/>
              <a:t>Associated with many neuropsychiatric </a:t>
            </a:r>
            <a:r>
              <a:rPr lang="en-US" sz="2400" dirty="0" err="1" smtClean="0"/>
              <a:t>Sx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Dementia ( one of reversible causes of Dementia)</a:t>
            </a:r>
          </a:p>
          <a:p>
            <a:pPr lvl="1"/>
            <a:r>
              <a:rPr lang="en-US" sz="2000" dirty="0" smtClean="0"/>
              <a:t>Mood </a:t>
            </a:r>
            <a:r>
              <a:rPr lang="en-US" sz="2000" dirty="0" err="1" smtClean="0"/>
              <a:t>sx</a:t>
            </a:r>
            <a:endParaRPr lang="en-US" sz="2000" dirty="0" smtClean="0"/>
          </a:p>
          <a:p>
            <a:pPr lvl="1"/>
            <a:r>
              <a:rPr lang="en-US" sz="2000" dirty="0" smtClean="0"/>
              <a:t>Psychosis etc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Health Care Act: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72 hour observation in general hospital also meant to exclude GMC  responsible for Psychiatric symptoms.</a:t>
            </a:r>
          </a:p>
          <a:p>
            <a:r>
              <a:rPr lang="en-US" dirty="0" smtClean="0"/>
              <a:t>Failure to identify medical causes for psychiatric symptoms can be dangerous!</a:t>
            </a:r>
          </a:p>
          <a:p>
            <a:r>
              <a:rPr lang="en-US" dirty="0" smtClean="0"/>
              <a:t>Thorough physical exam and relevant special investigations are of extreme importance!</a:t>
            </a:r>
          </a:p>
          <a:p>
            <a:endParaRPr lang="en-US" dirty="0"/>
          </a:p>
        </p:txBody>
      </p:sp>
      <p:sp>
        <p:nvSpPr>
          <p:cNvPr id="4" name="Lightning Bolt 3"/>
          <p:cNvSpPr/>
          <p:nvPr/>
        </p:nvSpPr>
        <p:spPr>
          <a:xfrm>
            <a:off x="7696200" y="3505200"/>
            <a:ext cx="762000" cy="11430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7543800" y="4724400"/>
            <a:ext cx="990600" cy="1447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Vit</a:t>
            </a:r>
            <a:r>
              <a:rPr lang="en-US" dirty="0" smtClean="0"/>
              <a:t> B3, </a:t>
            </a:r>
            <a:r>
              <a:rPr lang="en-US" dirty="0" err="1" smtClean="0"/>
              <a:t>Vit</a:t>
            </a:r>
            <a:r>
              <a:rPr lang="en-US" dirty="0" smtClean="0"/>
              <a:t> B6, </a:t>
            </a:r>
            <a:r>
              <a:rPr lang="en-US" dirty="0" err="1" smtClean="0"/>
              <a:t>Vit</a:t>
            </a:r>
            <a:r>
              <a:rPr lang="en-US" dirty="0" smtClean="0"/>
              <a:t>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Vit</a:t>
            </a:r>
            <a:r>
              <a:rPr lang="en-US" dirty="0" smtClean="0"/>
              <a:t> D( NB in calcium metabolism)</a:t>
            </a:r>
          </a:p>
          <a:p>
            <a:r>
              <a:rPr lang="en-US" dirty="0" err="1" smtClean="0"/>
              <a:t>Vit</a:t>
            </a:r>
            <a:r>
              <a:rPr lang="en-US" dirty="0" smtClean="0"/>
              <a:t> B6(pyridoxine):</a:t>
            </a:r>
          </a:p>
          <a:p>
            <a:pPr lvl="1"/>
            <a:r>
              <a:rPr lang="en-US" dirty="0" smtClean="0"/>
              <a:t>NB Cofactor n many cellular reactions </a:t>
            </a:r>
            <a:r>
              <a:rPr lang="en-US" dirty="0" err="1" smtClean="0"/>
              <a:t>e.g</a:t>
            </a:r>
            <a:r>
              <a:rPr lang="en-US" dirty="0" smtClean="0"/>
              <a:t> NT synthesis and micronutrient metabolism</a:t>
            </a:r>
          </a:p>
          <a:p>
            <a:pPr lvl="1"/>
            <a:r>
              <a:rPr lang="en-US" dirty="0" smtClean="0"/>
              <a:t>Confusion, irritability, depression</a:t>
            </a:r>
          </a:p>
          <a:p>
            <a:pPr lvl="1"/>
            <a:r>
              <a:rPr lang="en-US" dirty="0" smtClean="0"/>
              <a:t>remember can    with </a:t>
            </a:r>
            <a:r>
              <a:rPr lang="en-US" dirty="0" err="1" smtClean="0"/>
              <a:t>isoniazid</a:t>
            </a:r>
            <a:r>
              <a:rPr lang="en-US" dirty="0" smtClean="0"/>
              <a:t> ( TB </a:t>
            </a:r>
            <a:r>
              <a:rPr lang="en-US" dirty="0" err="1" smtClean="0"/>
              <a:t>Tx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Vit</a:t>
            </a:r>
            <a:r>
              <a:rPr lang="en-US" dirty="0" smtClean="0"/>
              <a:t> B3= Pellagra            </a:t>
            </a:r>
            <a:r>
              <a:rPr lang="en-US" sz="1800" dirty="0" smtClean="0"/>
              <a:t>Dementia ( also MDD</a:t>
            </a:r>
          </a:p>
          <a:p>
            <a:pPr lvl="8">
              <a:buNone/>
            </a:pPr>
            <a:r>
              <a:rPr lang="en-US" sz="1800" dirty="0" smtClean="0"/>
              <a:t>                                                             anxiety  etc) </a:t>
            </a:r>
          </a:p>
          <a:p>
            <a:pPr lvl="8">
              <a:buNone/>
            </a:pPr>
            <a:endParaRPr lang="en-US" sz="1800" dirty="0" smtClean="0"/>
          </a:p>
          <a:p>
            <a:pPr lvl="8">
              <a:buNone/>
            </a:pPr>
            <a:endParaRPr lang="en-US" sz="1800" dirty="0" smtClean="0"/>
          </a:p>
          <a:p>
            <a:pPr lvl="8">
              <a:buNone/>
            </a:pPr>
            <a:endParaRPr lang="en-US" sz="1800" dirty="0" smtClean="0"/>
          </a:p>
          <a:p>
            <a:pPr lvl="8">
              <a:buNone/>
            </a:pPr>
            <a:r>
              <a:rPr lang="en-US" sz="1800" dirty="0" smtClean="0"/>
              <a:t>Dermatitis                                                 Diarrhea</a:t>
            </a:r>
          </a:p>
          <a:p>
            <a:pPr lvl="8">
              <a:buNone/>
            </a:pPr>
            <a:endParaRPr lang="en-US" sz="1800" dirty="0" smtClean="0"/>
          </a:p>
          <a:p>
            <a:pPr lvl="8">
              <a:buNone/>
            </a:pPr>
            <a:endParaRPr lang="en-US" sz="1800" dirty="0" smtClean="0"/>
          </a:p>
        </p:txBody>
      </p:sp>
      <p:sp>
        <p:nvSpPr>
          <p:cNvPr id="4" name="Isosceles Triangle 3"/>
          <p:cNvSpPr/>
          <p:nvPr/>
        </p:nvSpPr>
        <p:spPr>
          <a:xfrm>
            <a:off x="4267200" y="4572000"/>
            <a:ext cx="1752600" cy="1371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3 D’s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581400" y="3733800"/>
            <a:ext cx="228600" cy="7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2763128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err="1" smtClean="0"/>
              <a:t>Thyriod</a:t>
            </a:r>
            <a:r>
              <a:rPr lang="en-US" sz="3200" dirty="0" smtClean="0"/>
              <a:t> </a:t>
            </a:r>
            <a:r>
              <a:rPr lang="en-US" sz="3200" dirty="0" err="1" smtClean="0"/>
              <a:t>Dx</a:t>
            </a:r>
            <a:endParaRPr lang="en-US" sz="3200" dirty="0" smtClean="0"/>
          </a:p>
          <a:p>
            <a:r>
              <a:rPr lang="en-US" sz="3200" dirty="0" smtClean="0"/>
              <a:t>DM</a:t>
            </a:r>
          </a:p>
          <a:p>
            <a:r>
              <a:rPr lang="en-US" sz="3200" dirty="0" smtClean="0"/>
              <a:t>Cushing’s syndrome</a:t>
            </a:r>
          </a:p>
          <a:p>
            <a:r>
              <a:rPr lang="en-US" sz="3200" dirty="0" smtClean="0"/>
              <a:t>Addison’s disease</a:t>
            </a:r>
          </a:p>
          <a:p>
            <a:r>
              <a:rPr lang="en-US" sz="3200" dirty="0" smtClean="0"/>
              <a:t>Parathyroid </a:t>
            </a:r>
            <a:r>
              <a:rPr lang="en-US" sz="3200" dirty="0" err="1" smtClean="0"/>
              <a:t>Dx</a:t>
            </a:r>
            <a:r>
              <a:rPr lang="en-US" sz="3200" dirty="0" smtClean="0"/>
              <a:t> ( note Ca abnormalities)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Endocrine Disorders: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392936"/>
          </a:xfrm>
        </p:spPr>
        <p:txBody>
          <a:bodyPr/>
          <a:lstStyle/>
          <a:p>
            <a:r>
              <a:rPr lang="en-US" dirty="0" err="1" smtClean="0"/>
              <a:t>Thyriod</a:t>
            </a:r>
            <a:r>
              <a:rPr lang="en-US" dirty="0" smtClean="0"/>
              <a:t> </a:t>
            </a:r>
            <a:r>
              <a:rPr lang="en-US" dirty="0" err="1" smtClean="0"/>
              <a:t>Dx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NB in all metabolic reactions</a:t>
            </a:r>
            <a:br>
              <a:rPr lang="en-US" sz="2000" dirty="0" smtClean="0"/>
            </a:br>
            <a:r>
              <a:rPr lang="en-US" sz="2000" dirty="0" smtClean="0"/>
              <a:t>Including in the Brain!!!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Horizontal Scroll 4"/>
          <p:cNvSpPr/>
          <p:nvPr/>
        </p:nvSpPr>
        <p:spPr>
          <a:xfrm>
            <a:off x="4648200" y="228600"/>
            <a:ext cx="2590800" cy="1295400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Note similarities in presentation!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Cushing Syndrome</a:t>
            </a:r>
            <a:br>
              <a:rPr lang="en-US" dirty="0" smtClean="0"/>
            </a:br>
            <a:r>
              <a:rPr lang="en-US" sz="2400" dirty="0" smtClean="0"/>
              <a:t>( </a:t>
            </a:r>
            <a:r>
              <a:rPr lang="en-US" sz="2400" dirty="0" err="1" smtClean="0"/>
              <a:t>hypercortisolism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pic>
        <p:nvPicPr>
          <p:cNvPr id="7" name="Content Placeholder 6" descr="Cushings-syndrome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43248" y="1770063"/>
            <a:ext cx="3282380" cy="452596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Common presentation MDD</a:t>
            </a:r>
          </a:p>
          <a:p>
            <a:r>
              <a:rPr lang="en-US" dirty="0" smtClean="0"/>
              <a:t>Mania               </a:t>
            </a:r>
            <a:r>
              <a:rPr lang="en-US" sz="1600" dirty="0" smtClean="0"/>
              <a:t>  </a:t>
            </a:r>
            <a:endParaRPr lang="en-US" dirty="0" smtClean="0"/>
          </a:p>
          <a:p>
            <a:r>
              <a:rPr lang="en-US" dirty="0" smtClean="0"/>
              <a:t>Psychosis         </a:t>
            </a:r>
            <a:endParaRPr lang="en-US" sz="1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Cognitive decline</a:t>
            </a:r>
          </a:p>
          <a:p>
            <a:r>
              <a:rPr lang="en-US" dirty="0" smtClean="0"/>
              <a:t>Irritability</a:t>
            </a:r>
          </a:p>
          <a:p>
            <a:r>
              <a:rPr lang="en-US" dirty="0" smtClean="0"/>
              <a:t>anxiety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6553200" y="2590800"/>
            <a:ext cx="304800" cy="685800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10400" y="2819400"/>
            <a:ext cx="1828800" cy="2057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More common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with exogenous  </a:t>
            </a:r>
            <a:r>
              <a:rPr lang="en-US" dirty="0" err="1" smtClean="0">
                <a:solidFill>
                  <a:schemeClr val="bg1"/>
                </a:solidFill>
              </a:rPr>
              <a:t>hypercortisolism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i.e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Corticosteriod</a:t>
            </a:r>
            <a:r>
              <a:rPr lang="en-US" dirty="0" smtClean="0">
                <a:solidFill>
                  <a:schemeClr val="bg1"/>
                </a:solidFill>
              </a:rPr>
              <a:t> TX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164336"/>
          </a:xfrm>
        </p:spPr>
        <p:txBody>
          <a:bodyPr/>
          <a:lstStyle/>
          <a:p>
            <a:r>
              <a:rPr lang="en-US" dirty="0" smtClean="0"/>
              <a:t>Addison’s </a:t>
            </a:r>
            <a:r>
              <a:rPr lang="en-US" dirty="0" err="1" smtClean="0"/>
              <a:t>Dx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( </a:t>
            </a:r>
            <a:r>
              <a:rPr lang="en-US" sz="2000" dirty="0" err="1" smtClean="0"/>
              <a:t>cortico</a:t>
            </a:r>
            <a:r>
              <a:rPr lang="en-US" sz="2000" dirty="0" smtClean="0"/>
              <a:t>-adrenal insufficiency)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in acute states-usually medical emergency with cardiovascular collapse</a:t>
            </a:r>
          </a:p>
          <a:p>
            <a:r>
              <a:rPr lang="en-US" dirty="0" smtClean="0"/>
              <a:t>In chronic states might present with psychiatric symptoms</a:t>
            </a:r>
          </a:p>
          <a:p>
            <a:pPr lvl="1"/>
            <a:r>
              <a:rPr lang="en-US" dirty="0" smtClean="0"/>
              <a:t>MDD</a:t>
            </a:r>
          </a:p>
          <a:p>
            <a:pPr lvl="1"/>
            <a:r>
              <a:rPr lang="en-US" dirty="0" smtClean="0"/>
              <a:t>Delirium</a:t>
            </a:r>
          </a:p>
          <a:p>
            <a:pPr lvl="1"/>
            <a:r>
              <a:rPr lang="en-US" dirty="0" smtClean="0"/>
              <a:t>Psychosis</a:t>
            </a:r>
          </a:p>
          <a:p>
            <a:pPr lvl="1"/>
            <a:r>
              <a:rPr lang="en-US" dirty="0" smtClean="0"/>
              <a:t>Personality change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495800" y="3276600"/>
            <a:ext cx="4114800" cy="2743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bg1"/>
                </a:solidFill>
              </a:rPr>
              <a:t>Look for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Low BP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Hyper pigmentation</a:t>
            </a:r>
          </a:p>
          <a:p>
            <a:pPr algn="ctr"/>
            <a:r>
              <a:rPr lang="en-US" u="sng" dirty="0" smtClean="0">
                <a:solidFill>
                  <a:schemeClr val="bg1"/>
                </a:solidFill>
              </a:rPr>
              <a:t>If severe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GIT </a:t>
            </a:r>
            <a:r>
              <a:rPr lang="en-US" dirty="0" err="1" smtClean="0">
                <a:solidFill>
                  <a:schemeClr val="bg1"/>
                </a:solidFill>
              </a:rPr>
              <a:t>Sx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Hypoglycaemia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Hyponatraemia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Hyperkalaemia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Hypercalcemia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seizures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notes on 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hyperglycemia, hypoglycemia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Delirium</a:t>
            </a:r>
          </a:p>
          <a:p>
            <a:r>
              <a:rPr lang="en-US" dirty="0" smtClean="0"/>
              <a:t>Multiple hypoglycemic states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Cognitive impairment</a:t>
            </a:r>
          </a:p>
          <a:p>
            <a:r>
              <a:rPr lang="en-US" dirty="0" smtClean="0"/>
              <a:t>Often associated MDD ( MDD and DM have bidirectional relationship)</a:t>
            </a: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191000" y="2438400"/>
            <a:ext cx="685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495800" y="4038600"/>
            <a:ext cx="762000" cy="6096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SLE</a:t>
            </a:r>
          </a:p>
          <a:p>
            <a:r>
              <a:rPr lang="en-US" dirty="0" smtClean="0"/>
              <a:t>RA ( neuropsychiatric  complications not common)-vacuities cerebral vessels)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Auto-immune DX: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SLE(</a:t>
            </a:r>
            <a:r>
              <a:rPr lang="en-US" sz="3200" dirty="0" smtClean="0"/>
              <a:t>Systemic Lupus </a:t>
            </a:r>
            <a:r>
              <a:rPr lang="en-US" sz="3200" dirty="0" err="1" smtClean="0"/>
              <a:t>Erythematosis</a:t>
            </a:r>
            <a:r>
              <a:rPr lang="en-US" sz="3200" dirty="0" smtClean="0"/>
              <a:t>)</a:t>
            </a:r>
            <a:endParaRPr lang="en-US" dirty="0"/>
          </a:p>
        </p:txBody>
      </p:sp>
      <p:pic>
        <p:nvPicPr>
          <p:cNvPr id="6" name="Content Placeholder 5" descr="17134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8600" y="1600200"/>
            <a:ext cx="3581400" cy="46482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0" y="1770501"/>
            <a:ext cx="5036344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Immune deregulation-tissue damage</a:t>
            </a:r>
          </a:p>
          <a:p>
            <a:r>
              <a:rPr lang="en-US" dirty="0" smtClean="0"/>
              <a:t>Any organ can be involved including the CNS</a:t>
            </a:r>
          </a:p>
          <a:p>
            <a:r>
              <a:rPr lang="en-US" dirty="0" smtClean="0"/>
              <a:t>Documented psychiatric symptoms :</a:t>
            </a:r>
          </a:p>
          <a:p>
            <a:pPr lvl="2"/>
            <a:r>
              <a:rPr lang="en-US" dirty="0" smtClean="0"/>
              <a:t>Depression, ( second most common)</a:t>
            </a:r>
          </a:p>
          <a:p>
            <a:pPr lvl="2"/>
            <a:r>
              <a:rPr lang="en-US" dirty="0" smtClean="0"/>
              <a:t>mania, ( mostly 2 to steroid </a:t>
            </a:r>
            <a:r>
              <a:rPr lang="en-US" dirty="0" err="1" smtClean="0"/>
              <a:t>Tx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delirium,</a:t>
            </a:r>
          </a:p>
          <a:p>
            <a:pPr lvl="2"/>
            <a:r>
              <a:rPr lang="en-US" dirty="0" smtClean="0"/>
              <a:t>psychosis,</a:t>
            </a:r>
          </a:p>
          <a:p>
            <a:pPr lvl="2"/>
            <a:r>
              <a:rPr lang="en-US" dirty="0" smtClean="0"/>
              <a:t>cognitive impairment (most common)</a:t>
            </a:r>
          </a:p>
          <a:p>
            <a:pPr lvl="2"/>
            <a:r>
              <a:rPr lang="en-US" dirty="0" smtClean="0"/>
              <a:t>Personality change</a:t>
            </a:r>
          </a:p>
          <a:p>
            <a:r>
              <a:rPr lang="en-US" dirty="0" smtClean="0"/>
              <a:t>Mostly reversible by Corticosteroids</a:t>
            </a:r>
          </a:p>
          <a:p>
            <a:endParaRPr lang="en-US" dirty="0"/>
          </a:p>
        </p:txBody>
      </p:sp>
      <p:sp>
        <p:nvSpPr>
          <p:cNvPr id="5" name="Horizontal Scroll 4"/>
          <p:cNvSpPr/>
          <p:nvPr/>
        </p:nvSpPr>
        <p:spPr>
          <a:xfrm>
            <a:off x="6934200" y="5181600"/>
            <a:ext cx="1981200" cy="1447800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? Corticosteroid Treatment contributing to </a:t>
            </a:r>
            <a:r>
              <a:rPr lang="en-US" dirty="0" err="1" smtClean="0">
                <a:solidFill>
                  <a:schemeClr val="bg1"/>
                </a:solidFill>
              </a:rPr>
              <a:t>Sx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renal and hepatic encephalopathy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 failure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5212560"/>
          </a:xfrm>
        </p:spPr>
        <p:txBody>
          <a:bodyPr>
            <a:normAutofit/>
          </a:bodyPr>
          <a:lstStyle/>
          <a:p>
            <a:r>
              <a:rPr lang="en-US" dirty="0" smtClean="0"/>
              <a:t>Most likely </a:t>
            </a:r>
            <a:r>
              <a:rPr lang="en-US" dirty="0" err="1" smtClean="0"/>
              <a:t>Dx</a:t>
            </a:r>
            <a:r>
              <a:rPr lang="en-US" dirty="0" smtClean="0"/>
              <a:t> when presenting with psych </a:t>
            </a:r>
            <a:r>
              <a:rPr lang="en-US" dirty="0" err="1" smtClean="0"/>
              <a:t>Sx</a:t>
            </a:r>
            <a:r>
              <a:rPr lang="en-US" dirty="0" smtClean="0"/>
              <a:t>=Delirium</a:t>
            </a:r>
          </a:p>
          <a:p>
            <a:r>
              <a:rPr lang="en-US" dirty="0" smtClean="0"/>
              <a:t>Slower progression of failure e.g. renal/Hepatic can lead to other psychiatric manifestations.</a:t>
            </a:r>
          </a:p>
          <a:p>
            <a:r>
              <a:rPr lang="en-US" sz="2600" dirty="0" smtClean="0"/>
              <a:t>Uremia in  kidney failure</a:t>
            </a:r>
          </a:p>
          <a:p>
            <a:pPr lvl="1"/>
            <a:r>
              <a:rPr lang="en-US" sz="2400" dirty="0" smtClean="0"/>
              <a:t>Depression, apathy, psychosis, cognitive impairment</a:t>
            </a:r>
          </a:p>
          <a:p>
            <a:r>
              <a:rPr lang="en-US" sz="2600" dirty="0" smtClean="0"/>
              <a:t> </a:t>
            </a:r>
            <a:r>
              <a:rPr lang="en-US" sz="2600" dirty="0" err="1" smtClean="0"/>
              <a:t>E.g</a:t>
            </a:r>
            <a:r>
              <a:rPr lang="en-US" sz="2600" dirty="0" smtClean="0"/>
              <a:t> chronic Hepatic Encephalopathy-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endParaRPr lang="en-US" sz="2600" dirty="0" smtClean="0"/>
          </a:p>
          <a:p>
            <a:pPr lvl="1"/>
            <a:r>
              <a:rPr lang="en-US" sz="2400" dirty="0" smtClean="0"/>
              <a:t>apathy, mood  swings, behavioral </a:t>
            </a:r>
            <a:r>
              <a:rPr lang="en-US" sz="2400" dirty="0" err="1" smtClean="0"/>
              <a:t>disinhibition</a:t>
            </a:r>
            <a:endParaRPr lang="en-US" sz="2400" dirty="0" smtClean="0"/>
          </a:p>
          <a:p>
            <a:pPr lvl="1"/>
            <a:r>
              <a:rPr lang="en-US" sz="2400" dirty="0" smtClean="0"/>
              <a:t> Cognitive dysfunction  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Must be very careful in prescribing </a:t>
            </a:r>
            <a:r>
              <a:rPr lang="en-US" sz="2400" dirty="0" err="1" smtClean="0"/>
              <a:t>psychotropics</a:t>
            </a:r>
            <a:r>
              <a:rPr lang="en-US" sz="2400" dirty="0" smtClean="0"/>
              <a:t>    </a:t>
            </a:r>
            <a:endParaRPr lang="en-US" sz="2400" dirty="0"/>
          </a:p>
        </p:txBody>
      </p:sp>
      <p:sp>
        <p:nvSpPr>
          <p:cNvPr id="4" name="Right Brace 3"/>
          <p:cNvSpPr/>
          <p:nvPr/>
        </p:nvSpPr>
        <p:spPr>
          <a:xfrm>
            <a:off x="7391400" y="4953000"/>
            <a:ext cx="457200" cy="609600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324600" y="5410200"/>
            <a:ext cx="2667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Personality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change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Lightning Bolt 5"/>
          <p:cNvSpPr/>
          <p:nvPr/>
        </p:nvSpPr>
        <p:spPr>
          <a:xfrm>
            <a:off x="3276600" y="1752600"/>
            <a:ext cx="838200" cy="5334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look at DSM IV: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When can one </a:t>
            </a:r>
            <a:r>
              <a:rPr lang="en-US" dirty="0" err="1" smtClean="0"/>
              <a:t>Dx</a:t>
            </a:r>
            <a:r>
              <a:rPr lang="en-US" dirty="0" smtClean="0"/>
              <a:t> a Psychiatric Disorder due to GMC?</a:t>
            </a:r>
          </a:p>
          <a:p>
            <a:endParaRPr lang="en-US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1143000" y="3048000"/>
            <a:ext cx="144780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GMC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276600" y="2895600"/>
            <a:ext cx="2209800" cy="167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Direct physiological  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Link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019800" y="3200400"/>
            <a:ext cx="1905000" cy="19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Psychiatric Symptoms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Psychotropics</a:t>
            </a:r>
            <a:r>
              <a:rPr lang="en-US" dirty="0" smtClean="0"/>
              <a:t> in organ failure: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Be very careful and consider </a:t>
            </a:r>
            <a:r>
              <a:rPr lang="en-US" dirty="0" err="1" smtClean="0"/>
              <a:t>pharnaco</a:t>
            </a:r>
            <a:r>
              <a:rPr lang="en-US" dirty="0" smtClean="0"/>
              <a:t>-kinetics of drugs:</a:t>
            </a:r>
          </a:p>
          <a:p>
            <a:r>
              <a:rPr lang="en-US" dirty="0" smtClean="0"/>
              <a:t>Drugs liver metabolized/renal excreted</a:t>
            </a:r>
          </a:p>
          <a:p>
            <a:pPr lvl="1"/>
            <a:r>
              <a:rPr lang="en-US" dirty="0" smtClean="0"/>
              <a:t>E.g. lithium renal excreted</a:t>
            </a:r>
          </a:p>
          <a:p>
            <a:r>
              <a:rPr lang="en-US" dirty="0" smtClean="0"/>
              <a:t>Start lowest dose possible</a:t>
            </a:r>
          </a:p>
          <a:p>
            <a:r>
              <a:rPr lang="en-US" dirty="0" smtClean="0"/>
              <a:t>Use shorter acting drugs</a:t>
            </a:r>
          </a:p>
          <a:p>
            <a:r>
              <a:rPr lang="en-US" dirty="0" smtClean="0"/>
              <a:t>Use as few drugs as possible</a:t>
            </a:r>
          </a:p>
          <a:p>
            <a:r>
              <a:rPr lang="en-US" dirty="0" smtClean="0"/>
              <a:t>Avoid drugs </a:t>
            </a:r>
          </a:p>
          <a:p>
            <a:pPr lvl="1"/>
            <a:r>
              <a:rPr lang="en-US" dirty="0" smtClean="0"/>
              <a:t>with </a:t>
            </a:r>
            <a:r>
              <a:rPr lang="en-US" dirty="0" err="1" smtClean="0"/>
              <a:t>anticholinergic</a:t>
            </a:r>
            <a:r>
              <a:rPr lang="en-US" dirty="0" smtClean="0"/>
              <a:t> effect: delirium, urinary retention, </a:t>
            </a:r>
          </a:p>
          <a:p>
            <a:pPr lvl="1"/>
            <a:r>
              <a:rPr lang="en-US" dirty="0" smtClean="0"/>
              <a:t>or drugs to sedating: worsen hepatic encephalopathy</a:t>
            </a:r>
          </a:p>
          <a:p>
            <a:pPr lvl="1"/>
            <a:r>
              <a:rPr lang="en-US" dirty="0" smtClean="0"/>
              <a:t>Known to be </a:t>
            </a:r>
            <a:r>
              <a:rPr lang="en-US" dirty="0" err="1" smtClean="0"/>
              <a:t>hepatotoxic</a:t>
            </a:r>
            <a:r>
              <a:rPr lang="en-US" dirty="0" smtClean="0"/>
              <a:t>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err="1" smtClean="0"/>
              <a:t>chlopromazine</a:t>
            </a:r>
            <a:endParaRPr lang="en-US" dirty="0" smtClean="0"/>
          </a:p>
          <a:p>
            <a:pPr lvl="1"/>
            <a:r>
              <a:rPr lang="en-US" dirty="0" smtClean="0"/>
              <a:t>Prolong </a:t>
            </a:r>
            <a:r>
              <a:rPr lang="en-US" dirty="0" err="1" smtClean="0"/>
              <a:t>QTc</a:t>
            </a:r>
            <a:r>
              <a:rPr lang="en-US" dirty="0" smtClean="0"/>
              <a:t> interval: renal failure can lead to electrolyte imbalance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Electrolyte imbalance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Electrolyte imbalance: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Most likely to cause Delirium</a:t>
            </a:r>
          </a:p>
          <a:p>
            <a:r>
              <a:rPr lang="en-US" dirty="0" smtClean="0"/>
              <a:t>Can present with neuropsychiatric </a:t>
            </a:r>
            <a:r>
              <a:rPr lang="en-US" dirty="0" err="1" smtClean="0"/>
              <a:t>sx</a:t>
            </a:r>
            <a:r>
              <a:rPr lang="en-US" dirty="0" smtClean="0"/>
              <a:t>:</a:t>
            </a:r>
          </a:p>
          <a:p>
            <a:r>
              <a:rPr lang="en-US" dirty="0" smtClean="0"/>
              <a:t>E.g. </a:t>
            </a:r>
            <a:r>
              <a:rPr lang="en-US" dirty="0" err="1" smtClean="0"/>
              <a:t>Hyponatraemia</a:t>
            </a:r>
            <a:endParaRPr lang="en-US" dirty="0" smtClean="0"/>
          </a:p>
          <a:p>
            <a:pPr lvl="2"/>
            <a:r>
              <a:rPr lang="en-US" dirty="0" smtClean="0"/>
              <a:t>Personality change e.g. irritability, 	</a:t>
            </a:r>
          </a:p>
          <a:p>
            <a:pPr lvl="2"/>
            <a:r>
              <a:rPr lang="en-US" dirty="0" smtClean="0"/>
              <a:t>anxiety,</a:t>
            </a:r>
          </a:p>
          <a:p>
            <a:pPr lvl="2"/>
            <a:r>
              <a:rPr lang="en-US" dirty="0" smtClean="0"/>
              <a:t> delusions and hallucinations, </a:t>
            </a:r>
          </a:p>
          <a:p>
            <a:pPr lvl="2"/>
            <a:r>
              <a:rPr lang="en-US" dirty="0" smtClean="0"/>
              <a:t>cognitive impairment</a:t>
            </a:r>
          </a:p>
          <a:p>
            <a:r>
              <a:rPr lang="en-US" dirty="0" err="1" smtClean="0"/>
              <a:t>Hypercalcaemia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Depression, </a:t>
            </a:r>
          </a:p>
          <a:p>
            <a:pPr lvl="2"/>
            <a:r>
              <a:rPr lang="en-US" dirty="0" smtClean="0"/>
              <a:t>personality change,( apathy, irritability)</a:t>
            </a:r>
          </a:p>
          <a:p>
            <a:pPr lvl="2"/>
            <a:r>
              <a:rPr lang="en-US" dirty="0" smtClean="0"/>
              <a:t>Anxiety</a:t>
            </a:r>
          </a:p>
          <a:p>
            <a:pPr lvl="2"/>
            <a:r>
              <a:rPr lang="en-US" dirty="0" smtClean="0"/>
              <a:t> if severe even psychosis, </a:t>
            </a:r>
          </a:p>
          <a:p>
            <a:pPr lvl="2"/>
            <a:r>
              <a:rPr lang="en-US" dirty="0" smtClean="0"/>
              <a:t>cognitive impairment</a:t>
            </a:r>
          </a:p>
          <a:p>
            <a:r>
              <a:rPr lang="en-US" dirty="0" smtClean="0"/>
              <a:t>Hypocalcaemia: </a:t>
            </a:r>
          </a:p>
          <a:p>
            <a:pPr lvl="2"/>
            <a:r>
              <a:rPr lang="en-US" dirty="0" smtClean="0"/>
              <a:t>cognitive impairment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HIV</a:t>
            </a:r>
          </a:p>
          <a:p>
            <a:r>
              <a:rPr lang="en-US" dirty="0" smtClean="0"/>
              <a:t>Syphilis</a:t>
            </a:r>
          </a:p>
          <a:p>
            <a:r>
              <a:rPr lang="en-US" dirty="0" smtClean="0"/>
              <a:t>Meningitis/encephalitis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Infections:</a:t>
            </a:r>
            <a:endParaRPr lang="en-US" dirty="0"/>
          </a:p>
        </p:txBody>
      </p:sp>
      <p:sp>
        <p:nvSpPr>
          <p:cNvPr id="4" name="Horizontal Scroll 3"/>
          <p:cNvSpPr/>
          <p:nvPr/>
        </p:nvSpPr>
        <p:spPr>
          <a:xfrm>
            <a:off x="1219200" y="2743200"/>
            <a:ext cx="5486400" cy="3276600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Remember any infection can cause delirium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545336"/>
          </a:xfrm>
        </p:spPr>
        <p:txBody>
          <a:bodyPr/>
          <a:lstStyle/>
          <a:p>
            <a:r>
              <a:rPr lang="en-US" dirty="0" smtClean="0"/>
              <a:t>Chronic encephalitis/meningitis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chronic encephalitis can present with psychiatric symptoms other than delirium</a:t>
            </a:r>
          </a:p>
          <a:p>
            <a:pPr lvl="1"/>
            <a:r>
              <a:rPr lang="en-US" dirty="0" smtClean="0"/>
              <a:t>SSPE(</a:t>
            </a:r>
            <a:r>
              <a:rPr lang="en-US" dirty="0" err="1" smtClean="0"/>
              <a:t>subacute</a:t>
            </a:r>
            <a:r>
              <a:rPr lang="en-US" dirty="0" smtClean="0"/>
              <a:t> </a:t>
            </a:r>
            <a:r>
              <a:rPr lang="en-US" dirty="0" err="1" smtClean="0"/>
              <a:t>sclerosing</a:t>
            </a:r>
            <a:r>
              <a:rPr lang="en-US" dirty="0" smtClean="0"/>
              <a:t> </a:t>
            </a:r>
            <a:r>
              <a:rPr lang="en-US" dirty="0" err="1" smtClean="0"/>
              <a:t>panencephalitis</a:t>
            </a:r>
            <a:endParaRPr lang="en-US" dirty="0" smtClean="0"/>
          </a:p>
          <a:p>
            <a:pPr lvl="1"/>
            <a:r>
              <a:rPr lang="en-US" dirty="0" smtClean="0"/>
              <a:t>Progressive Rubella</a:t>
            </a:r>
          </a:p>
          <a:p>
            <a:pPr lvl="1"/>
            <a:r>
              <a:rPr lang="en-US" dirty="0" smtClean="0"/>
              <a:t>Viral : CMV, EBV,HTLV, </a:t>
            </a:r>
            <a:r>
              <a:rPr lang="en-US" dirty="0" err="1" smtClean="0"/>
              <a:t>Enterovirus</a:t>
            </a:r>
            <a:endParaRPr lang="en-US" dirty="0" smtClean="0"/>
          </a:p>
          <a:p>
            <a:pPr lvl="1"/>
            <a:r>
              <a:rPr lang="en-US" dirty="0" smtClean="0"/>
              <a:t>TB</a:t>
            </a:r>
          </a:p>
          <a:p>
            <a:pPr lvl="1"/>
            <a:r>
              <a:rPr lang="en-US" dirty="0" err="1" smtClean="0"/>
              <a:t>cryptococcus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Herpes Simplex encephalitis: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Focal encephalitis; preferentially involve temporal and </a:t>
            </a:r>
            <a:r>
              <a:rPr lang="en-US" dirty="0" err="1" smtClean="0"/>
              <a:t>orbitofrontal</a:t>
            </a:r>
            <a:r>
              <a:rPr lang="en-US" dirty="0" smtClean="0"/>
              <a:t> cortex.</a:t>
            </a:r>
          </a:p>
          <a:p>
            <a:pPr lvl="1"/>
            <a:r>
              <a:rPr lang="en-US" dirty="0" smtClean="0"/>
              <a:t>Personality change</a:t>
            </a:r>
          </a:p>
          <a:p>
            <a:pPr lvl="1"/>
            <a:r>
              <a:rPr lang="en-US" dirty="0" smtClean="0"/>
              <a:t>Psychosis</a:t>
            </a:r>
          </a:p>
          <a:p>
            <a:pPr lvl="1"/>
            <a:r>
              <a:rPr lang="en-US" dirty="0" smtClean="0"/>
              <a:t>Cognitive </a:t>
            </a:r>
            <a:r>
              <a:rPr lang="en-US" dirty="0" err="1" smtClean="0"/>
              <a:t>sx</a:t>
            </a:r>
            <a:r>
              <a:rPr lang="en-US" dirty="0" smtClean="0"/>
              <a:t>: memory impairment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Tertiary Syphilis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Great Imitator: can present almost as any psychiatric D/o</a:t>
            </a:r>
          </a:p>
          <a:p>
            <a:pPr lvl="3"/>
            <a:r>
              <a:rPr lang="en-US" dirty="0" smtClean="0"/>
              <a:t>Personality change</a:t>
            </a:r>
          </a:p>
          <a:p>
            <a:pPr lvl="3"/>
            <a:r>
              <a:rPr lang="en-US" dirty="0" smtClean="0"/>
              <a:t>Mania</a:t>
            </a:r>
          </a:p>
          <a:p>
            <a:pPr lvl="3"/>
            <a:r>
              <a:rPr lang="en-US" dirty="0" smtClean="0"/>
              <a:t>Psychosis	</a:t>
            </a:r>
          </a:p>
          <a:p>
            <a:pPr lvl="3"/>
            <a:r>
              <a:rPr lang="en-US" dirty="0" smtClean="0"/>
              <a:t>Delirium</a:t>
            </a:r>
          </a:p>
          <a:p>
            <a:pPr lvl="3"/>
            <a:r>
              <a:rPr lang="en-US" dirty="0" smtClean="0"/>
              <a:t>dementia</a:t>
            </a:r>
          </a:p>
          <a:p>
            <a:r>
              <a:rPr lang="en-US" dirty="0" smtClean="0"/>
              <a:t>Tertiary Syphilis ( cardiovascular, </a:t>
            </a:r>
            <a:r>
              <a:rPr lang="en-US" dirty="0" err="1" smtClean="0"/>
              <a:t>neurologiacal</a:t>
            </a:r>
            <a:r>
              <a:rPr lang="en-US" dirty="0" smtClean="0"/>
              <a:t> involvement) was rare after introducing large scale antibiotics                    changed with HIV epidemic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3810000" y="2209800"/>
            <a:ext cx="1295400" cy="533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6781800" y="5410200"/>
            <a:ext cx="10668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088136"/>
          </a:xfrm>
        </p:spPr>
        <p:txBody>
          <a:bodyPr/>
          <a:lstStyle/>
          <a:p>
            <a:r>
              <a:rPr lang="en-US" dirty="0" smtClean="0"/>
              <a:t>Syphilis (Continue)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Syphilis in HIV:    Problems:</a:t>
            </a:r>
          </a:p>
          <a:p>
            <a:pPr lvl="1"/>
            <a:r>
              <a:rPr lang="en-US" dirty="0" smtClean="0"/>
              <a:t>incidence increased,</a:t>
            </a:r>
          </a:p>
          <a:p>
            <a:pPr lvl="1"/>
            <a:r>
              <a:rPr lang="en-US" dirty="0" smtClean="0"/>
              <a:t>more severe presentation( quaternary Syphilis),</a:t>
            </a:r>
          </a:p>
          <a:p>
            <a:pPr lvl="1"/>
            <a:r>
              <a:rPr lang="en-US" dirty="0" smtClean="0"/>
              <a:t>screening and treatment more challenging. </a:t>
            </a:r>
          </a:p>
          <a:p>
            <a:pPr lvl="2"/>
            <a:r>
              <a:rPr lang="en-US" dirty="0" smtClean="0"/>
              <a:t>False negatives in serological tests</a:t>
            </a:r>
          </a:p>
          <a:p>
            <a:pPr lvl="2"/>
            <a:r>
              <a:rPr lang="en-US" dirty="0" smtClean="0"/>
              <a:t>Treatment failure</a:t>
            </a:r>
          </a:p>
          <a:p>
            <a:r>
              <a:rPr lang="en-US" dirty="0" smtClean="0"/>
              <a:t>Must keep high index of suspicion</a:t>
            </a:r>
          </a:p>
          <a:p>
            <a:r>
              <a:rPr lang="en-US" dirty="0" smtClean="0"/>
              <a:t>Diagnose </a:t>
            </a:r>
            <a:r>
              <a:rPr lang="en-US" dirty="0" err="1" smtClean="0"/>
              <a:t>neuro</a:t>
            </a:r>
            <a:r>
              <a:rPr lang="en-US" dirty="0" smtClean="0"/>
              <a:t>-syphilis on CSF: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3829928"/>
          </a:xfrm>
        </p:spPr>
        <p:txBody>
          <a:bodyPr/>
          <a:lstStyle/>
          <a:p>
            <a:r>
              <a:rPr lang="en-US" dirty="0" smtClean="0"/>
              <a:t>HIV infection of CNS simultaneously with systemic illness</a:t>
            </a:r>
          </a:p>
          <a:p>
            <a:r>
              <a:rPr lang="en-US" dirty="0" smtClean="0"/>
              <a:t>Neuropsychiatric complications very common!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935736"/>
          </a:xfrm>
        </p:spPr>
        <p:txBody>
          <a:bodyPr/>
          <a:lstStyle/>
          <a:p>
            <a:r>
              <a:rPr lang="en-US" dirty="0" smtClean="0"/>
              <a:t>HIV</a:t>
            </a:r>
            <a:endParaRPr lang="en-US" dirty="0"/>
          </a:p>
        </p:txBody>
      </p:sp>
      <p:sp>
        <p:nvSpPr>
          <p:cNvPr id="4" name="Flowchart: Collate 3"/>
          <p:cNvSpPr/>
          <p:nvPr/>
        </p:nvSpPr>
        <p:spPr>
          <a:xfrm>
            <a:off x="6248400" y="685800"/>
            <a:ext cx="990600" cy="1219200"/>
          </a:xfrm>
          <a:prstGeom prst="flowChartCol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914400"/>
          </a:xfrm>
        </p:spPr>
        <p:txBody>
          <a:bodyPr/>
          <a:lstStyle/>
          <a:p>
            <a:r>
              <a:rPr lang="en-US" dirty="0" smtClean="0"/>
              <a:t>Diagnostic Considerations:</a:t>
            </a:r>
            <a:br>
              <a:rPr lang="en-US" dirty="0" smtClean="0"/>
            </a:br>
            <a:r>
              <a:rPr lang="en-US" sz="1600" dirty="0" smtClean="0"/>
              <a:t>Signs/</a:t>
            </a:r>
            <a:r>
              <a:rPr lang="en-US" sz="1600" dirty="0" err="1" smtClean="0"/>
              <a:t>Dx</a:t>
            </a:r>
            <a:r>
              <a:rPr lang="en-US" sz="1600" dirty="0" smtClean="0"/>
              <a:t> both Psychiatric </a:t>
            </a:r>
            <a:r>
              <a:rPr lang="en-US" sz="1600" dirty="0" err="1" smtClean="0"/>
              <a:t>sx</a:t>
            </a:r>
            <a:r>
              <a:rPr lang="en-US" sz="1600" dirty="0" smtClean="0"/>
              <a:t> &amp; GMC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83156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000" dirty="0" err="1" smtClean="0"/>
              <a:t>Efavirenz</a:t>
            </a:r>
            <a:endParaRPr lang="en-US" sz="2000" dirty="0" smtClean="0"/>
          </a:p>
          <a:p>
            <a:r>
              <a:rPr lang="en-US" sz="2000" smtClean="0"/>
              <a:t>zidovudine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4267200" y="3200400"/>
            <a:ext cx="914400" cy="1295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Psych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bg1"/>
                </a:solidFill>
              </a:rPr>
              <a:t>Sx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&amp;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HIV</a:t>
            </a:r>
          </a:p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791200" y="1981200"/>
            <a:ext cx="1600200" cy="1219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HIV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causing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Psych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bg1"/>
                </a:solidFill>
              </a:rPr>
              <a:t>Sx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477000" y="4038600"/>
            <a:ext cx="1524000" cy="1524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GMC  &amp; psych </a:t>
            </a:r>
            <a:r>
              <a:rPr lang="en-US" dirty="0" err="1" smtClean="0">
                <a:solidFill>
                  <a:schemeClr val="bg1"/>
                </a:solidFill>
              </a:rPr>
              <a:t>sx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co-exist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(co-morbid)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733800" y="5105400"/>
            <a:ext cx="1905000" cy="990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psychological’ response to GMC</a:t>
            </a:r>
            <a:r>
              <a:rPr lang="en-US" dirty="0" smtClean="0"/>
              <a:t>‘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90600" y="3886200"/>
            <a:ext cx="2057400" cy="1295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Medication  causing  </a:t>
            </a:r>
          </a:p>
          <a:p>
            <a:pPr algn="ctr"/>
            <a:r>
              <a:rPr lang="en-US" dirty="0" smtClean="0"/>
              <a:t>Psych  </a:t>
            </a:r>
            <a:r>
              <a:rPr lang="en-US" dirty="0" err="1" smtClean="0"/>
              <a:t>sx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276600" y="1524000"/>
            <a:ext cx="1752600" cy="1143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Delirium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257800" y="3124200"/>
            <a:ext cx="9144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257800" y="4343400"/>
            <a:ext cx="10668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4343400" y="4800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 flipV="1">
            <a:off x="3200400" y="3962400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V="1">
            <a:off x="4152900" y="25527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295400" y="2133600"/>
            <a:ext cx="1981200" cy="1600200"/>
          </a:xfrm>
          <a:prstGeom prst="ellipse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HIV associated medical illness causing psych </a:t>
            </a:r>
            <a:r>
              <a:rPr lang="en-US" dirty="0" err="1" smtClean="0">
                <a:solidFill>
                  <a:schemeClr val="bg1"/>
                </a:solidFill>
              </a:rPr>
              <a:t>sx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3124200" y="2819400"/>
            <a:ext cx="11430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Smiley Face 24"/>
          <p:cNvSpPr/>
          <p:nvPr/>
        </p:nvSpPr>
        <p:spPr>
          <a:xfrm>
            <a:off x="1066800" y="1752600"/>
            <a:ext cx="685800" cy="5334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Axis I and III: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060160"/>
          </a:xfrm>
          <a:solidFill>
            <a:srgbClr val="00B050"/>
          </a:solidFill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Remember to Code the GMC also on Axis III.             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Brace 4"/>
          <p:cNvSpPr/>
          <p:nvPr/>
        </p:nvSpPr>
        <p:spPr>
          <a:xfrm>
            <a:off x="6629400" y="3810000"/>
            <a:ext cx="914400" cy="9906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7467600" y="4267200"/>
            <a:ext cx="990600" cy="1066800"/>
          </a:xfrm>
          <a:prstGeom prst="foldedCorner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Must name GMC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371600"/>
          </a:xfrm>
        </p:spPr>
        <p:txBody>
          <a:bodyPr/>
          <a:lstStyle/>
          <a:p>
            <a:r>
              <a:rPr lang="en-US" dirty="0" smtClean="0"/>
              <a:t>Approach in </a:t>
            </a:r>
            <a:r>
              <a:rPr lang="en-US" dirty="0" err="1" smtClean="0"/>
              <a:t>Dx</a:t>
            </a:r>
            <a:r>
              <a:rPr lang="en-US" dirty="0" smtClean="0"/>
              <a:t> Psych </a:t>
            </a:r>
            <a:r>
              <a:rPr lang="en-US" dirty="0" err="1" smtClean="0"/>
              <a:t>sx</a:t>
            </a:r>
            <a:r>
              <a:rPr lang="en-US" dirty="0" smtClean="0"/>
              <a:t> associated with HIV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( </a:t>
            </a:r>
            <a:r>
              <a:rPr lang="en-US" sz="2000" dirty="0" smtClean="0"/>
              <a:t>HIV associated </a:t>
            </a:r>
            <a:r>
              <a:rPr lang="en-US" sz="2000" dirty="0" err="1" smtClean="0"/>
              <a:t>Neurocognitive</a:t>
            </a:r>
            <a:r>
              <a:rPr lang="en-US" sz="2000" dirty="0" smtClean="0"/>
              <a:t> disorder)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bg1"/>
                </a:solidFill>
              </a:rPr>
              <a:t>Cognitive Decline changed post HAART era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HAD declined but still present  despite HAART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Spectrum of disorder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post HAART: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Incidence HAD decreased but higher incidence milder forms</a:t>
            </a:r>
          </a:p>
          <a:p>
            <a:r>
              <a:rPr lang="en-US" dirty="0" err="1" smtClean="0"/>
              <a:t>HAARt</a:t>
            </a:r>
            <a:r>
              <a:rPr lang="en-US" dirty="0" smtClean="0"/>
              <a:t> does not prevent HAD</a:t>
            </a:r>
          </a:p>
          <a:p>
            <a:r>
              <a:rPr lang="en-US" dirty="0" smtClean="0"/>
              <a:t>Not static progression: presentation fluctuates</a:t>
            </a:r>
          </a:p>
          <a:p>
            <a:r>
              <a:rPr lang="en-US" dirty="0" smtClean="0"/>
              <a:t>Basic pathology change: sub-cortical dementia to mixed pictures</a:t>
            </a:r>
          </a:p>
          <a:p>
            <a:r>
              <a:rPr lang="en-US" dirty="0" smtClean="0"/>
              <a:t>Biomarkers of </a:t>
            </a:r>
            <a:r>
              <a:rPr lang="en-US" dirty="0" err="1" smtClean="0"/>
              <a:t>Dx</a:t>
            </a:r>
            <a:r>
              <a:rPr lang="en-US" dirty="0" smtClean="0"/>
              <a:t> less helpful: can have HAD even with high CD4 count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core features HAD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HAART:</a:t>
            </a:r>
          </a:p>
          <a:p>
            <a:pPr lvl="1"/>
            <a:r>
              <a:rPr lang="en-US" dirty="0" smtClean="0"/>
              <a:t>Still controversial in MIND and ANI</a:t>
            </a:r>
          </a:p>
          <a:p>
            <a:pPr lvl="1"/>
            <a:r>
              <a:rPr lang="en-US" dirty="0" smtClean="0"/>
              <a:t>HAD= AIDS defining condition= HAART irrespective of  CD4 count</a:t>
            </a:r>
            <a:endParaRPr lang="en-US" dirty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Judicious use of </a:t>
            </a:r>
            <a:r>
              <a:rPr lang="en-US" dirty="0" err="1" smtClean="0"/>
              <a:t>psychotropics</a:t>
            </a:r>
            <a:r>
              <a:rPr lang="en-US" dirty="0" smtClean="0"/>
              <a:t> to treat neuropsychiatric symptoms associated with HAD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/>
              <a:t>Low mood , apathy, aggression 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Psychosis and mania in HIV: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Usually present in later stages of the DX.</a:t>
            </a:r>
          </a:p>
          <a:p>
            <a:r>
              <a:rPr lang="en-US" dirty="0" smtClean="0"/>
              <a:t>TX: </a:t>
            </a:r>
          </a:p>
          <a:p>
            <a:pPr lvl="1"/>
            <a:r>
              <a:rPr lang="en-US" dirty="0" smtClean="0"/>
              <a:t>Indication to start HAART ( HIV associated encephalopathy)</a:t>
            </a:r>
          </a:p>
          <a:p>
            <a:pPr lvl="1"/>
            <a:r>
              <a:rPr lang="en-US" dirty="0" smtClean="0"/>
              <a:t>Short term/indefinite psychotropic use</a:t>
            </a:r>
          </a:p>
          <a:p>
            <a:r>
              <a:rPr lang="en-US" dirty="0" smtClean="0"/>
              <a:t>NB   </a:t>
            </a:r>
            <a:r>
              <a:rPr lang="en-US" b="1" u="sng" dirty="0" smtClean="0"/>
              <a:t>Diagnostic algorithm</a:t>
            </a:r>
          </a:p>
          <a:p>
            <a:r>
              <a:rPr lang="en-US" b="1" u="sng" dirty="0" smtClean="0"/>
              <a:t>         </a:t>
            </a:r>
            <a:r>
              <a:rPr lang="en-US" dirty="0" smtClean="0"/>
              <a:t>Delirium</a:t>
            </a:r>
          </a:p>
          <a:p>
            <a:pPr>
              <a:buNone/>
            </a:pPr>
            <a:r>
              <a:rPr lang="en-US" dirty="0" smtClean="0"/>
              <a:t>              Other medical causes( increased risk in HIV)</a:t>
            </a:r>
          </a:p>
          <a:p>
            <a:pPr>
              <a:buNone/>
            </a:pPr>
            <a:r>
              <a:rPr lang="en-US" dirty="0" smtClean="0"/>
              <a:t>               HAD</a:t>
            </a:r>
          </a:p>
          <a:p>
            <a:pPr>
              <a:buNone/>
            </a:pPr>
            <a:r>
              <a:rPr lang="en-US" dirty="0" smtClean="0"/>
              <a:t>                Then other causes: Substances, medication,       	known Mental illness</a:t>
            </a:r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Psychosis,Mood</a:t>
            </a:r>
            <a:r>
              <a:rPr lang="en-US" dirty="0" smtClean="0"/>
              <a:t> d/o due to HIV</a:t>
            </a:r>
          </a:p>
        </p:txBody>
      </p:sp>
      <p:sp>
        <p:nvSpPr>
          <p:cNvPr id="4" name="Down Arrow 3"/>
          <p:cNvSpPr/>
          <p:nvPr/>
        </p:nvSpPr>
        <p:spPr>
          <a:xfrm>
            <a:off x="914400" y="3962400"/>
            <a:ext cx="685800" cy="2438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mental illness in HIV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Adjustment d/o, Depression, anxiety commonly associated with HIV</a:t>
            </a:r>
          </a:p>
          <a:p>
            <a:r>
              <a:rPr lang="en-US" dirty="0" smtClean="0"/>
              <a:t>Usually considered a “psychological” response to learning of </a:t>
            </a:r>
            <a:r>
              <a:rPr lang="en-US" dirty="0" err="1" smtClean="0"/>
              <a:t>dx</a:t>
            </a:r>
            <a:r>
              <a:rPr lang="en-US" dirty="0" smtClean="0"/>
              <a:t> and living with a serious medical condition</a:t>
            </a:r>
          </a:p>
          <a:p>
            <a:r>
              <a:rPr lang="en-US" dirty="0" err="1" smtClean="0"/>
              <a:t>Dx</a:t>
            </a:r>
            <a:r>
              <a:rPr lang="en-US" dirty="0" smtClean="0"/>
              <a:t> can be difficult due to overlap of </a:t>
            </a:r>
            <a:r>
              <a:rPr lang="en-US" dirty="0" err="1" smtClean="0"/>
              <a:t>sx</a:t>
            </a:r>
            <a:r>
              <a:rPr lang="en-US" dirty="0" smtClean="0"/>
              <a:t>: advocate inclusive approach  e.g. fatigue, concentration</a:t>
            </a:r>
          </a:p>
          <a:p>
            <a:r>
              <a:rPr lang="en-US" dirty="0" smtClean="0"/>
              <a:t>BUT Always consider if not part of HAD = start ARV’s ( especially if associated with significant cognitive </a:t>
            </a:r>
            <a:r>
              <a:rPr lang="en-US" dirty="0" err="1" smtClean="0"/>
              <a:t>Sx</a:t>
            </a:r>
            <a:r>
              <a:rPr lang="en-US" dirty="0" smtClean="0"/>
              <a:t>) </a:t>
            </a:r>
          </a:p>
          <a:p>
            <a:r>
              <a:rPr lang="en-US" dirty="0" smtClean="0"/>
              <a:t>NB: Must treat: has detrimental effect on Course of HIV infection: higher CD4 counts, poorer adherence to </a:t>
            </a:r>
            <a:r>
              <a:rPr lang="en-US" dirty="0" err="1" smtClean="0"/>
              <a:t>tx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40536"/>
          </a:xfrm>
        </p:spPr>
        <p:txBody>
          <a:bodyPr/>
          <a:lstStyle/>
          <a:p>
            <a:r>
              <a:rPr lang="en-US" dirty="0" smtClean="0"/>
              <a:t>Treatment considerations in HIV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400" b="1" u="sng" dirty="0" smtClean="0"/>
              <a:t>Benzodiazepines:</a:t>
            </a:r>
            <a:r>
              <a:rPr lang="en-US" sz="2400" dirty="0" smtClean="0"/>
              <a:t> be careful of drug interactions: </a:t>
            </a:r>
          </a:p>
          <a:p>
            <a:pPr lvl="1"/>
            <a:r>
              <a:rPr lang="en-US" sz="2000" dirty="0" smtClean="0"/>
              <a:t>best choice </a:t>
            </a:r>
            <a:r>
              <a:rPr lang="en-US" sz="2000" dirty="0" err="1" smtClean="0"/>
              <a:t>oxasepam</a:t>
            </a:r>
            <a:r>
              <a:rPr lang="en-US" sz="2000" dirty="0" smtClean="0"/>
              <a:t>, </a:t>
            </a:r>
            <a:r>
              <a:rPr lang="en-US" sz="2000" dirty="0" err="1" smtClean="0"/>
              <a:t>lorazepam</a:t>
            </a:r>
            <a:endParaRPr lang="en-US" sz="2000" dirty="0" smtClean="0"/>
          </a:p>
          <a:p>
            <a:pPr lvl="2"/>
            <a:r>
              <a:rPr lang="en-US" sz="1800" dirty="0" smtClean="0"/>
              <a:t>( metabolism through </a:t>
            </a:r>
            <a:r>
              <a:rPr lang="en-US" sz="1800" dirty="0" err="1" smtClean="0"/>
              <a:t>glucoronidation</a:t>
            </a:r>
            <a:r>
              <a:rPr lang="en-US" sz="1800" dirty="0" smtClean="0"/>
              <a:t>)</a:t>
            </a:r>
          </a:p>
          <a:p>
            <a:r>
              <a:rPr lang="en-US" sz="2400" b="1" u="sng" dirty="0" smtClean="0"/>
              <a:t>Antidepressants</a:t>
            </a:r>
            <a:r>
              <a:rPr lang="en-US" sz="2400" dirty="0" smtClean="0"/>
              <a:t>: because of drug interactions :increased risk for </a:t>
            </a:r>
            <a:r>
              <a:rPr lang="en-US" sz="2400" dirty="0" err="1" smtClean="0"/>
              <a:t>seretonin</a:t>
            </a:r>
            <a:r>
              <a:rPr lang="en-US" sz="2400" dirty="0" smtClean="0"/>
              <a:t> syndrome, </a:t>
            </a:r>
          </a:p>
          <a:p>
            <a:pPr lvl="1"/>
            <a:r>
              <a:rPr lang="en-US" sz="2000" dirty="0" smtClean="0"/>
              <a:t>Be especially careful when prescribe with enzyme inhibitors like </a:t>
            </a:r>
            <a:r>
              <a:rPr lang="en-US" sz="2000" dirty="0" err="1" smtClean="0"/>
              <a:t>ritonovir</a:t>
            </a:r>
            <a:endParaRPr lang="en-US" sz="2000" dirty="0" smtClean="0"/>
          </a:p>
          <a:p>
            <a:pPr lvl="1"/>
            <a:r>
              <a:rPr lang="en-US" sz="2000" dirty="0" smtClean="0"/>
              <a:t>lower doses,</a:t>
            </a:r>
          </a:p>
          <a:p>
            <a:pPr lvl="1"/>
            <a:r>
              <a:rPr lang="en-US" sz="2000" dirty="0" smtClean="0"/>
              <a:t>choose drugs fewer interactions </a:t>
            </a:r>
            <a:r>
              <a:rPr lang="en-US" sz="2000" dirty="0" err="1" smtClean="0"/>
              <a:t>e.g</a:t>
            </a:r>
            <a:r>
              <a:rPr lang="en-US" sz="2000" dirty="0" smtClean="0"/>
              <a:t> </a:t>
            </a:r>
            <a:r>
              <a:rPr lang="en-US" sz="2000" dirty="0" err="1" smtClean="0"/>
              <a:t>citalopram</a:t>
            </a:r>
            <a:r>
              <a:rPr lang="en-US" sz="2000" dirty="0" smtClean="0"/>
              <a:t>, </a:t>
            </a:r>
            <a:r>
              <a:rPr lang="en-US" sz="2000" dirty="0" err="1" smtClean="0"/>
              <a:t>mirtazapine</a:t>
            </a:r>
            <a:endParaRPr lang="en-US" sz="2000" dirty="0" smtClean="0"/>
          </a:p>
          <a:p>
            <a:r>
              <a:rPr lang="en-US" sz="2400" b="1" u="sng" dirty="0" smtClean="0"/>
              <a:t>Mood stabilizers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 Avoid </a:t>
            </a:r>
            <a:r>
              <a:rPr lang="en-US" sz="2000" dirty="0" err="1" smtClean="0"/>
              <a:t>carbamazapine</a:t>
            </a:r>
            <a:r>
              <a:rPr lang="en-US" sz="2000" dirty="0" smtClean="0"/>
              <a:t> ( enzyme inducer; lowers ARV serum levels), </a:t>
            </a:r>
          </a:p>
          <a:p>
            <a:pPr lvl="1"/>
            <a:r>
              <a:rPr lang="en-US" sz="2000" dirty="0" smtClean="0"/>
              <a:t>Lithium: be careful of toxicity but positive </a:t>
            </a:r>
            <a:r>
              <a:rPr lang="en-US" sz="2000" dirty="0" err="1" smtClean="0"/>
              <a:t>feuture</a:t>
            </a:r>
            <a:r>
              <a:rPr lang="en-US" sz="2000" dirty="0" smtClean="0"/>
              <a:t>= not liver metabolized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 err="1" smtClean="0"/>
              <a:t>Epilim</a:t>
            </a:r>
            <a:r>
              <a:rPr lang="en-US" sz="2000" dirty="0" smtClean="0"/>
              <a:t>: reasonable choice but </a:t>
            </a:r>
            <a:r>
              <a:rPr lang="en-US" sz="2000" dirty="0" err="1" smtClean="0"/>
              <a:t>neutropaenia</a:t>
            </a:r>
            <a:r>
              <a:rPr lang="en-US" sz="2000" dirty="0" smtClean="0"/>
              <a:t> and hepatic failure a concern</a:t>
            </a:r>
          </a:p>
          <a:p>
            <a:r>
              <a:rPr lang="en-US" sz="2400" b="1" u="sng" dirty="0" smtClean="0"/>
              <a:t>AP</a:t>
            </a:r>
            <a:r>
              <a:rPr lang="en-US" sz="2400" dirty="0" smtClean="0"/>
              <a:t>: </a:t>
            </a:r>
          </a:p>
          <a:p>
            <a:pPr lvl="1"/>
            <a:r>
              <a:rPr lang="en-US" sz="2000" dirty="0" smtClean="0"/>
              <a:t>At increased risk for EPSE’s, NMS and TD,</a:t>
            </a:r>
          </a:p>
          <a:p>
            <a:pPr lvl="1"/>
            <a:r>
              <a:rPr lang="en-US" sz="2000" dirty="0" smtClean="0"/>
              <a:t> HIV also associated with lipid dystrophies, ( consider when prescribing </a:t>
            </a:r>
            <a:r>
              <a:rPr lang="en-US" sz="2000" dirty="0" err="1" smtClean="0"/>
              <a:t>atypicals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avoid </a:t>
            </a:r>
            <a:r>
              <a:rPr lang="en-US" sz="2000" dirty="0" err="1" smtClean="0"/>
              <a:t>clozapine</a:t>
            </a:r>
            <a:r>
              <a:rPr lang="en-US" sz="2000" dirty="0" smtClean="0"/>
              <a:t> ( </a:t>
            </a:r>
            <a:r>
              <a:rPr lang="en-US" sz="2000" dirty="0" err="1" smtClean="0"/>
              <a:t>agranulocitosis</a:t>
            </a:r>
            <a:r>
              <a:rPr lang="en-US" sz="2000" dirty="0" smtClean="0"/>
              <a:t>) </a:t>
            </a:r>
          </a:p>
          <a:p>
            <a:pPr lvl="1"/>
            <a:r>
              <a:rPr lang="en-US" sz="2000" dirty="0" smtClean="0"/>
              <a:t>Start with lower doses!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Conclude: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Axis I and III: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060160"/>
          </a:xfrm>
          <a:solidFill>
            <a:srgbClr val="00B050"/>
          </a:solidFill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Remember to Code the GMC also on Axis III.             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Brace 4"/>
          <p:cNvSpPr/>
          <p:nvPr/>
        </p:nvSpPr>
        <p:spPr>
          <a:xfrm>
            <a:off x="6629400" y="3810000"/>
            <a:ext cx="914400" cy="9906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7467600" y="4267200"/>
            <a:ext cx="990600" cy="1066800"/>
          </a:xfrm>
          <a:prstGeom prst="foldedCorner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Must name GMC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914400"/>
          </a:xfrm>
        </p:spPr>
        <p:txBody>
          <a:bodyPr/>
          <a:lstStyle/>
          <a:p>
            <a:r>
              <a:rPr lang="en-US" dirty="0" smtClean="0"/>
              <a:t>Diagnostic Considerations:</a:t>
            </a:r>
            <a:br>
              <a:rPr lang="en-US" dirty="0" smtClean="0"/>
            </a:br>
            <a:r>
              <a:rPr lang="en-US" sz="1800" dirty="0" smtClean="0"/>
              <a:t>Signs/</a:t>
            </a:r>
            <a:r>
              <a:rPr lang="en-US" sz="1800" dirty="0" err="1" smtClean="0"/>
              <a:t>Dx</a:t>
            </a:r>
            <a:r>
              <a:rPr lang="en-US" sz="1800" dirty="0" smtClean="0"/>
              <a:t> both Psychiatric </a:t>
            </a:r>
            <a:r>
              <a:rPr lang="en-US" sz="1800" dirty="0" err="1" smtClean="0"/>
              <a:t>sx</a:t>
            </a:r>
            <a:r>
              <a:rPr lang="en-US" sz="1800" dirty="0" smtClean="0"/>
              <a:t> &amp; GMC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8315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                                                                                </a:t>
            </a:r>
            <a:r>
              <a:rPr lang="en-US" sz="2000" dirty="0" smtClean="0"/>
              <a:t>Psych                  							     d/o due 							      to GMC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000" dirty="0" smtClean="0"/>
              <a:t>                                                                                      e.g. adjustment d/o</a:t>
            </a:r>
          </a:p>
          <a:p>
            <a:pPr lvl="8"/>
            <a:r>
              <a:rPr lang="en-US" sz="600" dirty="0" smtClean="0"/>
              <a:t> 	                                                                   		</a:t>
            </a:r>
            <a:r>
              <a:rPr lang="en-US" sz="2000" dirty="0" smtClean="0"/>
              <a:t> MDD</a:t>
            </a:r>
            <a:endParaRPr lang="en-US" sz="600" dirty="0"/>
          </a:p>
        </p:txBody>
      </p:sp>
      <p:sp>
        <p:nvSpPr>
          <p:cNvPr id="4" name="Rectangle 3"/>
          <p:cNvSpPr/>
          <p:nvPr/>
        </p:nvSpPr>
        <p:spPr>
          <a:xfrm>
            <a:off x="4267200" y="3200400"/>
            <a:ext cx="914400" cy="1295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Psych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bg1"/>
                </a:solidFill>
              </a:rPr>
              <a:t>Sx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&amp;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GMC</a:t>
            </a:r>
          </a:p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791200" y="1981200"/>
            <a:ext cx="1600200" cy="1219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GMC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causing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Psychc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bg1"/>
                </a:solidFill>
              </a:rPr>
              <a:t>Sx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477000" y="4038600"/>
            <a:ext cx="1524000" cy="1524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GMC  &amp; psych </a:t>
            </a:r>
            <a:r>
              <a:rPr lang="en-US" dirty="0" err="1" smtClean="0">
                <a:solidFill>
                  <a:schemeClr val="bg1"/>
                </a:solidFill>
              </a:rPr>
              <a:t>sx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co-exist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(co-morbid)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733800" y="5105400"/>
            <a:ext cx="1905000" cy="12192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‘psychological’ response to GMC</a:t>
            </a:r>
            <a:r>
              <a:rPr lang="en-US" dirty="0" smtClean="0"/>
              <a:t>‘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90600" y="3886200"/>
            <a:ext cx="2057400" cy="1295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Medication  causing  </a:t>
            </a:r>
          </a:p>
          <a:p>
            <a:pPr algn="ctr"/>
            <a:r>
              <a:rPr lang="en-US" dirty="0" smtClean="0"/>
              <a:t>Psych  </a:t>
            </a:r>
            <a:r>
              <a:rPr lang="en-US" dirty="0" err="1" smtClean="0"/>
              <a:t>sx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438400" y="1828800"/>
            <a:ext cx="1752600" cy="1143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Delirium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257800" y="3124200"/>
            <a:ext cx="9144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257800" y="4343400"/>
            <a:ext cx="10668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4343400" y="4800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 flipV="1">
            <a:off x="3200400" y="3962400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V="1">
            <a:off x="3695700" y="30861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Right Brace 14"/>
          <p:cNvSpPr/>
          <p:nvPr/>
        </p:nvSpPr>
        <p:spPr>
          <a:xfrm>
            <a:off x="7467600" y="2133600"/>
            <a:ext cx="155448" cy="914400"/>
          </a:xfrm>
          <a:prstGeom prst="righ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Axis I and III: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060160"/>
          </a:xfrm>
          <a:solidFill>
            <a:srgbClr val="00B050"/>
          </a:solidFill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Remember to Code the GMC also on Axis III.             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Brace 4"/>
          <p:cNvSpPr/>
          <p:nvPr/>
        </p:nvSpPr>
        <p:spPr>
          <a:xfrm>
            <a:off x="6629400" y="3810000"/>
            <a:ext cx="914400" cy="9906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7467600" y="4267200"/>
            <a:ext cx="990600" cy="1066800"/>
          </a:xfrm>
          <a:prstGeom prst="foldedCorner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Must name GMC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7446498" cy="4896728"/>
          </a:xfrm>
        </p:spPr>
        <p:txBody>
          <a:bodyPr/>
          <a:lstStyle/>
          <a:p>
            <a:r>
              <a:rPr lang="en-US" dirty="0" smtClean="0"/>
              <a:t>Now how different General medical conditions present other than psychiatric presentation.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Must know how to diagnose them and do appropriate special investigations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Have an approach!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Must Know for Exam!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7141698" cy="451572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iley Face 3"/>
          <p:cNvSpPr/>
          <p:nvPr/>
        </p:nvSpPr>
        <p:spPr>
          <a:xfrm>
            <a:off x="2057400" y="1752600"/>
            <a:ext cx="4876800" cy="3733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Clues that indicate </a:t>
            </a:r>
            <a:r>
              <a:rPr lang="en-US" dirty="0" smtClean="0">
                <a:solidFill>
                  <a:srgbClr val="FFFF00"/>
                </a:solidFill>
              </a:rPr>
              <a:t>possible</a:t>
            </a:r>
            <a:r>
              <a:rPr lang="en-US" dirty="0" smtClean="0"/>
              <a:t> GMC etiology of psych </a:t>
            </a:r>
            <a:r>
              <a:rPr lang="en-US" dirty="0" err="1" smtClean="0"/>
              <a:t>sx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Late onset of initial presentation</a:t>
            </a:r>
          </a:p>
          <a:p>
            <a:r>
              <a:rPr lang="en-US" dirty="0" smtClean="0"/>
              <a:t>Known underlying medical condition/ Abnormal physical examination.</a:t>
            </a:r>
          </a:p>
          <a:p>
            <a:r>
              <a:rPr lang="en-US" dirty="0" smtClean="0"/>
              <a:t>Medication use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Atypical presentation of symptoms for specific Psychiatric diagnosis. E.g. olfactory hallucinations not common in </a:t>
            </a:r>
            <a:r>
              <a:rPr lang="en-US" dirty="0" err="1" smtClean="0"/>
              <a:t>schiz</a:t>
            </a:r>
            <a:endParaRPr lang="en-US" dirty="0" smtClean="0"/>
          </a:p>
          <a:p>
            <a:r>
              <a:rPr lang="en-US" dirty="0" smtClean="0"/>
              <a:t>Absence of personal and family history of psychiatric illness</a:t>
            </a:r>
          </a:p>
          <a:p>
            <a:r>
              <a:rPr lang="en-US" dirty="0" smtClean="0"/>
              <a:t>Treatment resistance/ unusual response to treatment.</a:t>
            </a:r>
          </a:p>
          <a:p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3200400" y="2438400"/>
            <a:ext cx="3962400" cy="1905000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dirty="0" smtClean="0"/>
              <a:t>Is the condition/medication physiologically known to cause psych </a:t>
            </a:r>
            <a:r>
              <a:rPr lang="en-US" dirty="0" err="1" smtClean="0"/>
              <a:t>sx</a:t>
            </a:r>
            <a:endParaRPr lang="en-US" dirty="0" smtClean="0"/>
          </a:p>
          <a:p>
            <a:pPr algn="ctr">
              <a:buFont typeface="Arial" pitchFamily="34" charset="0"/>
              <a:buChar char="•"/>
            </a:pPr>
            <a:r>
              <a:rPr lang="en-US" dirty="0" smtClean="0"/>
              <a:t>Look at temporal relationship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676400"/>
          </a:xfrm>
        </p:spPr>
        <p:txBody>
          <a:bodyPr/>
          <a:lstStyle/>
          <a:p>
            <a:r>
              <a:rPr lang="en-US" sz="3200" dirty="0" smtClean="0"/>
              <a:t>Must Always consider Delirium First! must not be missed!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00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67200" y="3200400"/>
            <a:ext cx="914400" cy="129540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Psych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bg1"/>
                </a:solidFill>
              </a:rPr>
              <a:t>Sx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&amp;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GMC</a:t>
            </a:r>
          </a:p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791200" y="1981200"/>
            <a:ext cx="1600200" cy="1219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GMC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causing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Psychc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bg1"/>
                </a:solidFill>
              </a:rPr>
              <a:t>Sx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477000" y="4038600"/>
            <a:ext cx="1524000" cy="1524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GMC  &amp; psych </a:t>
            </a:r>
            <a:r>
              <a:rPr lang="en-US" dirty="0" err="1" smtClean="0">
                <a:solidFill>
                  <a:schemeClr val="bg1"/>
                </a:solidFill>
              </a:rPr>
              <a:t>sx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co-exist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733800" y="5105400"/>
            <a:ext cx="1905000" cy="990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psychological’ response to GMC</a:t>
            </a:r>
            <a:r>
              <a:rPr lang="en-US" dirty="0" smtClean="0"/>
              <a:t>‘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371600" y="3886200"/>
            <a:ext cx="1905000" cy="1295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Medication  causing 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Psych  </a:t>
            </a:r>
            <a:r>
              <a:rPr lang="en-US" dirty="0" err="1" smtClean="0">
                <a:solidFill>
                  <a:schemeClr val="bg1"/>
                </a:solidFill>
              </a:rPr>
              <a:t>sx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38400" y="1828800"/>
            <a:ext cx="1752600" cy="1143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Delirium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257800" y="3124200"/>
            <a:ext cx="9144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257800" y="4343400"/>
            <a:ext cx="10668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4343400" y="4800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3200400" y="3962400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V="1">
            <a:off x="3695700" y="30861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Delirium Look: </a:t>
            </a:r>
            <a:r>
              <a:rPr lang="en-US" sz="2400" dirty="0" smtClean="0"/>
              <a:t>some cases are not obvious!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831560"/>
          </a:xfrm>
        </p:spPr>
        <p:txBody>
          <a:bodyPr>
            <a:normAutofit/>
          </a:bodyPr>
          <a:lstStyle/>
          <a:p>
            <a:r>
              <a:rPr lang="en-US" sz="1800" b="1" u="sng" dirty="0" smtClean="0"/>
              <a:t>Basically acute Brain </a:t>
            </a:r>
            <a:r>
              <a:rPr lang="en-US" sz="1800" b="1" u="sng" dirty="0" err="1" smtClean="0"/>
              <a:t>Dysfx</a:t>
            </a:r>
            <a:endParaRPr lang="en-US" sz="1800" b="1" u="sng" dirty="0" smtClean="0"/>
          </a:p>
          <a:p>
            <a:r>
              <a:rPr lang="en-US" sz="1800" dirty="0" smtClean="0"/>
              <a:t>DSM: Disturbance of consciousness</a:t>
            </a:r>
          </a:p>
          <a:p>
            <a:pPr lvl="6"/>
            <a:r>
              <a:rPr lang="en-US" sz="1800" dirty="0" smtClean="0"/>
              <a:t>Awareness of environment</a:t>
            </a:r>
          </a:p>
          <a:p>
            <a:pPr lvl="6"/>
            <a:r>
              <a:rPr lang="en-US" sz="1800" dirty="0" smtClean="0"/>
              <a:t>Attention( maintain, focus, shift)</a:t>
            </a:r>
          </a:p>
          <a:p>
            <a:r>
              <a:rPr lang="en-US" sz="1800" dirty="0" smtClean="0"/>
              <a:t>Change cognition or perceptual disturbance</a:t>
            </a:r>
          </a:p>
          <a:p>
            <a:pPr lvl="6"/>
            <a:r>
              <a:rPr lang="en-US" sz="1800" dirty="0" smtClean="0"/>
              <a:t>Memory</a:t>
            </a:r>
          </a:p>
          <a:p>
            <a:pPr lvl="6"/>
            <a:r>
              <a:rPr lang="en-US" sz="1800" dirty="0" smtClean="0"/>
              <a:t>Disorientation</a:t>
            </a:r>
          </a:p>
          <a:p>
            <a:pPr lvl="6"/>
            <a:r>
              <a:rPr lang="en-US" sz="1800" dirty="0" smtClean="0"/>
              <a:t>Language impairment (disorganized speech)</a:t>
            </a:r>
          </a:p>
          <a:p>
            <a:r>
              <a:rPr lang="en-US" sz="1800" dirty="0" smtClean="0"/>
              <a:t>Acute onset with fluctuation of condition during the day</a:t>
            </a:r>
          </a:p>
        </p:txBody>
      </p:sp>
      <p:sp>
        <p:nvSpPr>
          <p:cNvPr id="4" name="Lightning Bolt 3"/>
          <p:cNvSpPr/>
          <p:nvPr/>
        </p:nvSpPr>
        <p:spPr>
          <a:xfrm>
            <a:off x="7848600" y="1447800"/>
            <a:ext cx="762000" cy="9144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676400" y="4724400"/>
            <a:ext cx="6629400" cy="1905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bg1"/>
                </a:solidFill>
              </a:rPr>
              <a:t>Associated symptoms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Disturbed sleep-wake cycle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Disturbed psychomotor activity(increased/decreased)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Emotional disturbance (anxiety, fear,  </a:t>
            </a:r>
            <a:r>
              <a:rPr lang="en-US" dirty="0" err="1" smtClean="0">
                <a:solidFill>
                  <a:schemeClr val="bg1"/>
                </a:solidFill>
              </a:rPr>
              <a:t>dysphoria</a:t>
            </a:r>
            <a:r>
              <a:rPr lang="en-US" dirty="0" smtClean="0">
                <a:solidFill>
                  <a:schemeClr val="bg1"/>
                </a:solidFill>
              </a:rPr>
              <a:t>, euphoria, irritability,  apathy)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Even acute suicidal behavior)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477000" y="1828800"/>
            <a:ext cx="19050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1/3 cases missed in clinical practice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4960</TotalTime>
  <Words>2588</Words>
  <Application>Microsoft Office PowerPoint</Application>
  <PresentationFormat>On-screen Show (4:3)</PresentationFormat>
  <Paragraphs>670</Paragraphs>
  <Slides>62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Metro</vt:lpstr>
      <vt:lpstr>Psychiatric disorders due to General Medical Conditions.</vt:lpstr>
      <vt:lpstr>Introduction:</vt:lpstr>
      <vt:lpstr>Mental Health Care Act:</vt:lpstr>
      <vt:lpstr>A look at DSM IV:</vt:lpstr>
      <vt:lpstr>Axis I and III:</vt:lpstr>
      <vt:lpstr>Diagnostic Considerations: Signs/Dx both Psychiatric sx &amp; GMC</vt:lpstr>
      <vt:lpstr>Clues that indicate possible GMC etiology of psych sx:</vt:lpstr>
      <vt:lpstr>Must Always consider Delirium First! must not be missed!</vt:lpstr>
      <vt:lpstr>How Does Delirium Look: some cases are not obvious!</vt:lpstr>
      <vt:lpstr>Diagnostic Considerations: Signs/Dx both Psychiatric sx &amp; GMC</vt:lpstr>
      <vt:lpstr>Some drugs associated with neuropsychiatric side effects</vt:lpstr>
      <vt:lpstr>Diagnostic Considerations: Signs/Dx both Psychiatric sx &amp; GMC</vt:lpstr>
      <vt:lpstr>Diagnostic Considerations: Signs/Dx both Psychiatric sx &amp; GMC</vt:lpstr>
      <vt:lpstr>General considerations: Mx</vt:lpstr>
      <vt:lpstr>Some common conditions known to cause psychiatric symptoms:</vt:lpstr>
      <vt:lpstr>Neurological:</vt:lpstr>
      <vt:lpstr>Epilepsy:</vt:lpstr>
      <vt:lpstr>Epilepsy: (continue)</vt:lpstr>
      <vt:lpstr>Psychopathology most commonly found with Complex partial Seizures.( TLE) But same principle applies for generalized Tonic clonic  seizures.</vt:lpstr>
      <vt:lpstr>Neuropsychiatric Cx in Epilepsy: Treatment considerations</vt:lpstr>
      <vt:lpstr>Head Injuries:</vt:lpstr>
      <vt:lpstr>Head Injures (continue)</vt:lpstr>
      <vt:lpstr>CVI’s &amp; CNS Tumors:</vt:lpstr>
      <vt:lpstr>Treatment Considerations: CVI, Tumors, HI) </vt:lpstr>
      <vt:lpstr>Multiple Sclerosis:</vt:lpstr>
      <vt:lpstr>Nutritional Disorders:</vt:lpstr>
      <vt:lpstr>Vitamin deficiencies important in psychiatry:</vt:lpstr>
      <vt:lpstr>Vit B1 ( thiamine Def)</vt:lpstr>
      <vt:lpstr>Vitamin B12 and Folate</vt:lpstr>
      <vt:lpstr>Vit B3, Vit B6, Vit D</vt:lpstr>
      <vt:lpstr>Endocrine Disorders:</vt:lpstr>
      <vt:lpstr>Thyriod Dx NB in all metabolic reactions Including in the Brain!!! </vt:lpstr>
      <vt:lpstr>Cushing Syndrome ( hypercortisolism)</vt:lpstr>
      <vt:lpstr>Addison’s Dx ( cortico-adrenal insufficiency) </vt:lpstr>
      <vt:lpstr>Some notes on DM</vt:lpstr>
      <vt:lpstr>Auto-immune DX:</vt:lpstr>
      <vt:lpstr>SLE(Systemic Lupus Erythematosis)</vt:lpstr>
      <vt:lpstr>Organ failure</vt:lpstr>
      <vt:lpstr>Organ failure</vt:lpstr>
      <vt:lpstr>Psychotropics in organ failure:</vt:lpstr>
      <vt:lpstr>Electrolyte imbalance</vt:lpstr>
      <vt:lpstr>Electrolyte imbalance:</vt:lpstr>
      <vt:lpstr>Infections:</vt:lpstr>
      <vt:lpstr>Chronic encephalitis/meningitis</vt:lpstr>
      <vt:lpstr>Herpes Simplex encephalitis:</vt:lpstr>
      <vt:lpstr>Tertiary Syphilis</vt:lpstr>
      <vt:lpstr>Syphilis (Continue)</vt:lpstr>
      <vt:lpstr>HIV</vt:lpstr>
      <vt:lpstr>Diagnostic Considerations: Signs/Dx both Psychiatric sx &amp; GMC</vt:lpstr>
      <vt:lpstr>Approach in Dx Psych sx associated with HIV</vt:lpstr>
      <vt:lpstr>HAND ( HIV associated Neurocognitive disorder) Cognitive Decline changed post HAART era HAD declined but still present  despite HAART Spectrum of disorder </vt:lpstr>
      <vt:lpstr>HAND post HAART:</vt:lpstr>
      <vt:lpstr>3 core features HAD</vt:lpstr>
      <vt:lpstr>HAND:</vt:lpstr>
      <vt:lpstr>Psychosis and mania in HIV:</vt:lpstr>
      <vt:lpstr>Common mental illness in HIV </vt:lpstr>
      <vt:lpstr>Treatment considerations in HIV</vt:lpstr>
      <vt:lpstr>To Conclude:</vt:lpstr>
      <vt:lpstr>Axis I and III:</vt:lpstr>
      <vt:lpstr>Axis I and III:</vt:lpstr>
      <vt:lpstr>Must Know for Exam!</vt:lpstr>
      <vt:lpstr>Slide 62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Psychiatric disorders due to General Medical Conditions.</dc:title>
  <dc:creator>marinda</dc:creator>
  <cp:lastModifiedBy>marinda</cp:lastModifiedBy>
  <cp:revision>268</cp:revision>
  <dcterms:created xsi:type="dcterms:W3CDTF">2013-01-05T05:49:33Z</dcterms:created>
  <dcterms:modified xsi:type="dcterms:W3CDTF">2013-01-17T11:32:26Z</dcterms:modified>
</cp:coreProperties>
</file>